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0"/>
  </p:sldMasterIdLst>
  <p:notesMasterIdLst>
    <p:notesMasterId r:id="rId28"/>
  </p:notesMasterIdLst>
  <p:sldIdLst>
    <p:sldId id="260" r:id="rId11"/>
    <p:sldId id="261" r:id="rId12"/>
    <p:sldId id="448" r:id="rId13"/>
    <p:sldId id="550" r:id="rId14"/>
    <p:sldId id="546" r:id="rId15"/>
    <p:sldId id="544" r:id="rId16"/>
    <p:sldId id="501" r:id="rId17"/>
    <p:sldId id="262" r:id="rId18"/>
    <p:sldId id="548" r:id="rId19"/>
    <p:sldId id="545" r:id="rId20"/>
    <p:sldId id="517" r:id="rId21"/>
    <p:sldId id="528" r:id="rId22"/>
    <p:sldId id="540" r:id="rId23"/>
    <p:sldId id="549" r:id="rId24"/>
    <p:sldId id="542" r:id="rId25"/>
    <p:sldId id="515" r:id="rId26"/>
    <p:sldId id="529" r:id="rId27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589" dt="2026-08-24T15:47:36.387"/>
    <p1510:client id="{2C9214AF-6AFD-CC7E-FD75-C03F966CA79A}" v="6" dt="2026-08-24T18:52:03.239"/>
    <p1510:client id="{D5D8A4BD-C909-B767-C73C-F13C9D7B6544}" v="2" dt="2026-08-25T10:00:57.825"/>
  </p1510:revLst>
</p1510:revInfo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yst layout 1 - Markeri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yst layout 3 - Markering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48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34" Type="http://schemas.microsoft.com/office/2015/10/relationships/revisionInfo" Target="revisionInfo.xml"/><Relationship Id="rId7" Type="http://schemas.openxmlformats.org/officeDocument/2006/relationships/customXml" Target="../customXml/item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1.xml"/><Relationship Id="rId19" Type="http://schemas.openxmlformats.org/officeDocument/2006/relationships/slide" Target="slides/slide9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presProps" Target="presProps.xml"/><Relationship Id="rId8" Type="http://schemas.openxmlformats.org/officeDocument/2006/relationships/customXml" Target="../customXml/item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08483D-E268-4CE4-8144-3D60C7760262}" type="datetimeFigureOut">
              <a:rPr lang="da-DK" smtClean="0"/>
              <a:t>27-08-2026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1F748F-287B-49DA-B011-0467C14F252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45557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Sidst opdateret august 2025.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36C548-B58F-4577-956A-A567C7589401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42486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/>
              <a:t>Ny koordinator – farvel til Bjørg</a:t>
            </a:r>
          </a:p>
          <a:p>
            <a:r>
              <a:rPr lang="da-DK"/>
              <a:t>Michelle </a:t>
            </a:r>
            <a:r>
              <a:rPr lang="da-DK" err="1"/>
              <a:t>studieadm</a:t>
            </a:r>
            <a:r>
              <a:rPr lang="da-DK"/>
              <a:t> for 1. og 2. årgang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36C548-B58F-4577-956A-A567C7589401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9591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B63F7-EF8D-1442-2805-F90D13F7F6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6B73C6-4021-68D5-1099-5B1540F6C8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45FE5C-42F5-ED25-BFA5-92006F0FA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8D708-28BE-2B4D-76EA-65C5F9F1D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89D1B-E6BF-1F61-350B-A416EBB70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09175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B7F94-F949-C9D2-64CD-B62B7DC79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6E5FE4-1DC9-4259-BC3F-AAA35F553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BD69D-53F3-11C2-CD61-58145ADE3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27DC1-FAE3-D580-F35F-401162D21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95CA33-9D26-98B6-E85B-DDD045083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2120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DBDCC-CCDE-89ED-215B-A5C7B94C5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5A45BD-B998-CDFD-1526-FDD92DF37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D13C8F-2C17-07EA-C35A-A35FBFF6B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E90C3-7845-28AD-B4AB-4E25141A3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7ABC6B-8C7F-938E-F069-4B9182347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8475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22F3A-0938-B89E-F4AB-85FEE1807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60B9D-3512-C97D-CC45-A43A179A5D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7026FA-4782-12C8-2CC1-2C75094515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189C04-0833-1C4B-D8A2-3712684FF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4AB21E-0157-D95F-9FCC-4B063351B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AD5F7A-AE0A-B266-6D5F-8DCFAF7C0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43900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DF502-0597-DE6F-EFAA-91FE7CBC2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5B2D51-88C7-8166-7DF4-05B2412EE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4D9031-D1F7-2CE0-3119-FE2D72314F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84C981-6167-2D0E-C5BB-60431E3459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AFAC50-58D5-0FF1-CA9C-ADFF4B70CC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2834AD-3601-067D-72FB-6D29B190C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66F7D6-4AD1-81C2-9724-6BD002051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119DA6-2F99-B552-267C-700E7BCBD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76630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FFD68-AAAD-B847-FEDE-8097587BD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9AE93F-DDAA-4DD3-F594-609BC9504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BBD2A4-363A-DAA0-622F-DD627BA81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16BABE-D66C-7F7F-7ABA-8A59FDD28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94500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5D7050-3A86-DB26-84B4-1380B38A3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EE70D8-9614-140C-81C8-4A5C6A3B8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5A678B-AC33-BD31-7B81-62828144C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36859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37EB7-7A36-D8E2-02CC-749D8CB3F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C83CD-C860-00EB-932A-D31384975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2020D6-2495-A29C-DAC2-F0076F1846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F7D8A-A545-AF69-94BF-B59A3010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14F846-93A0-440A-DF82-A698055FA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7D9461-0EED-10DF-5196-A303CB95F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18450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B58D1-A1EA-0634-FAC2-90E4D720A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B24B92-4BA2-E8CE-A1AE-B265778655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59854-B0B7-287F-B832-2C9C0A998D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AE5A84-FE53-EC4F-4180-C28245FDB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B90BC5-7018-2B6D-B9F7-2475E1AF4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276DC6-615A-374B-A4E6-15D9BD75F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48795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04915-0AA5-88A7-550C-EDDA66267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87B0AC-256A-DD5C-1FB2-5A51ABFB7B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8513A8-DC61-DCAC-BADE-CE9BA1EE3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F1CA6-2AA6-85A0-F736-1DE71D240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F0E3D0-868A-15DA-2C55-940529744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05093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2D8FEF-8EEC-1D16-8F69-5FF3DA5EC3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0F4F87-CA82-C826-169C-6FB5E8F980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8FAE7-3CBB-7B80-6765-1E483D9B8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86069-5185-423F-843D-C2F3A033B902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F97FD-BF40-F2B8-A174-8202C5522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56C77-356C-3228-9EE8-7AC8DFA4C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0A79-C1F5-4728-9713-FF2EEEBEE14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73407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Intros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/>
          <p:cNvPicPr>
            <a:picLocks noChangeAspect="1"/>
          </p:cNvPicPr>
          <p:nvPr userDrawn="1"/>
        </p:nvPicPr>
        <p:blipFill rotWithShape="1">
          <a:blip r:embed="rId2"/>
          <a:srcRect l="608" t="1771" r="229" b="751"/>
          <a:stretch/>
        </p:blipFill>
        <p:spPr>
          <a:xfrm>
            <a:off x="2063552" y="0"/>
            <a:ext cx="10225136" cy="6858000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1271464" y="302676"/>
            <a:ext cx="1584176" cy="831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9"/>
          <p:cNvPicPr>
            <a:picLocks noChangeAspect="1" noChangeArrowheads="1"/>
          </p:cNvPicPr>
          <p:nvPr userDrawn="1"/>
        </p:nvPicPr>
        <p:blipFill>
          <a:blip r:embed="rId4"/>
          <a:srcRect/>
          <a:stretch/>
        </p:blipFill>
        <p:spPr bwMode="auto">
          <a:xfrm>
            <a:off x="484212" y="6038381"/>
            <a:ext cx="971801" cy="347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resentationTitle2">
            <a:extLst>
              <a:ext uri="{FF2B5EF4-FFF2-40B4-BE49-F238E27FC236}">
                <a16:creationId xmlns:a16="http://schemas.microsoft.com/office/drawing/2014/main" id="{911A1119-D9B5-0964-00EA-475A6827488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591612" y="4804576"/>
            <a:ext cx="9880721" cy="1581721"/>
          </a:xfrm>
        </p:spPr>
        <p:txBody>
          <a:bodyPr/>
          <a:lstStyle>
            <a:lvl1pPr>
              <a:defRPr sz="600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a-DK" noProof="0" dirty="0"/>
              <a:t>CLICK TO EDIT</a:t>
            </a:r>
            <a:br>
              <a:rPr lang="da-DK" noProof="0" dirty="0"/>
            </a:br>
            <a:r>
              <a:rPr lang="da-DK" noProof="0" dirty="0"/>
              <a:t>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306351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dholdsside 1-spalt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11"/>
          </p:nvPr>
        </p:nvSpPr>
        <p:spPr>
          <a:xfrm>
            <a:off x="1018118" y="2421467"/>
            <a:ext cx="9984316" cy="3456517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2"/>
          <p:cNvSpPr>
            <a:spLocks noGrp="1"/>
          </p:cNvSpPr>
          <p:nvPr>
            <p:ph type="dt" sz="half" idx="2"/>
          </p:nvPr>
        </p:nvSpPr>
        <p:spPr>
          <a:xfrm>
            <a:off x="4416509" y="6367370"/>
            <a:ext cx="3407683" cy="184665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Georgia" panose="02040502050405020303" pitchFamily="18" charset="0"/>
              </a:defRPr>
            </a:lvl1pPr>
          </a:lstStyle>
          <a:p>
            <a:fld id="{E3F176F0-4EB5-41D1-866E-A621282BE2B8}" type="datetime2">
              <a:rPr lang="da-DK" smtClean="0"/>
              <a:t>27. august 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2096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og indhold 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8A9D288E-FE9E-44C8-8107-0308EB870B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7" y="894268"/>
            <a:ext cx="10752003" cy="89392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/>
            </a:lvl1pPr>
          </a:lstStyle>
          <a:p>
            <a:r>
              <a:rPr lang="da-DK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noProof="0"/>
              <a:t>Brug TAB og Shift + TAB til at skifte tekst- og bulletniveau. Stå på ny linje inden du trykker på TAB. </a:t>
            </a:r>
          </a:p>
          <a:p>
            <a:pPr lvl="1"/>
            <a:r>
              <a:rPr lang="da-DK" noProof="0"/>
              <a:t>Second </a:t>
            </a:r>
            <a:r>
              <a:rPr lang="da-DK" noProof="0" err="1"/>
              <a:t>level</a:t>
            </a:r>
            <a:endParaRPr lang="da-DK" noProof="0"/>
          </a:p>
          <a:p>
            <a:pPr lvl="2"/>
            <a:r>
              <a:rPr lang="da-DK" noProof="0"/>
              <a:t>Third </a:t>
            </a:r>
            <a:r>
              <a:rPr lang="da-DK" noProof="0" err="1"/>
              <a:t>level</a:t>
            </a:r>
            <a:endParaRPr lang="da-DK" noProof="0"/>
          </a:p>
          <a:p>
            <a:pPr lvl="3"/>
            <a:r>
              <a:rPr lang="da-DK" noProof="0" err="1"/>
              <a:t>Fourth</a:t>
            </a:r>
            <a:r>
              <a:rPr lang="da-DK" noProof="0"/>
              <a:t> </a:t>
            </a:r>
            <a:r>
              <a:rPr lang="da-DK" noProof="0" err="1"/>
              <a:t>level</a:t>
            </a:r>
            <a:endParaRPr lang="da-DK" noProof="0"/>
          </a:p>
          <a:p>
            <a:pPr lvl="4"/>
            <a:r>
              <a:rPr lang="da-DK" noProof="0"/>
              <a:t>Fifth </a:t>
            </a:r>
            <a:r>
              <a:rPr lang="da-DK" noProof="0" err="1"/>
              <a:t>level</a:t>
            </a:r>
            <a:endParaRPr lang="da-DK" noProof="0"/>
          </a:p>
        </p:txBody>
      </p:sp>
      <p:sp>
        <p:nvSpPr>
          <p:cNvPr id="4" name="Date_GeneralDate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da-DK" noProof="0"/>
          </a:p>
        </p:txBody>
      </p:sp>
      <p:sp>
        <p:nvSpPr>
          <p:cNvPr id="5" name="SD_FLD_PresentationTitle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da-DK" noProof="0"/>
              <a:t>Sidehoved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59873C9-BF5D-4A9A-BB31-45BBB7BABAF7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122160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sside 2-spalt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tekst 5"/>
          <p:cNvSpPr>
            <a:spLocks noGrp="1"/>
          </p:cNvSpPr>
          <p:nvPr>
            <p:ph type="body" sz="quarter" idx="11"/>
          </p:nvPr>
        </p:nvSpPr>
        <p:spPr>
          <a:xfrm>
            <a:off x="1018116" y="2421467"/>
            <a:ext cx="4800000" cy="3456517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9" name="Pladsholder til indhold 8"/>
          <p:cNvSpPr>
            <a:spLocks noGrp="1"/>
          </p:cNvSpPr>
          <p:nvPr>
            <p:ph sz="quarter" idx="12"/>
          </p:nvPr>
        </p:nvSpPr>
        <p:spPr>
          <a:xfrm>
            <a:off x="6239934" y="2421467"/>
            <a:ext cx="4762677" cy="345651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dato 2"/>
          <p:cNvSpPr>
            <a:spLocks noGrp="1"/>
          </p:cNvSpPr>
          <p:nvPr>
            <p:ph type="dt" sz="half" idx="2"/>
          </p:nvPr>
        </p:nvSpPr>
        <p:spPr>
          <a:xfrm>
            <a:off x="4416509" y="6367370"/>
            <a:ext cx="3407683" cy="184665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Georgia" panose="02040502050405020303" pitchFamily="18" charset="0"/>
              </a:defRPr>
            </a:lvl1pPr>
          </a:lstStyle>
          <a:p>
            <a:fld id="{E3F176F0-4EB5-41D1-866E-A621282BE2B8}" type="datetime2">
              <a:rPr lang="da-DK" smtClean="0"/>
              <a:t>27. august 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544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ktions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ggr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PresentationTitle2"/>
          <p:cNvSpPr>
            <a:spLocks noGrp="1"/>
          </p:cNvSpPr>
          <p:nvPr>
            <p:ph type="ctrTitle" hasCustomPrompt="1"/>
          </p:nvPr>
        </p:nvSpPr>
        <p:spPr>
          <a:xfrm>
            <a:off x="1015812" y="884718"/>
            <a:ext cx="9880721" cy="1581721"/>
          </a:xfrm>
        </p:spPr>
        <p:txBody>
          <a:bodyPr/>
          <a:lstStyle>
            <a:lvl1pPr>
              <a:defRPr sz="6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a-DK" noProof="0"/>
              <a:t>CLICK TO EDIT</a:t>
            </a:r>
            <a:br>
              <a:rPr lang="da-DK" noProof="0"/>
            </a:br>
            <a:r>
              <a:rPr lang="da-DK" noProof="0"/>
              <a:t>MASTER TITLE STYLE</a:t>
            </a:r>
          </a:p>
        </p:txBody>
      </p:sp>
      <p:sp>
        <p:nvSpPr>
          <p:cNvPr id="4" name="bk object 16"/>
          <p:cNvSpPr/>
          <p:nvPr userDrawn="1"/>
        </p:nvSpPr>
        <p:spPr>
          <a:xfrm>
            <a:off x="11616613" y="6367371"/>
            <a:ext cx="180608" cy="216021"/>
          </a:xfrm>
          <a:custGeom>
            <a:avLst/>
            <a:gdLst/>
            <a:ahLst/>
            <a:cxnLst/>
            <a:rect l="l" t="t" r="r" b="b"/>
            <a:pathLst>
              <a:path w="297815" h="356234">
                <a:moveTo>
                  <a:pt x="171188" y="0"/>
                </a:moveTo>
                <a:lnTo>
                  <a:pt x="0" y="0"/>
                </a:lnTo>
                <a:lnTo>
                  <a:pt x="0" y="356010"/>
                </a:lnTo>
                <a:lnTo>
                  <a:pt x="45433" y="356010"/>
                </a:lnTo>
                <a:lnTo>
                  <a:pt x="45433" y="220862"/>
                </a:lnTo>
                <a:lnTo>
                  <a:pt x="171188" y="220862"/>
                </a:lnTo>
                <a:lnTo>
                  <a:pt x="223635" y="212905"/>
                </a:lnTo>
                <a:lnTo>
                  <a:pt x="263461" y="190441"/>
                </a:lnTo>
                <a:lnTo>
                  <a:pt x="270906" y="180182"/>
                </a:lnTo>
                <a:lnTo>
                  <a:pt x="45433" y="180182"/>
                </a:lnTo>
                <a:lnTo>
                  <a:pt x="45433" y="40679"/>
                </a:lnTo>
                <a:lnTo>
                  <a:pt x="270898" y="40679"/>
                </a:lnTo>
                <a:lnTo>
                  <a:pt x="263461" y="30429"/>
                </a:lnTo>
                <a:lnTo>
                  <a:pt x="223635" y="7959"/>
                </a:lnTo>
                <a:lnTo>
                  <a:pt x="171188" y="0"/>
                </a:lnTo>
                <a:close/>
              </a:path>
              <a:path w="297815" h="356234">
                <a:moveTo>
                  <a:pt x="270898" y="40679"/>
                </a:moveTo>
                <a:lnTo>
                  <a:pt x="166277" y="40679"/>
                </a:lnTo>
                <a:lnTo>
                  <a:pt x="202912" y="45504"/>
                </a:lnTo>
                <a:lnTo>
                  <a:pt x="229359" y="59360"/>
                </a:lnTo>
                <a:lnTo>
                  <a:pt x="245393" y="81315"/>
                </a:lnTo>
                <a:lnTo>
                  <a:pt x="250788" y="110436"/>
                </a:lnTo>
                <a:lnTo>
                  <a:pt x="245421" y="139556"/>
                </a:lnTo>
                <a:lnTo>
                  <a:pt x="229434" y="161506"/>
                </a:lnTo>
                <a:lnTo>
                  <a:pt x="202996" y="175359"/>
                </a:lnTo>
                <a:lnTo>
                  <a:pt x="166277" y="180182"/>
                </a:lnTo>
                <a:lnTo>
                  <a:pt x="270906" y="180182"/>
                </a:lnTo>
                <a:lnTo>
                  <a:pt x="288757" y="155581"/>
                </a:lnTo>
                <a:lnTo>
                  <a:pt x="297613" y="110436"/>
                </a:lnTo>
                <a:lnTo>
                  <a:pt x="288757" y="65293"/>
                </a:lnTo>
                <a:lnTo>
                  <a:pt x="270898" y="4067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6" name="bk object 17"/>
          <p:cNvSpPr/>
          <p:nvPr userDrawn="1"/>
        </p:nvSpPr>
        <p:spPr>
          <a:xfrm>
            <a:off x="11385616" y="6367370"/>
            <a:ext cx="192545" cy="216021"/>
          </a:xfrm>
          <a:custGeom>
            <a:avLst/>
            <a:gdLst/>
            <a:ahLst/>
            <a:cxnLst/>
            <a:rect l="l" t="t" r="r" b="b"/>
            <a:pathLst>
              <a:path w="317500" h="356234">
                <a:moveTo>
                  <a:pt x="123137" y="0"/>
                </a:moveTo>
                <a:lnTo>
                  <a:pt x="15507" y="0"/>
                </a:lnTo>
                <a:lnTo>
                  <a:pt x="15507" y="9978"/>
                </a:lnTo>
                <a:lnTo>
                  <a:pt x="33489" y="13227"/>
                </a:lnTo>
                <a:lnTo>
                  <a:pt x="49720" y="21106"/>
                </a:lnTo>
                <a:lnTo>
                  <a:pt x="65960" y="34424"/>
                </a:lnTo>
                <a:lnTo>
                  <a:pt x="83966" y="53987"/>
                </a:lnTo>
                <a:lnTo>
                  <a:pt x="174005" y="160141"/>
                </a:lnTo>
                <a:lnTo>
                  <a:pt x="58992" y="295456"/>
                </a:lnTo>
                <a:lnTo>
                  <a:pt x="41563" y="315749"/>
                </a:lnTo>
                <a:lnTo>
                  <a:pt x="26524" y="331660"/>
                </a:lnTo>
                <a:lnTo>
                  <a:pt x="12970" y="342246"/>
                </a:lnTo>
                <a:lnTo>
                  <a:pt x="0" y="346565"/>
                </a:lnTo>
                <a:lnTo>
                  <a:pt x="0" y="356010"/>
                </a:lnTo>
                <a:lnTo>
                  <a:pt x="67003" y="356010"/>
                </a:lnTo>
                <a:lnTo>
                  <a:pt x="199575" y="198894"/>
                </a:lnTo>
                <a:lnTo>
                  <a:pt x="206983" y="190369"/>
                </a:lnTo>
                <a:lnTo>
                  <a:pt x="213221" y="184804"/>
                </a:lnTo>
                <a:lnTo>
                  <a:pt x="219541" y="181609"/>
                </a:lnTo>
                <a:lnTo>
                  <a:pt x="227197" y="180193"/>
                </a:lnTo>
                <a:lnTo>
                  <a:pt x="276190" y="180193"/>
                </a:lnTo>
                <a:lnTo>
                  <a:pt x="276190" y="165754"/>
                </a:lnTo>
                <a:lnTo>
                  <a:pt x="227197" y="165754"/>
                </a:lnTo>
                <a:lnTo>
                  <a:pt x="214717" y="163693"/>
                </a:lnTo>
                <a:lnTo>
                  <a:pt x="181429" y="141702"/>
                </a:lnTo>
                <a:lnTo>
                  <a:pt x="110656" y="57024"/>
                </a:lnTo>
                <a:lnTo>
                  <a:pt x="98363" y="32082"/>
                </a:lnTo>
                <a:lnTo>
                  <a:pt x="100002" y="23475"/>
                </a:lnTo>
                <a:lnTo>
                  <a:pt x="104797" y="16562"/>
                </a:lnTo>
                <a:lnTo>
                  <a:pt x="112569" y="11883"/>
                </a:lnTo>
                <a:lnTo>
                  <a:pt x="123137" y="9978"/>
                </a:lnTo>
                <a:lnTo>
                  <a:pt x="123137" y="0"/>
                </a:lnTo>
                <a:close/>
              </a:path>
              <a:path w="317500" h="356234">
                <a:moveTo>
                  <a:pt x="276190" y="180193"/>
                </a:moveTo>
                <a:lnTo>
                  <a:pt x="230757" y="180193"/>
                </a:lnTo>
                <a:lnTo>
                  <a:pt x="230757" y="299456"/>
                </a:lnTo>
                <a:lnTo>
                  <a:pt x="229087" y="319602"/>
                </a:lnTo>
                <a:lnTo>
                  <a:pt x="222888" y="333514"/>
                </a:lnTo>
                <a:lnTo>
                  <a:pt x="210375" y="342042"/>
                </a:lnTo>
                <a:lnTo>
                  <a:pt x="189763" y="346031"/>
                </a:lnTo>
                <a:lnTo>
                  <a:pt x="189763" y="356010"/>
                </a:lnTo>
                <a:lnTo>
                  <a:pt x="317173" y="356010"/>
                </a:lnTo>
                <a:lnTo>
                  <a:pt x="317173" y="346031"/>
                </a:lnTo>
                <a:lnTo>
                  <a:pt x="296563" y="342042"/>
                </a:lnTo>
                <a:lnTo>
                  <a:pt x="284054" y="333514"/>
                </a:lnTo>
                <a:lnTo>
                  <a:pt x="277858" y="319602"/>
                </a:lnTo>
                <a:lnTo>
                  <a:pt x="276190" y="299456"/>
                </a:lnTo>
                <a:lnTo>
                  <a:pt x="276190" y="180193"/>
                </a:lnTo>
                <a:close/>
              </a:path>
              <a:path w="317500" h="356234">
                <a:moveTo>
                  <a:pt x="317173" y="0"/>
                </a:moveTo>
                <a:lnTo>
                  <a:pt x="189763" y="0"/>
                </a:lnTo>
                <a:lnTo>
                  <a:pt x="189763" y="9978"/>
                </a:lnTo>
                <a:lnTo>
                  <a:pt x="210375" y="13968"/>
                </a:lnTo>
                <a:lnTo>
                  <a:pt x="222888" y="22496"/>
                </a:lnTo>
                <a:lnTo>
                  <a:pt x="229087" y="36412"/>
                </a:lnTo>
                <a:lnTo>
                  <a:pt x="230757" y="56563"/>
                </a:lnTo>
                <a:lnTo>
                  <a:pt x="230757" y="165754"/>
                </a:lnTo>
                <a:lnTo>
                  <a:pt x="276190" y="165754"/>
                </a:lnTo>
                <a:lnTo>
                  <a:pt x="276190" y="56563"/>
                </a:lnTo>
                <a:lnTo>
                  <a:pt x="277858" y="36412"/>
                </a:lnTo>
                <a:lnTo>
                  <a:pt x="284054" y="22496"/>
                </a:lnTo>
                <a:lnTo>
                  <a:pt x="296563" y="13968"/>
                </a:lnTo>
                <a:lnTo>
                  <a:pt x="317173" y="9978"/>
                </a:lnTo>
                <a:lnTo>
                  <a:pt x="317173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27780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1813B5-2A41-5C27-B7E0-D603DEF4A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243182-73AD-0D40-3DCC-23A18443DA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119043-2191-16F3-BF2E-3BC4C2360E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886069-5185-423F-843D-C2F3A033B902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4536C-B9BE-F920-FD20-E3C829D7C0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E17EA-46F5-6E05-831C-C882CC57D7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580A79-C1F5-4728-9713-FF2EEEBEE14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92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customXml" Target="../../customXml/item8.xml"/><Relationship Id="rId1" Type="http://schemas.openxmlformats.org/officeDocument/2006/relationships/customXml" Target="../../customXml/item2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Relationship Id="rId5" Type="http://schemas.openxmlformats.org/officeDocument/2006/relationships/hyperlink" Target="https://www.kp.dk/uddannelser/laerer/skolesamarbejde/" TargetMode="External"/><Relationship Id="rId4" Type="http://schemas.openxmlformats.org/officeDocument/2006/relationships/hyperlink" Target="mailto:praktik@kp.dk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praktik@kp.dk" TargetMode="Externa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p.dk/wp-content/uploads/2023/08/maal-og-fokuserede-dimensioner-af-laererrollen-integreret-prakti-1-4-aargang.pdf" TargetMode="External"/><Relationship Id="rId7" Type="http://schemas.openxmlformats.org/officeDocument/2006/relationships/image" Target="../media/image10.png"/><Relationship Id="rId2" Type="http://schemas.openxmlformats.org/officeDocument/2006/relationships/hyperlink" Target="https://www.kp.dk/uddannelser/laerer/skolesamarbejde/" TargetMode="Externa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s://www.kp.dk/uddannelser/laerer/skolesamarbejde/trepartssamtaler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customXml" Target="../../customXml/item6.xml"/><Relationship Id="rId1" Type="http://schemas.openxmlformats.org/officeDocument/2006/relationships/customXml" Target="../../customXml/item1.xml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customXml" Target="../../customXml/item6.xml"/><Relationship Id="rId1" Type="http://schemas.openxmlformats.org/officeDocument/2006/relationships/customXml" Target="../../customXml/item1.xml"/><Relationship Id="rId5" Type="http://schemas.openxmlformats.org/officeDocument/2006/relationships/image" Target="../media/image12.png"/><Relationship Id="rId4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descr="Forside">
            <a:extLst>
              <a:ext uri="{FF2B5EF4-FFF2-40B4-BE49-F238E27FC236}">
                <a16:creationId xmlns:a16="http://schemas.microsoft.com/office/drawing/2014/main" id="{B5D1F7C0-9FFD-53D7-BAAE-B2D4A277B6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91612" y="4104862"/>
            <a:ext cx="8709179" cy="2252464"/>
          </a:xfrm>
        </p:spPr>
        <p:txBody>
          <a:bodyPr>
            <a:normAutofit/>
          </a:bodyPr>
          <a:lstStyle/>
          <a:p>
            <a:r>
              <a:rPr lang="da-DK" sz="4400" dirty="0">
                <a:latin typeface="Georgia"/>
              </a:rPr>
              <a:t>Praktikkoordinatormød</a:t>
            </a:r>
            <a:r>
              <a:rPr lang="da-DK" sz="4800" dirty="0">
                <a:latin typeface="Georgia"/>
              </a:rPr>
              <a:t>e</a:t>
            </a:r>
            <a:br>
              <a:rPr lang="da-DK" sz="4800" dirty="0">
                <a:latin typeface="Georgia" panose="02040502050405020303" pitchFamily="18" charset="0"/>
              </a:rPr>
            </a:br>
            <a:r>
              <a:rPr lang="da-DK" sz="2200">
                <a:latin typeface="Georgia"/>
              </a:rPr>
              <a:t>integreret praktik 1. årgang og 2. årgang</a:t>
            </a:r>
            <a:br>
              <a:rPr lang="da-DK" sz="2200" dirty="0">
                <a:latin typeface="Georgia" panose="02040502050405020303" pitchFamily="18" charset="0"/>
              </a:rPr>
            </a:br>
            <a:r>
              <a:rPr lang="da-DK" sz="2200" dirty="0">
                <a:latin typeface="Georgia"/>
              </a:rPr>
              <a:t>25. august 2026</a:t>
            </a:r>
          </a:p>
        </p:txBody>
      </p:sp>
    </p:spTree>
    <p:custDataLst>
      <p:custData r:id="rId1"/>
      <p:custData r:id="rId2"/>
      <p:tags r:id="rId3"/>
    </p:custDataLst>
    <p:extLst>
      <p:ext uri="{BB962C8B-B14F-4D97-AF65-F5344CB8AC3E}">
        <p14:creationId xmlns:p14="http://schemas.microsoft.com/office/powerpoint/2010/main" val="260148083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ED53759-CD3D-0925-F2B3-EE0A4D580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3455821" cy="161620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Dagsorden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8FF9F62A-C615-3F2A-D2C3-DCA256D572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693" y="3123411"/>
            <a:ext cx="3455821" cy="928316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da-DK" sz="2000" b="1">
                <a:latin typeface="+mn-lt"/>
              </a:rPr>
              <a:t>Tirsdag </a:t>
            </a:r>
            <a:r>
              <a:rPr kumimoji="0" lang="en-US" altLang="da-DK" sz="2000" b="1" i="0" u="none" strike="noStrike" cap="none" normalizeH="0" baseline="0">
                <a:ln>
                  <a:noFill/>
                </a:ln>
                <a:effectLst/>
                <a:latin typeface="+mn-lt"/>
              </a:rPr>
              <a:t> d. </a:t>
            </a:r>
            <a:r>
              <a:rPr lang="en-US" altLang="da-DK" sz="2000" b="1">
                <a:latin typeface="+mn-lt"/>
              </a:rPr>
              <a:t>25</a:t>
            </a:r>
            <a:r>
              <a:rPr kumimoji="0" lang="en-US" altLang="da-DK" sz="2000" b="1" i="0" u="none" strike="noStrike" cap="none" normalizeH="0" baseline="0">
                <a:ln>
                  <a:noFill/>
                </a:ln>
                <a:effectLst/>
                <a:latin typeface="+mn-lt"/>
              </a:rPr>
              <a:t>. august </a:t>
            </a:r>
            <a:r>
              <a:rPr lang="en-US" altLang="da-DK" sz="2000" b="1">
                <a:latin typeface="+mn-lt"/>
              </a:rPr>
              <a:t>2026</a:t>
            </a:r>
            <a:r>
              <a:rPr kumimoji="0" lang="en-US" altLang="da-DK" sz="2000" b="1" i="0" u="none" strike="noStrike" cap="none" normalizeH="0" baseline="0">
                <a:ln>
                  <a:noFill/>
                </a:ln>
                <a:effectLst/>
                <a:latin typeface="+mn-lt"/>
              </a:rPr>
              <a:t> kl. 9.00-11.00. </a:t>
            </a:r>
            <a:endParaRPr lang="en-US"/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altLang="da-DK" sz="20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AA3A1C0-4B4D-8668-3DCD-4556D4B81C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83978" y="1093557"/>
            <a:ext cx="6893040" cy="5054737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7776234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DA718D0-4865-4629-8134-44F68D41D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5167ED7-6315-43AB-B1B6-C326D5FD8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F4D8839-FB03-487D-ACC8-8BFEDD4FE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EF75023-9A3B-42FC-B704-61A8F7BEF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282963" y="557360"/>
            <a:ext cx="9849751" cy="134967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KONTORET FOR SKOLESAMARBEJDE </a:t>
            </a:r>
          </a:p>
        </p:txBody>
      </p:sp>
      <p:sp>
        <p:nvSpPr>
          <p:cNvPr id="8" name="Pladsholder til tekst 7"/>
          <p:cNvSpPr>
            <a:spLocks noGrp="1"/>
          </p:cNvSpPr>
          <p:nvPr>
            <p:ph type="body" sz="quarter" idx="11"/>
          </p:nvPr>
        </p:nvSpPr>
        <p:spPr>
          <a:xfrm>
            <a:off x="1472184" y="2425393"/>
            <a:ext cx="9849751" cy="3032168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endParaRPr lang="en-US" sz="1400" b="1">
              <a:solidFill>
                <a:schemeClr val="tx1"/>
              </a:solidFill>
            </a:endParaRPr>
          </a:p>
          <a:p>
            <a:endParaRPr lang="en-US" sz="1400" b="1">
              <a:solidFill>
                <a:schemeClr val="tx1"/>
              </a:solidFill>
            </a:endParaRPr>
          </a:p>
          <a:p>
            <a:r>
              <a:rPr lang="en-US" sz="1800" b="1" dirty="0" err="1">
                <a:solidFill>
                  <a:schemeClr val="tx1"/>
                </a:solidFill>
              </a:rPr>
              <a:t>Praktikkoordinatorer</a:t>
            </a:r>
            <a:r>
              <a:rPr lang="en-US" sz="1800" b="1" dirty="0">
                <a:solidFill>
                  <a:schemeClr val="tx1"/>
                </a:solidFill>
              </a:rPr>
              <a:t>:</a:t>
            </a:r>
            <a:endParaRPr lang="en-US" sz="1800" dirty="0">
              <a:solidFill>
                <a:schemeClr val="tx1"/>
              </a:solidFill>
            </a:endParaRPr>
          </a:p>
          <a:p>
            <a:r>
              <a:rPr lang="en-US" sz="1800" dirty="0">
                <a:solidFill>
                  <a:schemeClr val="tx1"/>
                </a:solidFill>
              </a:rPr>
              <a:t>Allan Mølgård</a:t>
            </a:r>
          </a:p>
          <a:p>
            <a:r>
              <a:rPr lang="en-US" sz="1800">
                <a:solidFill>
                  <a:schemeClr val="tx1"/>
                </a:solidFill>
              </a:rPr>
              <a:t>Anne Søndergaard Olsen</a:t>
            </a:r>
          </a:p>
          <a:p>
            <a:r>
              <a:rPr lang="en-US" sz="1800" dirty="0"/>
              <a:t>Kora </a:t>
            </a:r>
            <a:r>
              <a:rPr lang="en-US" sz="1800" dirty="0" err="1"/>
              <a:t>Canger</a:t>
            </a:r>
            <a:r>
              <a:rPr lang="en-US" sz="1800" dirty="0"/>
              <a:t> </a:t>
            </a: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r>
              <a:rPr lang="en-US" sz="1800" b="1" dirty="0" err="1">
                <a:solidFill>
                  <a:schemeClr val="tx1"/>
                </a:solidFill>
              </a:rPr>
              <a:t>Studieadministrativ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err="1">
                <a:solidFill>
                  <a:schemeClr val="tx1"/>
                </a:solidFill>
              </a:rPr>
              <a:t>koordinator</a:t>
            </a:r>
            <a:r>
              <a:rPr lang="en-US" sz="1800" b="1" dirty="0">
                <a:solidFill>
                  <a:schemeClr val="tx1"/>
                </a:solidFill>
              </a:rPr>
              <a:t>:</a:t>
            </a:r>
            <a:endParaRPr lang="en-US" sz="1800">
              <a:solidFill>
                <a:schemeClr val="tx1"/>
              </a:solidFill>
            </a:endParaRPr>
          </a:p>
          <a:p>
            <a:r>
              <a:rPr lang="en-US" sz="1800" dirty="0">
                <a:solidFill>
                  <a:schemeClr val="tx1"/>
                </a:solidFill>
              </a:rPr>
              <a:t>Sarah </a:t>
            </a:r>
            <a:r>
              <a:rPr lang="en-US" sz="1800">
                <a:solidFill>
                  <a:schemeClr val="tx1"/>
                </a:solidFill>
              </a:rPr>
              <a:t>Ciborowski Aasmul Magnussen + team</a:t>
            </a:r>
            <a:endParaRPr lang="en-US" sz="1800" dirty="0">
              <a:solidFill>
                <a:schemeClr val="tx1"/>
              </a:solidFill>
            </a:endParaRPr>
          </a:p>
          <a:p>
            <a:endParaRPr lang="en-US" sz="1400">
              <a:solidFill>
                <a:schemeClr val="tx1"/>
              </a:solidFill>
            </a:endParaRPr>
          </a:p>
          <a:p>
            <a:endParaRPr lang="en-US" sz="1400">
              <a:solidFill>
                <a:schemeClr val="tx1"/>
              </a:solidFill>
            </a:endParaRPr>
          </a:p>
          <a:p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5" name="Pladsholder til dato 2"/>
          <p:cNvSpPr>
            <a:spLocks noGrp="1"/>
          </p:cNvSpPr>
          <p:nvPr>
            <p:ph type="dt" sz="half" idx="2"/>
          </p:nvPr>
        </p:nvSpPr>
        <p:spPr>
          <a:xfrm>
            <a:off x="1282962" y="6492240"/>
            <a:ext cx="229843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255902C-8C1A-4DAD-A8E7-D33067E00D87}" type="datetime2">
              <a:rPr lang="en-US" smtClean="0">
                <a:solidFill>
                  <a:schemeClr val="tx1">
                    <a:tint val="75000"/>
                  </a:schemeClr>
                </a:solidFill>
                <a:latin typeface="+mn-lt"/>
              </a:rPr>
              <a:pPr>
                <a:spcAft>
                  <a:spcPts val="600"/>
                </a:spcAft>
              </a:pPr>
              <a:t>Thursday, August 27, 2026</a:t>
            </a:fld>
            <a:endParaRPr lang="en-US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8167DE78-0CF7-60B3-12FE-DC599FD6AC04}"/>
              </a:ext>
            </a:extLst>
          </p:cNvPr>
          <p:cNvSpPr txBox="1"/>
          <p:nvPr/>
        </p:nvSpPr>
        <p:spPr>
          <a:xfrm>
            <a:off x="7087367" y="2421941"/>
            <a:ext cx="4229311" cy="285161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l">
              <a:spcAft>
                <a:spcPts val="600"/>
              </a:spcAft>
            </a:pPr>
            <a:endParaRPr lang="da-DK" sz="2133" b="1">
              <a:solidFill>
                <a:schemeClr val="bg1"/>
              </a:solidFill>
              <a:cs typeface="Arial Bold"/>
            </a:endParaRPr>
          </a:p>
          <a:p>
            <a:pPr algn="l">
              <a:spcAft>
                <a:spcPts val="600"/>
              </a:spcAft>
            </a:pPr>
            <a:r>
              <a:rPr lang="da-DK" sz="2133" b="1" dirty="0">
                <a:solidFill>
                  <a:schemeClr val="bg1"/>
                </a:solidFill>
                <a:cs typeface="Arial Bold"/>
              </a:rPr>
              <a:t>mail: 	</a:t>
            </a:r>
            <a:r>
              <a:rPr lang="da-DK" sz="2133" dirty="0">
                <a:solidFill>
                  <a:schemeClr val="bg1"/>
                </a:solidFill>
                <a:cs typeface="Arial Bol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praktik@kp.dk</a:t>
            </a:r>
            <a:endParaRPr lang="da-DK" sz="2133">
              <a:solidFill>
                <a:schemeClr val="bg1"/>
              </a:solidFill>
              <a:cs typeface="Arial Bold"/>
            </a:endParaRPr>
          </a:p>
          <a:p>
            <a:pPr algn="l">
              <a:spcAft>
                <a:spcPts val="600"/>
              </a:spcAft>
            </a:pPr>
            <a:r>
              <a:rPr lang="da-DK" sz="2100" b="1">
                <a:solidFill>
                  <a:schemeClr val="bg1"/>
                </a:solidFill>
                <a:cs typeface="Arial Bold"/>
              </a:rPr>
              <a:t>telefon: </a:t>
            </a:r>
            <a:r>
              <a:rPr lang="da-DK" sz="2100" dirty="0">
                <a:solidFill>
                  <a:schemeClr val="bg1"/>
                </a:solidFill>
                <a:latin typeface="Segoe UI"/>
              </a:rPr>
              <a:t>72 48 75 49</a:t>
            </a:r>
            <a:endParaRPr lang="da-DK" sz="2100">
              <a:solidFill>
                <a:schemeClr val="bg1"/>
              </a:solidFill>
              <a:latin typeface="Segoe UI"/>
            </a:endParaRPr>
          </a:p>
          <a:p>
            <a:pPr algn="l">
              <a:spcAft>
                <a:spcPts val="600"/>
              </a:spcAft>
            </a:pPr>
            <a:r>
              <a:rPr lang="da-DK" sz="2133" dirty="0">
                <a:solidFill>
                  <a:schemeClr val="bg1"/>
                </a:solidFill>
                <a:latin typeface="Segoe UI" panose="020B0502040204020203" pitchFamily="34" charset="0"/>
              </a:rPr>
              <a:t> </a:t>
            </a:r>
            <a:endParaRPr lang="da-DK" sz="2133">
              <a:solidFill>
                <a:schemeClr val="bg1"/>
              </a:solidFill>
              <a:latin typeface="Segoe UI" panose="020B0502040204020203" pitchFamily="34" charset="0"/>
            </a:endParaRPr>
          </a:p>
          <a:p>
            <a:pPr algn="l">
              <a:spcAft>
                <a:spcPts val="600"/>
              </a:spcAft>
            </a:pPr>
            <a:r>
              <a:rPr lang="da-DK" sz="2133" dirty="0">
                <a:solidFill>
                  <a:schemeClr val="bg1"/>
                </a:solidFill>
                <a:latin typeface="Segoe UI" panose="020B0502040204020203" pitchFamily="34" charset="0"/>
              </a:rPr>
              <a:t>Samarbejdsside for skoler og KP</a:t>
            </a:r>
            <a:endParaRPr lang="da-DK" sz="2133">
              <a:solidFill>
                <a:schemeClr val="bg1"/>
              </a:solidFill>
              <a:latin typeface="Segoe UI" panose="020B0502040204020203" pitchFamily="34" charset="0"/>
            </a:endParaRPr>
          </a:p>
          <a:p>
            <a:pPr algn="l">
              <a:spcAft>
                <a:spcPts val="600"/>
              </a:spcAft>
            </a:pPr>
            <a:r>
              <a:rPr lang="da-DK" sz="2133" dirty="0">
                <a:solidFill>
                  <a:schemeClr val="bg1"/>
                </a:solidFill>
                <a:latin typeface="Segoe UI" panose="020B0502040204020203" pitchFamily="34" charset="0"/>
                <a:hlinkClick r:id="rId5"/>
              </a:rPr>
              <a:t>kp.dk/skolesamarbejde</a:t>
            </a:r>
            <a:endParaRPr lang="da-DK" sz="2133">
              <a:solidFill>
                <a:schemeClr val="bg1"/>
              </a:solidFill>
              <a:latin typeface="Segoe UI" panose="020B0502040204020203" pitchFamily="34" charset="0"/>
            </a:endParaRPr>
          </a:p>
          <a:p>
            <a:pPr algn="l">
              <a:spcAft>
                <a:spcPts val="600"/>
              </a:spcAft>
            </a:pPr>
            <a:endParaRPr lang="da-DK" sz="2133" b="1">
              <a:solidFill>
                <a:schemeClr val="tx1"/>
              </a:solidFill>
              <a:cs typeface="Arial Bold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6023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749873" y="287475"/>
            <a:ext cx="10757305" cy="1089192"/>
          </a:xfrm>
        </p:spPr>
        <p:txBody>
          <a:bodyPr/>
          <a:lstStyle>
            <a:defPPr>
              <a:defRPr lang="da-DK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800">
                <a:cs typeface="Arial"/>
              </a:rPr>
              <a:t>Placering af dagene på skolerne E26 – F27 – 1. årgang</a:t>
            </a:r>
            <a:br>
              <a:rPr lang="da-DK" sz="2800" dirty="0"/>
            </a:br>
            <a:endParaRPr lang="da-DK"/>
          </a:p>
        </p:txBody>
      </p:sp>
      <p:sp>
        <p:nvSpPr>
          <p:cNvPr id="5" name="Pladsholder til dato 2"/>
          <p:cNvSpPr>
            <a:spLocks noGrp="1"/>
          </p:cNvSpPr>
          <p:nvPr>
            <p:ph type="dt" sz="half" idx="2"/>
          </p:nvPr>
        </p:nvSpPr>
        <p:spPr/>
        <p:txBody>
          <a:bodyPr/>
          <a:lstStyle>
            <a:defPPr>
              <a:defRPr lang="da-DK"/>
            </a:defPPr>
            <a:lvl1pPr marL="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255902C-8C1A-4DAD-A8E7-D33067E00D87}" type="datetime2">
              <a:rPr lang="da-DK" smtClean="0"/>
              <a:t>27. august 2026</a:t>
            </a:fld>
            <a:endParaRPr lang="en-GB"/>
          </a:p>
        </p:txBody>
      </p:sp>
      <p:graphicFrame>
        <p:nvGraphicFramePr>
          <p:cNvPr id="2" name="Tabel 3">
            <a:extLst>
              <a:ext uri="{FF2B5EF4-FFF2-40B4-BE49-F238E27FC236}">
                <a16:creationId xmlns:a16="http://schemas.microsoft.com/office/drawing/2014/main" id="{1F8C3483-8CB6-7527-3E1A-630A85E8F2B4}"/>
              </a:ext>
            </a:extLst>
          </p:cNvPr>
          <p:cNvGraphicFramePr>
            <a:graphicFrameLocks noGrp="1"/>
          </p:cNvGraphicFramePr>
          <p:nvPr/>
        </p:nvGraphicFramePr>
        <p:xfrm>
          <a:off x="1503682" y="1330960"/>
          <a:ext cx="9510303" cy="4830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8915">
                  <a:extLst>
                    <a:ext uri="{9D8B030D-6E8A-4147-A177-3AD203B41FA5}">
                      <a16:colId xmlns:a16="http://schemas.microsoft.com/office/drawing/2014/main" val="966995331"/>
                    </a:ext>
                  </a:extLst>
                </a:gridCol>
                <a:gridCol w="6601388">
                  <a:extLst>
                    <a:ext uri="{9D8B030D-6E8A-4147-A177-3AD203B41FA5}">
                      <a16:colId xmlns:a16="http://schemas.microsoft.com/office/drawing/2014/main" val="238328348"/>
                    </a:ext>
                  </a:extLst>
                </a:gridCol>
              </a:tblGrid>
              <a:tr h="597169">
                <a:tc>
                  <a:txBody>
                    <a:bodyPr/>
                    <a:lstStyle/>
                    <a:p>
                      <a:r>
                        <a:rPr lang="da-DK" sz="2400"/>
                        <a:t>ugedag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da-DK" sz="2400"/>
                        <a:t>på skolen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111444047"/>
                  </a:ext>
                </a:extLst>
              </a:tr>
              <a:tr h="4232879">
                <a:tc>
                  <a:txBody>
                    <a:bodyPr/>
                    <a:lstStyle/>
                    <a:p>
                      <a:r>
                        <a:rPr lang="da-DK" sz="2400"/>
                        <a:t>mandage</a:t>
                      </a:r>
                    </a:p>
                    <a:p>
                      <a:r>
                        <a:rPr lang="da-DK" sz="2400"/>
                        <a:t>eller </a:t>
                      </a:r>
                    </a:p>
                    <a:p>
                      <a:r>
                        <a:rPr lang="da-DK" sz="2400"/>
                        <a:t>tirsdage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da-DK" sz="2400" dirty="0">
                          <a:solidFill>
                            <a:schemeClr val="tx1"/>
                          </a:solidFill>
                        </a:rPr>
                        <a:t>uge 40: velkomstdag</a:t>
                      </a:r>
                    </a:p>
                    <a:p>
                      <a:r>
                        <a:rPr lang="da-DK" sz="2400">
                          <a:solidFill>
                            <a:schemeClr val="tx1"/>
                          </a:solidFill>
                        </a:rPr>
                        <a:t>uge 41 - 50 og uge 1 - 21</a:t>
                      </a:r>
                    </a:p>
                    <a:p>
                      <a:pPr lvl="0">
                        <a:buNone/>
                      </a:pPr>
                      <a:endParaRPr lang="da-DK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lvl="0" indent="0">
                        <a:buFont typeface="Calibri"/>
                        <a:buNone/>
                      </a:pPr>
                      <a:r>
                        <a:rPr lang="da-DK" sz="2400" dirty="0">
                          <a:solidFill>
                            <a:schemeClr val="tx1"/>
                          </a:solidFill>
                        </a:rPr>
                        <a:t>Efteråret inkluderer en 3 dages blok i uge 43 (mandag – onsdag)</a:t>
                      </a:r>
                    </a:p>
                    <a:p>
                      <a:pPr marL="0" lvl="0" indent="0">
                        <a:buFont typeface="Calibri"/>
                        <a:buNone/>
                      </a:pPr>
                      <a:r>
                        <a:rPr lang="da-DK" sz="2400">
                          <a:solidFill>
                            <a:schemeClr val="tx1"/>
                          </a:solidFill>
                        </a:rPr>
                        <a:t>Foråret inkluderer en 5 dages blok i uge 10</a:t>
                      </a:r>
                    </a:p>
                    <a:p>
                      <a:pPr marL="0" lvl="0" indent="0">
                        <a:buFont typeface="Calibri"/>
                        <a:buNone/>
                      </a:pPr>
                      <a:endParaRPr lang="da-DK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lvl="0" indent="0">
                        <a:buFont typeface="Calibri"/>
                        <a:buNone/>
                      </a:pPr>
                      <a:r>
                        <a:rPr lang="da-DK" sz="2400" dirty="0">
                          <a:solidFill>
                            <a:schemeClr val="tx1"/>
                          </a:solidFill>
                        </a:rPr>
                        <a:t>I efteråret er følgende uger aflyst:</a:t>
                      </a:r>
                    </a:p>
                    <a:p>
                      <a:pPr marL="0" lvl="0" indent="0">
                        <a:buFont typeface="Calibri"/>
                        <a:buNone/>
                      </a:pPr>
                      <a:r>
                        <a:rPr lang="da-DK" sz="2400">
                          <a:solidFill>
                            <a:schemeClr val="tx1"/>
                          </a:solidFill>
                        </a:rPr>
                        <a:t>Uge 42 og 44 </a:t>
                      </a:r>
                    </a:p>
                    <a:p>
                      <a:pPr marL="0" lvl="0" indent="0">
                        <a:buFont typeface="Calibri"/>
                        <a:buNone/>
                      </a:pPr>
                      <a:r>
                        <a:rPr lang="da-DK" sz="2400">
                          <a:solidFill>
                            <a:schemeClr val="tx1"/>
                          </a:solidFill>
                        </a:rPr>
                        <a:t>I foråret er følgende uger aflyst: uge 2, 7, 8, 11, 12, 13, 16 og 20</a:t>
                      </a:r>
                      <a:endParaRPr lang="da-DK" sz="240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000447049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881318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73B68-D756-A815-E65E-A56D51913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E3FA8277-E038-F4A3-F3A7-2BA8F0CCF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872" y="287475"/>
            <a:ext cx="10757305" cy="1089192"/>
          </a:xfrm>
        </p:spPr>
        <p:txBody>
          <a:bodyPr/>
          <a:lstStyle>
            <a:defPPr>
              <a:defRPr lang="da-DK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800">
                <a:cs typeface="Arial"/>
              </a:rPr>
              <a:t>Placering af dagene på skolerne E26 – F27 – 2. årgang</a:t>
            </a:r>
            <a:br>
              <a:rPr lang="da-DK" sz="2800" dirty="0"/>
            </a:br>
            <a:endParaRPr lang="da-DK"/>
          </a:p>
        </p:txBody>
      </p:sp>
      <p:sp>
        <p:nvSpPr>
          <p:cNvPr id="5" name="Pladsholder til dato 2">
            <a:extLst>
              <a:ext uri="{FF2B5EF4-FFF2-40B4-BE49-F238E27FC236}">
                <a16:creationId xmlns:a16="http://schemas.microsoft.com/office/drawing/2014/main" id="{C6085332-16B4-C62D-B2AD-8B742A7F0B6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>
            <a:defPPr>
              <a:defRPr lang="da-DK"/>
            </a:defPPr>
            <a:lvl1pPr marL="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255902C-8C1A-4DAD-A8E7-D33067E00D87}" type="datetime2">
              <a:rPr lang="da-DK" smtClean="0"/>
              <a:t>27. august 2026</a:t>
            </a:fld>
            <a:endParaRPr lang="en-GB"/>
          </a:p>
        </p:txBody>
      </p:sp>
      <p:graphicFrame>
        <p:nvGraphicFramePr>
          <p:cNvPr id="2" name="Tabel 3">
            <a:extLst>
              <a:ext uri="{FF2B5EF4-FFF2-40B4-BE49-F238E27FC236}">
                <a16:creationId xmlns:a16="http://schemas.microsoft.com/office/drawing/2014/main" id="{AB1CA401-0A4A-F5A0-1699-2EB6EEC0EE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536407"/>
              </p:ext>
            </p:extLst>
          </p:nvPr>
        </p:nvGraphicFramePr>
        <p:xfrm>
          <a:off x="1503680" y="1330960"/>
          <a:ext cx="9510303" cy="41552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8915">
                  <a:extLst>
                    <a:ext uri="{9D8B030D-6E8A-4147-A177-3AD203B41FA5}">
                      <a16:colId xmlns:a16="http://schemas.microsoft.com/office/drawing/2014/main" val="966995331"/>
                    </a:ext>
                  </a:extLst>
                </a:gridCol>
                <a:gridCol w="6601388">
                  <a:extLst>
                    <a:ext uri="{9D8B030D-6E8A-4147-A177-3AD203B41FA5}">
                      <a16:colId xmlns:a16="http://schemas.microsoft.com/office/drawing/2014/main" val="238328348"/>
                    </a:ext>
                  </a:extLst>
                </a:gridCol>
              </a:tblGrid>
              <a:tr h="597169">
                <a:tc>
                  <a:txBody>
                    <a:bodyPr/>
                    <a:lstStyle/>
                    <a:p>
                      <a:r>
                        <a:rPr lang="da-DK" sz="2400"/>
                        <a:t>ugedag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da-DK" sz="2400"/>
                        <a:t>på skolen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111444047"/>
                  </a:ext>
                </a:extLst>
              </a:tr>
              <a:tr h="355804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da-DK" sz="2400"/>
                        <a:t>onsdage eller </a:t>
                      </a:r>
                      <a:r>
                        <a:rPr lang="da-DK" sz="2400" dirty="0"/>
                        <a:t>torsdage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da-DK" sz="2400">
                          <a:solidFill>
                            <a:schemeClr val="tx1"/>
                          </a:solidFill>
                        </a:rPr>
                        <a:t>Uge 37 –50 og uge 4-21</a:t>
                      </a:r>
                      <a:endParaRPr lang="da-DK" sz="2400" dirty="0">
                        <a:solidFill>
                          <a:schemeClr val="tx1"/>
                        </a:solidFill>
                      </a:endParaRPr>
                    </a:p>
                    <a:p>
                      <a:pPr lvl="0">
                        <a:buNone/>
                      </a:pPr>
                      <a:endParaRPr lang="da-DK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lvl="0" indent="0">
                        <a:buFont typeface="Calibri"/>
                        <a:buNone/>
                      </a:pPr>
                      <a:r>
                        <a:rPr lang="da-DK" sz="2400" dirty="0">
                          <a:solidFill>
                            <a:schemeClr val="tx1"/>
                          </a:solidFill>
                        </a:rPr>
                        <a:t>Efteråret inkluderer en 3 dages blok i uge </a:t>
                      </a:r>
                      <a:r>
                        <a:rPr lang="da-DK" sz="2400">
                          <a:solidFill>
                            <a:schemeClr val="tx1"/>
                          </a:solidFill>
                        </a:rPr>
                        <a:t>44 (onsdag - fredag)</a:t>
                      </a:r>
                    </a:p>
                    <a:p>
                      <a:pPr marL="0" lvl="0" indent="0">
                        <a:buFont typeface="Calibri"/>
                        <a:buNone/>
                      </a:pPr>
                      <a:r>
                        <a:rPr lang="da-DK" sz="2400">
                          <a:solidFill>
                            <a:schemeClr val="tx1"/>
                          </a:solidFill>
                        </a:rPr>
                        <a:t>Foråret inkluderer en 5 dages blok i uge 16</a:t>
                      </a:r>
                    </a:p>
                    <a:p>
                      <a:pPr marL="0" lvl="0" indent="0">
                        <a:buFont typeface="Calibri"/>
                        <a:buNone/>
                      </a:pPr>
                      <a:endParaRPr lang="da-DK" sz="2400" dirty="0">
                        <a:solidFill>
                          <a:schemeClr val="tx1"/>
                        </a:solidFill>
                      </a:endParaRPr>
                    </a:p>
                    <a:p>
                      <a:pPr marL="0" lvl="0" indent="0">
                        <a:buFont typeface="Calibri"/>
                        <a:buNone/>
                      </a:pPr>
                      <a:r>
                        <a:rPr lang="da-DK" sz="2400">
                          <a:solidFill>
                            <a:schemeClr val="tx1"/>
                          </a:solidFill>
                        </a:rPr>
                        <a:t>I efteråret er følgende uger aflyst: uge 42</a:t>
                      </a:r>
                    </a:p>
                    <a:p>
                      <a:pPr marL="0" lvl="0" indent="0">
                        <a:buFont typeface="Calibri"/>
                        <a:buNone/>
                      </a:pPr>
                      <a:r>
                        <a:rPr lang="da-DK" sz="2400" dirty="0">
                          <a:solidFill>
                            <a:schemeClr val="tx1"/>
                          </a:solidFill>
                        </a:rPr>
                        <a:t>I foråret er følgende uger aflyst: uge 7, 8, 9, 12 </a:t>
                      </a:r>
                      <a:r>
                        <a:rPr lang="da-DK" sz="2400">
                          <a:solidFill>
                            <a:schemeClr val="tx1"/>
                          </a:solidFill>
                        </a:rPr>
                        <a:t>og 18</a:t>
                      </a:r>
                      <a:endParaRPr lang="da-DK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000447049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112657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FB7B5-FF83-C2D5-4D7B-E89F569EE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1D5D7A-DB28-2ABF-C144-AB15A4813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163512"/>
            <a:ext cx="11040629" cy="1096864"/>
          </a:xfrm>
        </p:spPr>
        <p:txBody>
          <a:bodyPr/>
          <a:lstStyle>
            <a:defPPr>
              <a:defRPr lang="da-DK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3200">
                <a:solidFill>
                  <a:schemeClr val="accent6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Mødepligt, fraværsregistrering</a:t>
            </a:r>
            <a:r>
              <a:rPr lang="da-DK" sz="3200" b="1">
                <a:solidFill>
                  <a:schemeClr val="accent6">
                    <a:lumMod val="50000"/>
                  </a:schemeClr>
                </a:solidFill>
                <a:effectLst/>
                <a:latin typeface="Calibri"/>
                <a:ea typeface="Calibri"/>
                <a:cs typeface="Calibri"/>
              </a:rPr>
              <a:t> og konsekvenser</a:t>
            </a:r>
            <a:br>
              <a:rPr lang="da-DK"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da-DK" sz="320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1EE7DAC-1F43-3663-462C-8485C846DB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547" y="1065093"/>
            <a:ext cx="11302512" cy="5343220"/>
          </a:xfrm>
        </p:spPr>
        <p:txBody>
          <a:bodyPr lIns="121920" tIns="60960" rIns="121920" bIns="60960" anchor="t"/>
          <a:lstStyle>
            <a:defPPr>
              <a:defRPr lang="da-DK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733">
                <a:solidFill>
                  <a:srgbClr val="000000"/>
                </a:solidFill>
                <a:cs typeface="Arial"/>
              </a:rPr>
              <a:t>Der er fuld mødepligt i den integrerede praktik på skolerne. </a:t>
            </a:r>
            <a:endParaRPr lang="da-DK" sz="1733">
              <a:solidFill>
                <a:srgbClr val="000000"/>
              </a:solidFill>
            </a:endParaRPr>
          </a:p>
          <a:p>
            <a:r>
              <a:rPr lang="da-DK" sz="1733">
                <a:solidFill>
                  <a:srgbClr val="000000"/>
                </a:solidFill>
                <a:cs typeface="Arial"/>
              </a:rPr>
              <a:t>Praktikskolen skal registrere fravær i Praktikportalen - synligt for både studerende og praktiklærer</a:t>
            </a:r>
            <a:endParaRPr lang="da-DK" sz="1733">
              <a:solidFill>
                <a:srgbClr val="000000"/>
              </a:solidFill>
            </a:endParaRPr>
          </a:p>
          <a:p>
            <a:pPr>
              <a:buClr>
                <a:prstClr val="black"/>
              </a:buClr>
            </a:pPr>
            <a:endParaRPr lang="da-DK" sz="1733" b="1">
              <a:solidFill>
                <a:srgbClr val="000000"/>
              </a:solidFill>
              <a:cs typeface="Arial"/>
            </a:endParaRPr>
          </a:p>
          <a:p>
            <a:r>
              <a:rPr lang="da-DK" sz="1733" b="1">
                <a:solidFill>
                  <a:srgbClr val="000000"/>
                </a:solidFill>
                <a:cs typeface="Arial"/>
              </a:rPr>
              <a:t>Konsekvenser ved fravær:</a:t>
            </a:r>
            <a:endParaRPr lang="da-DK" sz="1733" b="1">
              <a:cs typeface="Arial"/>
            </a:endParaRPr>
          </a:p>
          <a:p>
            <a:pPr marL="863578" lvl="2" indent="-380990">
              <a:buClr>
                <a:srgbClr val="000000"/>
              </a:buClr>
              <a:buFont typeface="Wingdings,Sans-Serif"/>
              <a:buChar char="§"/>
            </a:pPr>
            <a:r>
              <a:rPr lang="da-DK" sz="1600">
                <a:solidFill>
                  <a:srgbClr val="192337"/>
                </a:solidFill>
                <a:cs typeface="Arial"/>
              </a:rPr>
              <a:t>De første 3 dage har ingen konsekvens for den studerende </a:t>
            </a:r>
            <a:endParaRPr lang="da-DK" sz="1600">
              <a:solidFill>
                <a:srgbClr val="192337"/>
              </a:solidFill>
            </a:endParaRPr>
          </a:p>
          <a:p>
            <a:pPr marL="863578" lvl="2" indent="-380990">
              <a:buClr>
                <a:srgbClr val="000000"/>
              </a:buClr>
              <a:buFont typeface="Wingdings,Sans-Serif"/>
              <a:buChar char="§"/>
            </a:pPr>
            <a:r>
              <a:rPr lang="da-DK" sz="1600">
                <a:solidFill>
                  <a:srgbClr val="192337"/>
                </a:solidFill>
                <a:cs typeface="Arial"/>
              </a:rPr>
              <a:t>Dag 4 og evt. flere dage skal erstattes i løbet af praktikperioden. Den studerende skal gå i dialog med skolen omkring afvikling af erstatningsdage</a:t>
            </a:r>
          </a:p>
          <a:p>
            <a:pPr marL="863578" lvl="2" indent="-380990">
              <a:buClr>
                <a:srgbClr val="000000"/>
              </a:buClr>
              <a:buFont typeface="Wingdings,Sans-Serif"/>
              <a:buChar char="§"/>
            </a:pPr>
            <a:r>
              <a:rPr lang="da-DK" sz="1600">
                <a:solidFill>
                  <a:srgbClr val="192337"/>
                </a:solidFill>
                <a:cs typeface="Arial"/>
              </a:rPr>
              <a:t>Praktikskolen er ansvarlig for håndteringen af den studerendes fravær, herunder også at der kan være tilfælde, hvor praktikskolen afbryder samarbejdet med den studerende.</a:t>
            </a:r>
          </a:p>
          <a:p>
            <a:pPr marL="863578" lvl="2" indent="-380990">
              <a:buClr>
                <a:srgbClr val="000000"/>
              </a:buClr>
              <a:buFont typeface="Wingdings,Sans-Serif"/>
              <a:buChar char="§"/>
            </a:pPr>
            <a:r>
              <a:rPr lang="da-DK" sz="1600">
                <a:solidFill>
                  <a:srgbClr val="192337"/>
                </a:solidFill>
                <a:cs typeface="Arial"/>
              </a:rPr>
              <a:t>I tilfælde af manglende indstilling til godkendelse af den studerendes praktik (af praktikskolen), skal den studerende søge dispensation for eventuelt nyt praktikforløb eller dokumentere fraværet i form af en lægeerklæring, hvorefter der tages stilling til indstilling til godkendelse. </a:t>
            </a:r>
          </a:p>
          <a:p>
            <a:endParaRPr lang="da-DK" sz="1467" b="1">
              <a:solidFill>
                <a:srgbClr val="192337"/>
              </a:solidFill>
              <a:cs typeface="Arial"/>
            </a:endParaRPr>
          </a:p>
          <a:p>
            <a:r>
              <a:rPr lang="da-DK" sz="1600" b="1">
                <a:solidFill>
                  <a:schemeClr val="accent6">
                    <a:lumMod val="50000"/>
                  </a:schemeClr>
                </a:solidFill>
                <a:cs typeface="Arial"/>
              </a:rPr>
              <a:t>Hvis praktiklærerne spørger til deres håndtering af studerendes fravær: Henvis til Kontoret for Skolesamarbejde (</a:t>
            </a:r>
            <a:r>
              <a:rPr lang="da-DK" sz="1600" b="1">
                <a:solidFill>
                  <a:schemeClr val="accent6">
                    <a:lumMod val="50000"/>
                  </a:schemeClr>
                </a:solidFill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praktik@kp.dk</a:t>
            </a:r>
            <a:r>
              <a:rPr lang="da-DK" sz="1600" b="1">
                <a:solidFill>
                  <a:schemeClr val="accent6">
                    <a:lumMod val="50000"/>
                  </a:schemeClr>
                </a:solidFill>
                <a:cs typeface="Arial"/>
              </a:rPr>
              <a:t>)</a:t>
            </a:r>
            <a:endParaRPr lang="da-DK" sz="1600" b="1">
              <a:solidFill>
                <a:schemeClr val="accent6">
                  <a:lumMod val="50000"/>
                </a:schemeClr>
              </a:solidFill>
            </a:endParaRPr>
          </a:p>
          <a:p>
            <a:pPr>
              <a:buClr>
                <a:srgbClr val="000000"/>
              </a:buClr>
            </a:pPr>
            <a:r>
              <a:rPr lang="da-DK" sz="1600" b="1">
                <a:solidFill>
                  <a:schemeClr val="accent6">
                    <a:lumMod val="50000"/>
                  </a:schemeClr>
                </a:solidFill>
                <a:cs typeface="Arial"/>
              </a:rPr>
              <a:t>Det er ikke undervisernes opgave at sagsbehandle på mødepligt og konsekvenser.</a:t>
            </a:r>
            <a:endParaRPr lang="da-DK" sz="1600" b="1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923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FC722A2-12BB-07EA-195B-BB671CB01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INDSTILLING OG GODKENDELSE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541BE73-1F64-64DF-2534-502554AA695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93660" y="2599509"/>
            <a:ext cx="10143668" cy="343553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80365"/>
            <a:r>
              <a:rPr lang="en-US" sz="1700" dirty="0" err="1">
                <a:solidFill>
                  <a:schemeClr val="tx1"/>
                </a:solidFill>
              </a:rPr>
              <a:t>Indstilling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til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godkendelse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foregår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i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Praktikportalen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på</a:t>
            </a:r>
            <a:r>
              <a:rPr lang="en-US" sz="1700" dirty="0">
                <a:solidFill>
                  <a:schemeClr val="tx1"/>
                </a:solidFill>
              </a:rPr>
              <a:t> den </a:t>
            </a:r>
            <a:r>
              <a:rPr lang="en-US" sz="1700" dirty="0" err="1">
                <a:solidFill>
                  <a:schemeClr val="tx1"/>
                </a:solidFill>
              </a:rPr>
              <a:t>enkelte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studerendes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forløbsoversigt</a:t>
            </a:r>
            <a:r>
              <a:rPr lang="en-US" sz="1700" dirty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  <a:p>
            <a:pPr marL="380365"/>
            <a:r>
              <a:rPr lang="en-US" sz="1700" dirty="0" err="1">
                <a:solidFill>
                  <a:schemeClr val="tx1"/>
                </a:solidFill>
              </a:rPr>
              <a:t>Indstillingen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foregår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på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baggrund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af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opfyldt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mødepligt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og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en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kvalitativ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vurdering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af</a:t>
            </a:r>
            <a:r>
              <a:rPr lang="en-US" sz="1700" dirty="0">
                <a:solidFill>
                  <a:schemeClr val="tx1"/>
                </a:solidFill>
              </a:rPr>
              <a:t>, at den </a:t>
            </a:r>
            <a:r>
              <a:rPr lang="en-US" sz="1700" dirty="0" err="1">
                <a:solidFill>
                  <a:schemeClr val="tx1"/>
                </a:solidFill>
              </a:rPr>
              <a:t>studerende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har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opfyldt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kravene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til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integreret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praktik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på</a:t>
            </a:r>
            <a:r>
              <a:rPr lang="en-US" sz="1700" dirty="0">
                <a:solidFill>
                  <a:schemeClr val="tx1"/>
                </a:solidFill>
              </a:rPr>
              <a:t> 1. </a:t>
            </a:r>
            <a:r>
              <a:rPr lang="en-US" sz="1700" dirty="0" err="1">
                <a:solidFill>
                  <a:schemeClr val="tx1"/>
                </a:solidFill>
              </a:rPr>
              <a:t>årgang</a:t>
            </a:r>
            <a:r>
              <a:rPr lang="en-US" sz="1700" dirty="0">
                <a:solidFill>
                  <a:schemeClr val="tx1"/>
                </a:solidFill>
              </a:rPr>
              <a:t>.</a:t>
            </a:r>
          </a:p>
          <a:p>
            <a:pPr marL="380365"/>
            <a:r>
              <a:rPr lang="en-US" sz="1700" dirty="0">
                <a:solidFill>
                  <a:schemeClr val="tx1"/>
                </a:solidFill>
              </a:rPr>
              <a:t>I </a:t>
            </a:r>
            <a:r>
              <a:rPr lang="en-US" sz="1700" dirty="0" err="1">
                <a:solidFill>
                  <a:schemeClr val="tx1"/>
                </a:solidFill>
              </a:rPr>
              <a:t>forbindelse</a:t>
            </a:r>
            <a:r>
              <a:rPr lang="en-US" sz="1700" dirty="0">
                <a:solidFill>
                  <a:schemeClr val="tx1"/>
                </a:solidFill>
              </a:rPr>
              <a:t> med den </a:t>
            </a:r>
            <a:r>
              <a:rPr lang="en-US" sz="1700" dirty="0" err="1">
                <a:solidFill>
                  <a:schemeClr val="tx1"/>
                </a:solidFill>
              </a:rPr>
              <a:t>kvalitative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vurdering</a:t>
            </a:r>
            <a:r>
              <a:rPr lang="en-US" sz="1700" dirty="0">
                <a:solidFill>
                  <a:schemeClr val="tx1"/>
                </a:solidFill>
              </a:rPr>
              <a:t> er der </a:t>
            </a:r>
            <a:r>
              <a:rPr lang="en-US" sz="1700" dirty="0" err="1">
                <a:solidFill>
                  <a:schemeClr val="tx1"/>
                </a:solidFill>
              </a:rPr>
              <a:t>lagt</a:t>
            </a:r>
            <a:r>
              <a:rPr lang="en-US" sz="1700" dirty="0">
                <a:solidFill>
                  <a:schemeClr val="tx1"/>
                </a:solidFill>
              </a:rPr>
              <a:t> et </a:t>
            </a:r>
            <a:r>
              <a:rPr lang="en-US" sz="1700" dirty="0" err="1">
                <a:solidFill>
                  <a:schemeClr val="tx1"/>
                </a:solidFill>
              </a:rPr>
              <a:t>vurderingsskema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ud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i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forløbsskabelonen</a:t>
            </a:r>
            <a:r>
              <a:rPr lang="en-US" sz="1700" dirty="0">
                <a:solidFill>
                  <a:schemeClr val="tx1"/>
                </a:solidFill>
              </a:rPr>
              <a:t> for de </a:t>
            </a:r>
            <a:r>
              <a:rPr lang="en-US" sz="1700" dirty="0" err="1">
                <a:solidFill>
                  <a:schemeClr val="tx1"/>
                </a:solidFill>
              </a:rPr>
              <a:t>enkelte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studerende</a:t>
            </a:r>
            <a:r>
              <a:rPr lang="en-US" sz="1700" dirty="0">
                <a:solidFill>
                  <a:schemeClr val="tx1"/>
                </a:solidFill>
              </a:rPr>
              <a:t>. </a:t>
            </a:r>
            <a:br>
              <a:rPr lang="en-US" sz="1700" dirty="0"/>
            </a:br>
            <a:br>
              <a:rPr lang="en-US" sz="1700" dirty="0"/>
            </a:br>
            <a:r>
              <a:rPr lang="en-US" sz="1700" dirty="0">
                <a:solidFill>
                  <a:schemeClr val="tx1"/>
                </a:solidFill>
              </a:rPr>
              <a:t>Dette </a:t>
            </a:r>
            <a:r>
              <a:rPr lang="en-US" sz="1700" dirty="0" err="1">
                <a:solidFill>
                  <a:schemeClr val="tx1"/>
                </a:solidFill>
              </a:rPr>
              <a:t>skal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udfyldes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inden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udløbet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af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fristen</a:t>
            </a:r>
            <a:r>
              <a:rPr lang="en-US" sz="1700" dirty="0">
                <a:solidFill>
                  <a:schemeClr val="tx1"/>
                </a:solidFill>
              </a:rPr>
              <a:t> - </a:t>
            </a:r>
            <a:r>
              <a:rPr lang="en-US" sz="1700" dirty="0" err="1">
                <a:solidFill>
                  <a:schemeClr val="tx1"/>
                </a:solidFill>
              </a:rPr>
              <a:t>fremgår</a:t>
            </a:r>
            <a:r>
              <a:rPr lang="en-US" sz="1700" dirty="0">
                <a:solidFill>
                  <a:schemeClr val="tx1"/>
                </a:solidFill>
              </a:rPr>
              <a:t> I </a:t>
            </a:r>
            <a:r>
              <a:rPr lang="en-US" sz="1700" dirty="0" err="1">
                <a:solidFill>
                  <a:schemeClr val="tx1"/>
                </a:solidFill>
              </a:rPr>
              <a:t>praktikforløbet</a:t>
            </a:r>
            <a:r>
              <a:rPr lang="en-US" sz="1700" dirty="0">
                <a:solidFill>
                  <a:schemeClr val="tx1"/>
                </a:solidFill>
              </a:rPr>
              <a:t> I </a:t>
            </a:r>
            <a:r>
              <a:rPr lang="en-US" sz="1700" dirty="0" err="1">
                <a:solidFill>
                  <a:schemeClr val="tx1"/>
                </a:solidFill>
              </a:rPr>
              <a:t>Praktikportalen</a:t>
            </a:r>
          </a:p>
          <a:p>
            <a:pPr marL="380365"/>
            <a:r>
              <a:rPr lang="en-US" sz="1700" dirty="0">
                <a:solidFill>
                  <a:schemeClr val="tx1"/>
                </a:solidFill>
              </a:rPr>
              <a:t>Ved </a:t>
            </a:r>
            <a:r>
              <a:rPr lang="en-US" sz="1700" dirty="0" err="1">
                <a:solidFill>
                  <a:schemeClr val="tx1"/>
                </a:solidFill>
              </a:rPr>
              <a:t>ikke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indstilling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skal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redegørelse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samt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dokumentation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vedlægges</a:t>
            </a:r>
            <a:r>
              <a:rPr lang="en-US" sz="1700" dirty="0">
                <a:solidFill>
                  <a:schemeClr val="tx1"/>
                </a:solidFill>
              </a:rPr>
              <a:t>.</a:t>
            </a:r>
            <a:endParaRPr lang="en-US">
              <a:solidFill>
                <a:schemeClr val="tx1"/>
              </a:solidFill>
            </a:endParaRPr>
          </a:p>
          <a:p>
            <a:pPr marL="380990"/>
            <a:endParaRPr lang="en-US" sz="1700">
              <a:solidFill>
                <a:schemeClr val="tx1"/>
              </a:solidFill>
            </a:endParaRPr>
          </a:p>
          <a:p>
            <a:pPr marL="380365"/>
            <a:r>
              <a:rPr lang="en-US" sz="1700" dirty="0">
                <a:solidFill>
                  <a:schemeClr val="tx1"/>
                </a:solidFill>
              </a:rPr>
              <a:t>Obs. den </a:t>
            </a:r>
            <a:r>
              <a:rPr lang="en-US" sz="1700" dirty="0" err="1">
                <a:solidFill>
                  <a:schemeClr val="tx1"/>
                </a:solidFill>
              </a:rPr>
              <a:t>studerende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tilbydes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kun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ét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700" dirty="0" err="1">
                <a:solidFill>
                  <a:schemeClr val="tx1"/>
                </a:solidFill>
              </a:rPr>
              <a:t>praktikforsøg</a:t>
            </a:r>
            <a:r>
              <a:rPr lang="en-US" sz="1700" dirty="0">
                <a:solidFill>
                  <a:schemeClr val="tx1"/>
                </a:solidFill>
              </a:rPr>
              <a:t> pr. </a:t>
            </a:r>
            <a:r>
              <a:rPr lang="en-US" sz="1700" dirty="0" err="1">
                <a:solidFill>
                  <a:schemeClr val="tx1"/>
                </a:solidFill>
              </a:rPr>
              <a:t>praktikniveau</a:t>
            </a:r>
            <a:r>
              <a:rPr lang="en-US" sz="1700" dirty="0">
                <a:solidFill>
                  <a:schemeClr val="tx1"/>
                </a:solidFill>
              </a:rPr>
              <a:t>.</a:t>
            </a:r>
          </a:p>
          <a:p>
            <a:endParaRPr lang="en-US" sz="1700">
              <a:solidFill>
                <a:schemeClr val="tx1"/>
              </a:solidFill>
            </a:endParaRP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6415ACB-6CC9-0DB7-F145-7034BE9544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3F176F0-4EB5-41D1-866E-A621282BE2B8}" type="datetime2">
              <a:rPr lang="en-US" smtClean="0">
                <a:solidFill>
                  <a:schemeClr val="tx1">
                    <a:tint val="75000"/>
                  </a:schemeClr>
                </a:solidFill>
                <a:latin typeface="+mn-lt"/>
              </a:rPr>
              <a:pPr>
                <a:spcAft>
                  <a:spcPts val="600"/>
                </a:spcAft>
              </a:pPr>
              <a:t>Thursday, August 27, 2026</a:t>
            </a:fld>
            <a:endParaRPr lang="en-US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01555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837C74-DB95-DF67-B844-276817A67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Eksempel på en indstilling til ikke godkendelse</a:t>
            </a:r>
            <a:endParaRPr lang="da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01BD321D-72E5-9CF2-D74A-41EE2904FE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32587" t="22838" r="42705" b="7334"/>
          <a:stretch>
            <a:fillRect/>
          </a:stretch>
        </p:blipFill>
        <p:spPr>
          <a:xfrm>
            <a:off x="562304" y="1749593"/>
            <a:ext cx="3697377" cy="4747589"/>
          </a:xfr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C6E12DFD-3E17-2580-248A-43BA8B0326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859" t="25799" r="40391" b="2673"/>
          <a:stretch>
            <a:fillRect/>
          </a:stretch>
        </p:blipFill>
        <p:spPr>
          <a:xfrm>
            <a:off x="4521012" y="1690688"/>
            <a:ext cx="3149975" cy="5099218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D700FEE9-F239-CC87-7D2C-D272DFD9A3D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4920" t="20234" r="41117" b="51869"/>
          <a:stretch>
            <a:fillRect/>
          </a:stretch>
        </p:blipFill>
        <p:spPr>
          <a:xfrm>
            <a:off x="8187889" y="1690688"/>
            <a:ext cx="1702341" cy="193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85010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52C65C-4899-9656-951F-64B8CEFA9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709663"/>
            <a:ext cx="9985011" cy="676477"/>
          </a:xfrm>
        </p:spPr>
        <p:txBody>
          <a:bodyPr/>
          <a:lstStyle>
            <a:defPPr>
              <a:defRPr lang="da-DK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/>
              <a:t>MÅL FOR PRAKTIKFORLØBET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C2FACE6-079F-CA33-70C3-8FA6A78BFA0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888" y="1499856"/>
            <a:ext cx="10729016" cy="4872397"/>
          </a:xfrm>
        </p:spPr>
        <p:txBody>
          <a:bodyPr lIns="0" tIns="0" rIns="0" bIns="0" anchor="t"/>
          <a:lstStyle>
            <a:defPPr>
              <a:defRPr lang="da-DK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>
                <a:cs typeface="Arial"/>
              </a:rPr>
              <a:t>Informationsmaterialer om praktikken findes på</a:t>
            </a:r>
            <a:r>
              <a:rPr lang="da-DK" b="1" dirty="0">
                <a:cs typeface="Arial"/>
              </a:rPr>
              <a:t> </a:t>
            </a:r>
            <a:r>
              <a:rPr lang="da-DK" dirty="0">
                <a:ea typeface="+mn-lt"/>
                <a:cs typeface="+mn-lt"/>
                <a:hlinkClick r:id="rId2"/>
              </a:rPr>
              <a:t>Skolesamarbejde - Københavns Professionshøjskole</a:t>
            </a:r>
            <a:endParaRPr lang="en-US" dirty="0"/>
          </a:p>
          <a:p>
            <a:endParaRPr lang="da-DK" b="1" dirty="0">
              <a:cs typeface="Arial"/>
            </a:endParaRPr>
          </a:p>
          <a:p>
            <a:r>
              <a:rPr lang="da-DK" sz="1867" b="1">
                <a:cs typeface="Arial"/>
              </a:rPr>
              <a:t>Mål, dimensioner og progression integreret praktik i læreruddannelsen:</a:t>
            </a:r>
          </a:p>
          <a:p>
            <a:r>
              <a:rPr lang="da-DK" sz="1600" dirty="0">
                <a:cs typeface="Arial"/>
                <a:hlinkClick r:id="rId3"/>
              </a:rPr>
              <a:t>Integreret praktik i læreruddannelsen på KP - oversigt til vejledning og trepartssamtaler</a:t>
            </a:r>
            <a:endParaRPr lang="da-DK" sz="1600"/>
          </a:p>
          <a:p>
            <a:r>
              <a:rPr lang="da-DK" sz="1867" b="1">
                <a:cs typeface="Arial"/>
              </a:rPr>
              <a:t>Vejldning og trepartssamtaler:</a:t>
            </a:r>
            <a:endParaRPr lang="da-DK" sz="1867" b="1"/>
          </a:p>
          <a:p>
            <a:r>
              <a:rPr lang="da-DK" sz="1600" dirty="0">
                <a:ea typeface="+mn-lt"/>
                <a:cs typeface="+mn-lt"/>
                <a:hlinkClick r:id="rId4"/>
              </a:rPr>
              <a:t>Vejledning og trepartssamtaler - Københavns Professionshøjskole</a:t>
            </a:r>
            <a:endParaRPr lang="da-DK" sz="1600"/>
          </a:p>
          <a:p>
            <a:endParaRPr lang="da-DK" sz="1600" b="1">
              <a:cs typeface="Arial"/>
            </a:endParaRPr>
          </a:p>
          <a:p>
            <a:endParaRPr lang="da-DK" sz="2400" b="1">
              <a:solidFill>
                <a:srgbClr val="005447"/>
              </a:solidFill>
              <a:cs typeface="Arial"/>
            </a:endParaRP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83437D51-DAC2-42C0-08E4-3A1EF1076CF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39934" y="1668379"/>
            <a:ext cx="4762677" cy="4209605"/>
          </a:xfrm>
        </p:spPr>
        <p:txBody>
          <a:bodyPr lIns="121920" tIns="60960" rIns="121920" bIns="60960" anchor="t"/>
          <a:lstStyle>
            <a:defPPr>
              <a:defRPr lang="da-DK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a-DK" sz="1067"/>
          </a:p>
          <a:p>
            <a:endParaRPr lang="da-DK" sz="1067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41D43D4-4657-A104-9C0D-8F15DF4DC4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/>
          <a:lstStyle>
            <a:defPPr>
              <a:defRPr lang="da-DK"/>
            </a:defPPr>
            <a:lvl1pPr marL="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3F176F0-4EB5-41D1-866E-A621282BE2B8}" type="datetime2">
              <a:rPr lang="da-DK" smtClean="0"/>
              <a:t>27. august 2026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3B3F8A-FA9E-D9B5-1525-2577486EB3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00000">
            <a:off x="7574027" y="4099900"/>
            <a:ext cx="4019820" cy="23764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BB7BF7-F8B7-CF60-985B-279990A4A2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-660000">
            <a:off x="603885" y="4605973"/>
            <a:ext cx="5355590" cy="7753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88988C-71A4-4A43-3571-97411E58B0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0148" y="5523548"/>
            <a:ext cx="4782185" cy="728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937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017600" y="248230"/>
            <a:ext cx="9985011" cy="1314909"/>
          </a:xfrm>
        </p:spPr>
        <p:txBody>
          <a:bodyPr/>
          <a:lstStyle>
            <a:defPPr>
              <a:defRPr lang="da-DK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3300"/>
              <a:t>Dynamisk årshjul for 1. årgang integreret praktik</a:t>
            </a:r>
            <a:br>
              <a:rPr lang="da-DK" sz="3300" dirty="0"/>
            </a:br>
            <a:endParaRPr lang="da-DK" sz="1850"/>
          </a:p>
        </p:txBody>
      </p:sp>
      <p:sp>
        <p:nvSpPr>
          <p:cNvPr id="5" name="Pladsholder til dato 2"/>
          <p:cNvSpPr>
            <a:spLocks noGrp="1"/>
          </p:cNvSpPr>
          <p:nvPr>
            <p:ph type="dt" sz="half" idx="2"/>
          </p:nvPr>
        </p:nvSpPr>
        <p:spPr/>
        <p:txBody>
          <a:bodyPr/>
          <a:lstStyle>
            <a:defPPr>
              <a:defRPr lang="da-DK"/>
            </a:defPPr>
            <a:lvl1pPr marL="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255902C-8C1A-4DAD-A8E7-D33067E00D87}" type="datetime2">
              <a:rPr lang="da-DK" smtClean="0"/>
              <a:t>27. august 2026</a:t>
            </a:fld>
            <a:endParaRPr lang="en-GB"/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0EBB4972-50B7-243B-002A-C5A9869F4D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136" y="1565176"/>
            <a:ext cx="9787969" cy="5291939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65C013DB-C7CE-86A4-C019-DF4E342A5A98}"/>
              </a:ext>
            </a:extLst>
          </p:cNvPr>
          <p:cNvSpPr/>
          <p:nvPr/>
        </p:nvSpPr>
        <p:spPr>
          <a:xfrm>
            <a:off x="2160859" y="5243551"/>
            <a:ext cx="2448312" cy="8920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sz="3200" dirty="0" err="1"/>
          </a:p>
        </p:txBody>
      </p:sp>
    </p:spTree>
    <p:custDataLst>
      <p:custData r:id="rId1"/>
      <p:custData r:id="rId2"/>
      <p:tags r:id="rId3"/>
    </p:custDataLst>
    <p:extLst>
      <p:ext uri="{BB962C8B-B14F-4D97-AF65-F5344CB8AC3E}">
        <p14:creationId xmlns:p14="http://schemas.microsoft.com/office/powerpoint/2010/main" val="2801198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017600" y="481910"/>
            <a:ext cx="9985011" cy="1314909"/>
          </a:xfrm>
        </p:spPr>
        <p:txBody>
          <a:bodyPr/>
          <a:lstStyle>
            <a:defPPr>
              <a:defRPr lang="da-DK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a-DK" sz="1867"/>
          </a:p>
        </p:txBody>
      </p:sp>
      <p:sp>
        <p:nvSpPr>
          <p:cNvPr id="5" name="Pladsholder til dato 2"/>
          <p:cNvSpPr>
            <a:spLocks noGrp="1"/>
          </p:cNvSpPr>
          <p:nvPr>
            <p:ph type="dt" sz="half" idx="2"/>
          </p:nvPr>
        </p:nvSpPr>
        <p:spPr/>
        <p:txBody>
          <a:bodyPr/>
          <a:lstStyle>
            <a:defPPr>
              <a:defRPr lang="da-DK"/>
            </a:defPPr>
            <a:lvl1pPr marL="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255902C-8C1A-4DAD-A8E7-D33067E00D87}" type="datetime2">
              <a:rPr lang="da-DK" smtClean="0"/>
              <a:t>27. august 2026</a:t>
            </a:fld>
            <a:endParaRPr lang="en-GB"/>
          </a:p>
        </p:txBody>
      </p:sp>
      <p:pic>
        <p:nvPicPr>
          <p:cNvPr id="3" name="Billede 2" descr="Et billede, der indeholder tekst, skærmbillede, diagram, design&#10;&#10;Beskrivelsen er genereret automatisk">
            <a:extLst>
              <a:ext uri="{FF2B5EF4-FFF2-40B4-BE49-F238E27FC236}">
                <a16:creationId xmlns:a16="http://schemas.microsoft.com/office/drawing/2014/main" id="{B7DB3477-3204-7302-D0DA-B640A338B5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13347"/>
            <a:ext cx="12192000" cy="643130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E031B3F-DADF-3301-EF5F-C16CB038B087}"/>
              </a:ext>
            </a:extLst>
          </p:cNvPr>
          <p:cNvSpPr/>
          <p:nvPr/>
        </p:nvSpPr>
        <p:spPr>
          <a:xfrm>
            <a:off x="1742352" y="4985818"/>
            <a:ext cx="2534991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custData r:id="rId1"/>
      <p:custData r:id="rId2"/>
      <p:tags r:id="rId3"/>
    </p:custDataLst>
    <p:extLst>
      <p:ext uri="{BB962C8B-B14F-4D97-AF65-F5344CB8AC3E}">
        <p14:creationId xmlns:p14="http://schemas.microsoft.com/office/powerpoint/2010/main" val="2801198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944D4C-54F8-3F8C-B2CD-73BC2A01C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Når der sker ændringer i praktikgrupperne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8596340-8B73-C854-3D79-495988F6A6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8059" y="1997946"/>
            <a:ext cx="3633804" cy="3978362"/>
          </a:xfrm>
        </p:spPr>
        <p:txBody>
          <a:bodyPr vert="horz" lIns="0" tIns="0" rIns="0" bIns="0" rtlCol="0" anchor="t">
            <a:normAutofit fontScale="62500" lnSpcReduction="20000"/>
          </a:bodyPr>
          <a:lstStyle/>
          <a:p>
            <a:pPr fontAlgn="base"/>
            <a:endParaRPr lang="da-DK" dirty="0"/>
          </a:p>
          <a:p>
            <a:r>
              <a:rPr lang="da-DK"/>
              <a:t>Intentionen med den udstrakte </a:t>
            </a:r>
            <a:r>
              <a:rPr lang="da-DK" dirty="0"/>
              <a:t>integrerede praktik er, at den studerende følger samme klasse og samme lærer igennem to år</a:t>
            </a:r>
            <a:r>
              <a:rPr lang="en-US" dirty="0"/>
              <a:t>​</a:t>
            </a:r>
            <a:endParaRPr lang="en-US"/>
          </a:p>
          <a:p>
            <a:pPr fontAlgn="base"/>
            <a:r>
              <a:rPr lang="da-DK" dirty="0"/>
              <a:t>Der kan være forhold som frafald, nye studerende og uløselige samarbejdsproblemer, som gør gruppejusteringer nødvendige</a:t>
            </a:r>
            <a:r>
              <a:rPr lang="en-US" dirty="0"/>
              <a:t>​</a:t>
            </a:r>
          </a:p>
          <a:p>
            <a:pPr fontAlgn="base"/>
            <a:r>
              <a:rPr lang="da-DK" dirty="0"/>
              <a:t>Gruppejusteringer skal så vidt muligt ske inden for samme skole</a:t>
            </a:r>
            <a:r>
              <a:rPr lang="en-US" dirty="0"/>
              <a:t>​</a:t>
            </a:r>
          </a:p>
          <a:p>
            <a:pPr fontAlgn="base"/>
            <a:r>
              <a:rPr lang="da-DK" dirty="0"/>
              <a:t>Underviserne foretager hensigtsmæssige gruppejusteringer i slutningen af </a:t>
            </a:r>
            <a:r>
              <a:rPr lang="en-US" dirty="0"/>
              <a:t>​</a:t>
            </a:r>
            <a:br>
              <a:rPr lang="en-US" dirty="0"/>
            </a:br>
            <a:r>
              <a:rPr lang="da-DK" dirty="0"/>
              <a:t>1. semester og i overgangen mellem 1. og 2. praktik</a:t>
            </a:r>
            <a:endParaRPr lang="en-US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83E194C0-358B-00BE-E1DA-4E2762E47E1C}"/>
              </a:ext>
            </a:extLst>
          </p:cNvPr>
          <p:cNvSpPr txBox="1"/>
          <p:nvPr/>
        </p:nvSpPr>
        <p:spPr>
          <a:xfrm>
            <a:off x="4791075" y="1457324"/>
            <a:ext cx="720089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da-DK" b="1" dirty="0"/>
              <a:t>Ved interne samarbejdsudfordringer i praktikgruppen</a:t>
            </a:r>
            <a:r>
              <a:rPr lang="da-DK" dirty="0"/>
              <a:t>: </a:t>
            </a:r>
            <a:r>
              <a:rPr lang="en-US" dirty="0"/>
              <a:t>​</a:t>
            </a:r>
          </a:p>
          <a:p>
            <a:pPr fontAlgn="base"/>
            <a:r>
              <a:rPr lang="da-DK" dirty="0"/>
              <a:t>Underviserne/praktiklæreren forsøger i samarbejde med gruppen at løse udfordringerne</a:t>
            </a:r>
            <a:r>
              <a:rPr lang="en-US" dirty="0"/>
              <a:t>​</a:t>
            </a:r>
          </a:p>
          <a:p>
            <a:pPr fontAlgn="base"/>
            <a:r>
              <a:rPr lang="da-DK" dirty="0"/>
              <a:t>Underviserne kan tage kontakt til studiegruppetjenesten</a:t>
            </a:r>
            <a:r>
              <a:rPr lang="en-US" dirty="0"/>
              <a:t>​</a:t>
            </a:r>
          </a:p>
          <a:p>
            <a:pPr fontAlgn="base"/>
            <a:r>
              <a:rPr lang="da-DK" dirty="0"/>
              <a:t>Hvis det ikke er muligt at løse udfordringen, bedes I tage kontakt til Kontoret for Skolesamarbejde, så vi kan drøfte mulige løsninger​</a:t>
            </a:r>
          </a:p>
          <a:p>
            <a:pPr fontAlgn="base"/>
            <a:r>
              <a:rPr lang="da-DK" dirty="0"/>
              <a:t>​</a:t>
            </a:r>
          </a:p>
          <a:p>
            <a:pPr fontAlgn="base"/>
            <a:r>
              <a:rPr lang="da-DK" b="1" dirty="0"/>
              <a:t>Samarbejdsudfordringer mellem gruppen og praktiklæreren</a:t>
            </a:r>
            <a:r>
              <a:rPr lang="da-DK" dirty="0"/>
              <a:t>:​</a:t>
            </a:r>
          </a:p>
          <a:p>
            <a:pPr fontAlgn="base"/>
            <a:r>
              <a:rPr lang="da-DK" dirty="0"/>
              <a:t>Som udgangspunkt tages kontakt til skolens praktikkoordinator og Kontoret for Skolesamarbejde, såfremt udfordringen ikke umiddelbart kan løses</a:t>
            </a:r>
            <a:r>
              <a:rPr lang="en-US" dirty="0"/>
              <a:t>​.  </a:t>
            </a:r>
          </a:p>
          <a:p>
            <a:pPr fontAlgn="base"/>
            <a:r>
              <a:rPr lang="da-DK" dirty="0"/>
              <a:t>​</a:t>
            </a:r>
          </a:p>
          <a:p>
            <a:pPr fontAlgn="base"/>
            <a:r>
              <a:rPr lang="da-DK" b="1" dirty="0"/>
              <a:t>Ved mere generelle udfordringer på praktikskolen</a:t>
            </a:r>
            <a:r>
              <a:rPr lang="da-DK" dirty="0"/>
              <a:t>:</a:t>
            </a:r>
            <a:r>
              <a:rPr lang="en-US" dirty="0"/>
              <a:t>​</a:t>
            </a:r>
          </a:p>
          <a:p>
            <a:pPr fontAlgn="base"/>
            <a:r>
              <a:rPr lang="da-DK" dirty="0"/>
              <a:t>Tag kontakt til Kontoret for Skolesamarbejde​</a:t>
            </a:r>
          </a:p>
          <a:p>
            <a:pPr fontAlgn="base"/>
            <a:r>
              <a:rPr lang="da-DK" dirty="0"/>
              <a:t>Vi vil forsøge at løse problemet i samarbejdet med skolerne</a:t>
            </a:r>
            <a:r>
              <a:rPr lang="en-US" dirty="0"/>
              <a:t>​</a:t>
            </a:r>
          </a:p>
          <a:p>
            <a:pPr fontAlgn="base"/>
            <a:r>
              <a:rPr lang="da-DK" dirty="0"/>
              <a:t>Vi er mange parter omkring den integrerede praktik, og vi kan have forskellige interesser i spil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712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CDF399-1564-97D8-FA76-0AA4BB46D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lang="da-DK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800"/>
              <a:t>ROLLEN SOM PRAKTIKKOORDINATOR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10A7914-6A2A-5A05-0506-CEF957670F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3763" y="1708628"/>
            <a:ext cx="9984316" cy="3456517"/>
          </a:xfrm>
        </p:spPr>
        <p:txBody>
          <a:bodyPr/>
          <a:lstStyle>
            <a:defPPr>
              <a:defRPr lang="da-DK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/>
              <a:t>Ansvarlig for at koordinere og organisere de studerendes praktikforløb på skolen </a:t>
            </a:r>
            <a:br>
              <a:rPr lang="da-DK"/>
            </a:br>
            <a:r>
              <a:rPr lang="da-DK"/>
              <a:t>herunder velkomstmøde samt løbende indføring i skolens kultur og organisering</a:t>
            </a:r>
          </a:p>
          <a:p>
            <a:r>
              <a:rPr lang="da-DK"/>
              <a:t>Ansvarlig for vejledning herunder introduktion af mål og rammer af praktiklærerne i deres planlægning og gennemførelse af de studerendes praktikforløb</a:t>
            </a:r>
          </a:p>
          <a:p>
            <a:r>
              <a:rPr lang="da-DK"/>
              <a:t>Ansvarlig for at udarbejde skolens uddannelsesplan</a:t>
            </a:r>
          </a:p>
          <a:p>
            <a:r>
              <a:rPr lang="da-DK"/>
              <a:t>Skolens bindeled og kontaktperson til Kontoret for skolesamarbejde</a:t>
            </a:r>
          </a:p>
          <a:p>
            <a:endParaRPr lang="da-DK"/>
          </a:p>
          <a:p>
            <a:endParaRPr lang="da-DK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472A9A3-7163-892D-C01D-2958267B766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>
            <a:defPPr>
              <a:defRPr lang="da-DK"/>
            </a:defPPr>
            <a:lvl1pPr marL="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3F176F0-4EB5-41D1-866E-A621282BE2B8}" type="datetime2">
              <a:rPr lang="da-DK" smtClean="0"/>
              <a:t>27. august 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420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967BFB-00E3-C9F1-76C9-987B506A9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da-DK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/>
              <a:t>UDDANNELSESPLAN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6458076-2D5B-AFE8-4BEF-3BC060007E1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8118" y="1845459"/>
            <a:ext cx="9984316" cy="995260"/>
          </a:xfrm>
        </p:spPr>
        <p:txBody>
          <a:bodyPr/>
          <a:lstStyle>
            <a:defPPr>
              <a:defRPr lang="da-DK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/>
              <a:t>Inden opstart af nye praktikforløb skal praktikskolen udarbejde en uddannelsesplan</a:t>
            </a:r>
          </a:p>
          <a:p>
            <a:r>
              <a:rPr lang="da-DK"/>
              <a:t>Vejledning og skabeloner kan hentes på kp.dk/skolesamarbejde</a:t>
            </a:r>
          </a:p>
          <a:p>
            <a:endParaRPr lang="da-DK"/>
          </a:p>
          <a:p>
            <a:endParaRPr lang="da-DK"/>
          </a:p>
          <a:p>
            <a:endParaRPr lang="da-DK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D038242-76DE-F700-22DD-88EC0B09FBD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>
            <a:defPPr>
              <a:defRPr lang="da-DK"/>
            </a:defPPr>
            <a:lvl1pPr marL="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3F176F0-4EB5-41D1-866E-A621282BE2B8}" type="datetime2">
              <a:rPr lang="da-DK" smtClean="0"/>
              <a:t>27. august 2026</a:t>
            </a:fld>
            <a:endParaRPr lang="en-GB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0BDBFB80-62E0-3869-4F35-E82803CA24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601" y="3106614"/>
            <a:ext cx="9984316" cy="315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003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F8F3B3-2FE5-7B3A-FBC3-F9EE29F0A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Kp.dk/skolesamarbejde</a:t>
            </a:r>
          </a:p>
        </p:txBody>
      </p:sp>
      <p:pic>
        <p:nvPicPr>
          <p:cNvPr id="6" name="Billede 5" descr="Et billede, der indeholder tekst, skærmbillede, Font/skrifttype, nummer/tal&#10;&#10;AI-genereret indhold kan være ukorrekt.">
            <a:extLst>
              <a:ext uri="{FF2B5EF4-FFF2-40B4-BE49-F238E27FC236}">
                <a16:creationId xmlns:a16="http://schemas.microsoft.com/office/drawing/2014/main" id="{EE4CF7F9-9F50-4AEA-2ED0-DAF7E1FB4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69" y="882747"/>
            <a:ext cx="9975142" cy="5105399"/>
          </a:xfrm>
          <a:prstGeom prst="rect">
            <a:avLst/>
          </a:prstGeom>
        </p:spPr>
      </p:pic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3CA5240-C56B-3185-9887-21312744C9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3F176F0-4EB5-41D1-866E-A621282BE2B8}" type="datetime2">
              <a:rPr lang="en-US" smtClean="0">
                <a:solidFill>
                  <a:schemeClr val="tx1">
                    <a:tint val="75000"/>
                  </a:schemeClr>
                </a:solidFill>
                <a:latin typeface="+mn-lt"/>
              </a:rPr>
              <a:pPr>
                <a:spcAft>
                  <a:spcPts val="600"/>
                </a:spcAft>
              </a:pPr>
              <a:t>Thursday, August 27, 2026</a:t>
            </a:fld>
            <a:endParaRPr lang="en-US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97330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70CD96-D396-4B37-743A-2D18D7E46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Huskeliste til Praktikportalen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4C79A97-F10D-58E4-FFB5-6836CFC62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922" y="1971040"/>
            <a:ext cx="6028665" cy="442594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80365"/>
            <a:r>
              <a:rPr lang="en-US" sz="1800" dirty="0" err="1"/>
              <a:t>Opdatering</a:t>
            </a:r>
            <a:r>
              <a:rPr lang="en-US" sz="1800" dirty="0"/>
              <a:t> </a:t>
            </a:r>
            <a:r>
              <a:rPr lang="en-US" sz="1800" dirty="0" err="1"/>
              <a:t>af</a:t>
            </a:r>
            <a:r>
              <a:rPr lang="en-US" sz="1800" dirty="0"/>
              <a:t> </a:t>
            </a:r>
            <a:r>
              <a:rPr lang="en-US" sz="1800" dirty="0" err="1"/>
              <a:t>praktikkoordinatorer</a:t>
            </a:r>
            <a:r>
              <a:rPr lang="en-US" sz="1800" dirty="0"/>
              <a:t> </a:t>
            </a:r>
            <a:r>
              <a:rPr lang="en-US" sz="1800" dirty="0" err="1"/>
              <a:t>og</a:t>
            </a:r>
            <a:r>
              <a:rPr lang="en-US" sz="1800" dirty="0"/>
              <a:t> </a:t>
            </a:r>
            <a:r>
              <a:rPr lang="en-US" sz="1800" dirty="0" err="1"/>
              <a:t>ledere</a:t>
            </a:r>
            <a:r>
              <a:rPr lang="en-US" sz="1800" dirty="0"/>
              <a:t> med </a:t>
            </a:r>
            <a:r>
              <a:rPr lang="en-US" sz="1800" dirty="0" err="1"/>
              <a:t>kontaktoplysninger</a:t>
            </a:r>
            <a:r>
              <a:rPr lang="en-US" sz="1800" dirty="0"/>
              <a:t> </a:t>
            </a:r>
            <a:br>
              <a:rPr lang="en-US" sz="1800" dirty="0"/>
            </a:br>
            <a:r>
              <a:rPr lang="en-US" sz="1800" dirty="0"/>
              <a:t>– </a:t>
            </a:r>
            <a:r>
              <a:rPr lang="en-US" sz="1800" dirty="0" err="1"/>
              <a:t>såvel</a:t>
            </a:r>
            <a:r>
              <a:rPr lang="en-US" sz="1800" dirty="0"/>
              <a:t> e-mail </a:t>
            </a:r>
            <a:r>
              <a:rPr lang="en-US" sz="1800" dirty="0" err="1"/>
              <a:t>som</a:t>
            </a:r>
            <a:r>
              <a:rPr lang="en-US" sz="1800" dirty="0"/>
              <a:t> </a:t>
            </a:r>
            <a:r>
              <a:rPr lang="en-US" sz="1800" dirty="0" err="1"/>
              <a:t>direkte</a:t>
            </a:r>
            <a:r>
              <a:rPr lang="en-US" sz="1800" dirty="0"/>
              <a:t> </a:t>
            </a:r>
            <a:r>
              <a:rPr lang="en-US" sz="1800" dirty="0" err="1"/>
              <a:t>telefonnummer</a:t>
            </a:r>
            <a:r>
              <a:rPr lang="en-US" sz="1800" dirty="0"/>
              <a:t> (husk </a:t>
            </a:r>
            <a:r>
              <a:rPr lang="en-US" sz="1800" dirty="0" err="1"/>
              <a:t>arbejds</a:t>
            </a:r>
            <a:r>
              <a:rPr lang="en-US" sz="1800" dirty="0"/>
              <a:t>- email)</a:t>
            </a:r>
          </a:p>
          <a:p>
            <a:pPr marL="380365"/>
            <a:r>
              <a:rPr lang="en-US" sz="1800" dirty="0" err="1"/>
              <a:t>Opdatering</a:t>
            </a:r>
            <a:r>
              <a:rPr lang="en-US" sz="1800" dirty="0"/>
              <a:t> </a:t>
            </a:r>
            <a:r>
              <a:rPr lang="en-US" sz="1800" dirty="0" err="1"/>
              <a:t>af</a:t>
            </a:r>
            <a:r>
              <a:rPr lang="en-US" sz="1800" dirty="0"/>
              <a:t> </a:t>
            </a:r>
            <a:r>
              <a:rPr lang="en-US" sz="1800" dirty="0" err="1"/>
              <a:t>praktiklærere</a:t>
            </a:r>
            <a:r>
              <a:rPr lang="en-US" sz="1800" dirty="0"/>
              <a:t> med </a:t>
            </a:r>
            <a:r>
              <a:rPr lang="en-US" sz="1800" dirty="0" err="1"/>
              <a:t>kontaktoplysninger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form </a:t>
            </a:r>
            <a:r>
              <a:rPr lang="en-US" sz="1800" dirty="0" err="1"/>
              <a:t>af</a:t>
            </a:r>
            <a:r>
              <a:rPr lang="en-US" sz="1800" dirty="0"/>
              <a:t> e-mail </a:t>
            </a:r>
            <a:r>
              <a:rPr lang="en-US" sz="1800" dirty="0" err="1"/>
              <a:t>og</a:t>
            </a:r>
            <a:r>
              <a:rPr lang="en-US" sz="1800" dirty="0"/>
              <a:t> </a:t>
            </a:r>
            <a:r>
              <a:rPr lang="en-US" sz="1800" dirty="0" err="1"/>
              <a:t>evt</a:t>
            </a:r>
            <a:r>
              <a:rPr lang="en-US" sz="1800" dirty="0"/>
              <a:t>. </a:t>
            </a:r>
            <a:r>
              <a:rPr lang="en-US" sz="1800" dirty="0" err="1"/>
              <a:t>telefonnummer</a:t>
            </a:r>
            <a:r>
              <a:rPr lang="en-US" sz="1800" dirty="0"/>
              <a:t>.</a:t>
            </a:r>
          </a:p>
          <a:p>
            <a:pPr marL="380365"/>
            <a:r>
              <a:rPr lang="en-US" sz="1800" dirty="0" err="1"/>
              <a:t>Løbende</a:t>
            </a:r>
            <a:r>
              <a:rPr lang="en-US" sz="1800" dirty="0"/>
              <a:t> </a:t>
            </a:r>
            <a:r>
              <a:rPr lang="en-US" sz="1800" dirty="0" err="1"/>
              <a:t>opfølgning</a:t>
            </a:r>
            <a:r>
              <a:rPr lang="en-US" sz="1800" dirty="0"/>
              <a:t> </a:t>
            </a:r>
            <a:r>
              <a:rPr lang="en-US" sz="1800" dirty="0" err="1"/>
              <a:t>på</a:t>
            </a:r>
            <a:r>
              <a:rPr lang="en-US" sz="1800" dirty="0"/>
              <a:t> </a:t>
            </a:r>
            <a:r>
              <a:rPr lang="en-US" sz="1800" dirty="0" err="1"/>
              <a:t>registrering</a:t>
            </a:r>
            <a:r>
              <a:rPr lang="en-US" sz="1800" dirty="0"/>
              <a:t> </a:t>
            </a:r>
            <a:r>
              <a:rPr lang="en-US" sz="1800" dirty="0" err="1"/>
              <a:t>af</a:t>
            </a:r>
            <a:r>
              <a:rPr lang="en-US" sz="1800" dirty="0"/>
              <a:t> </a:t>
            </a:r>
            <a:r>
              <a:rPr lang="en-US" sz="1800" dirty="0" err="1"/>
              <a:t>fravær</a:t>
            </a:r>
            <a:r>
              <a:rPr lang="en-US" sz="1800" dirty="0"/>
              <a:t> </a:t>
            </a:r>
            <a:r>
              <a:rPr lang="en-US" sz="1800" dirty="0" err="1"/>
              <a:t>samt</a:t>
            </a:r>
            <a:r>
              <a:rPr lang="en-US" sz="1800" dirty="0"/>
              <a:t> </a:t>
            </a:r>
            <a:r>
              <a:rPr lang="en-US" sz="1800" dirty="0" err="1"/>
              <a:t>dokumentation</a:t>
            </a:r>
            <a:r>
              <a:rPr lang="en-US" sz="1800" dirty="0"/>
              <a:t> for </a:t>
            </a:r>
            <a:r>
              <a:rPr lang="en-US" sz="1800" dirty="0" err="1"/>
              <a:t>erstatningsdage</a:t>
            </a:r>
            <a:r>
              <a:rPr lang="en-US" sz="1800" dirty="0"/>
              <a:t>, </a:t>
            </a:r>
            <a:r>
              <a:rPr lang="en-US" sz="1800" dirty="0" err="1"/>
              <a:t>evt</a:t>
            </a:r>
            <a:r>
              <a:rPr lang="en-US" sz="1800" dirty="0"/>
              <a:t>. </a:t>
            </a:r>
            <a:r>
              <a:rPr lang="en-US" sz="1800" dirty="0" err="1"/>
              <a:t>formelle</a:t>
            </a:r>
            <a:r>
              <a:rPr lang="en-US" sz="1800" dirty="0"/>
              <a:t> </a:t>
            </a:r>
            <a:r>
              <a:rPr lang="en-US" sz="1800" dirty="0" err="1"/>
              <a:t>samtaler</a:t>
            </a:r>
            <a:r>
              <a:rPr lang="en-US" sz="1800" dirty="0"/>
              <a:t> med </a:t>
            </a:r>
            <a:r>
              <a:rPr lang="en-US" sz="1800" dirty="0" err="1"/>
              <a:t>studerende</a:t>
            </a:r>
            <a:r>
              <a:rPr lang="en-US" sz="1800" dirty="0"/>
              <a:t> </a:t>
            </a:r>
            <a:r>
              <a:rPr lang="en-US" sz="1800" dirty="0" err="1"/>
              <a:t>ved</a:t>
            </a:r>
            <a:r>
              <a:rPr lang="en-US" sz="1800" dirty="0"/>
              <a:t> </a:t>
            </a:r>
            <a:r>
              <a:rPr lang="en-US" sz="1800" dirty="0" err="1"/>
              <a:t>bekymringer</a:t>
            </a:r>
            <a:r>
              <a:rPr lang="en-US" sz="1800" dirty="0"/>
              <a:t> for </a:t>
            </a:r>
            <a:r>
              <a:rPr lang="en-US" sz="1800" dirty="0" err="1"/>
              <a:t>fremmøde</a:t>
            </a:r>
            <a:r>
              <a:rPr lang="en-US" sz="1800" dirty="0"/>
              <a:t>, </a:t>
            </a:r>
            <a:r>
              <a:rPr lang="en-US" sz="1800" dirty="0" err="1"/>
              <a:t>opfyldelse</a:t>
            </a:r>
            <a:r>
              <a:rPr lang="en-US" sz="1800" dirty="0"/>
              <a:t> </a:t>
            </a:r>
            <a:r>
              <a:rPr lang="en-US" sz="1800" dirty="0" err="1"/>
              <a:t>af</a:t>
            </a:r>
            <a:r>
              <a:rPr lang="en-US" sz="1800" dirty="0"/>
              <a:t> </a:t>
            </a:r>
            <a:r>
              <a:rPr lang="en-US" sz="1800" dirty="0" err="1"/>
              <a:t>mål</a:t>
            </a:r>
            <a:r>
              <a:rPr lang="en-US" sz="1800" dirty="0"/>
              <a:t>, </a:t>
            </a:r>
            <a:r>
              <a:rPr lang="en-US" sz="1800" dirty="0" err="1"/>
              <a:t>uhensigtsmæssig</a:t>
            </a:r>
            <a:r>
              <a:rPr lang="en-US" sz="1800" dirty="0"/>
              <a:t> </a:t>
            </a:r>
            <a:r>
              <a:rPr lang="en-US" sz="1800" dirty="0" err="1"/>
              <a:t>adfærd</a:t>
            </a:r>
            <a:r>
              <a:rPr lang="en-US" sz="1800" dirty="0"/>
              <a:t> etc.</a:t>
            </a:r>
          </a:p>
          <a:p>
            <a:pPr marL="380365"/>
            <a:r>
              <a:rPr lang="en-US" sz="1800" dirty="0" err="1"/>
              <a:t>Indstille</a:t>
            </a:r>
            <a:r>
              <a:rPr lang="en-US" sz="1800" dirty="0"/>
              <a:t> </a:t>
            </a:r>
            <a:r>
              <a:rPr lang="en-US" sz="1800" dirty="0" err="1"/>
              <a:t>studerende</a:t>
            </a:r>
            <a:r>
              <a:rPr lang="en-US" sz="1800" dirty="0"/>
              <a:t> </a:t>
            </a:r>
            <a:r>
              <a:rPr lang="en-US" sz="1800" dirty="0" err="1"/>
              <a:t>til</a:t>
            </a:r>
            <a:r>
              <a:rPr lang="en-US" sz="1800" dirty="0"/>
              <a:t> </a:t>
            </a:r>
            <a:r>
              <a:rPr lang="en-US" sz="1800" dirty="0" err="1"/>
              <a:t>godkendelse</a:t>
            </a:r>
            <a:r>
              <a:rPr lang="en-US" sz="1800" dirty="0"/>
              <a:t> </a:t>
            </a:r>
            <a:r>
              <a:rPr lang="en-US" sz="1800" dirty="0" err="1"/>
              <a:t>eller</a:t>
            </a:r>
            <a:r>
              <a:rPr lang="en-US" sz="1800" dirty="0"/>
              <a:t> </a:t>
            </a:r>
            <a:r>
              <a:rPr lang="en-US" sz="1800" dirty="0" err="1"/>
              <a:t>ikke-godkendelse</a:t>
            </a:r>
            <a:r>
              <a:rPr lang="en-US" sz="1800" dirty="0"/>
              <a:t> </a:t>
            </a:r>
            <a:r>
              <a:rPr lang="en-US" sz="1800" dirty="0" err="1"/>
              <a:t>af</a:t>
            </a:r>
            <a:r>
              <a:rPr lang="en-US" sz="1800" dirty="0"/>
              <a:t> </a:t>
            </a:r>
            <a:r>
              <a:rPr lang="en-US" sz="1800" dirty="0" err="1"/>
              <a:t>praktikforløbet</a:t>
            </a:r>
            <a:r>
              <a:rPr lang="en-US" sz="1800" dirty="0"/>
              <a:t> </a:t>
            </a:r>
          </a:p>
          <a:p>
            <a:pPr marL="380365"/>
            <a:r>
              <a:rPr lang="en-US" sz="1800" dirty="0"/>
              <a:t>Koble </a:t>
            </a:r>
            <a:r>
              <a:rPr lang="en-US" sz="1800" dirty="0" err="1"/>
              <a:t>praktiklærere</a:t>
            </a:r>
            <a:r>
              <a:rPr lang="en-US" sz="1800" dirty="0"/>
              <a:t> </a:t>
            </a:r>
            <a:r>
              <a:rPr lang="en-US" sz="1800" dirty="0" err="1"/>
              <a:t>sammen</a:t>
            </a:r>
            <a:r>
              <a:rPr lang="en-US" sz="1800" dirty="0"/>
              <a:t> med de </a:t>
            </a:r>
            <a:r>
              <a:rPr lang="en-US" sz="1800" dirty="0" err="1"/>
              <a:t>studerende</a:t>
            </a:r>
            <a:endParaRPr lang="en-US" sz="1800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85F382E-BDC4-1187-95B2-19646EE813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802" y="6356350"/>
            <a:ext cx="2819598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  <p:pic>
        <p:nvPicPr>
          <p:cNvPr id="9" name="Picture 8" descr="Forskellige farvede organiserings måder">
            <a:extLst>
              <a:ext uri="{FF2B5EF4-FFF2-40B4-BE49-F238E27FC236}">
                <a16:creationId xmlns:a16="http://schemas.microsoft.com/office/drawing/2014/main" id="{08ABDFF4-32A9-AEBE-CBA8-D453D4816A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134" r="23028" b="1"/>
          <a:stretch>
            <a:fillRect/>
          </a:stretch>
        </p:blipFill>
        <p:spPr>
          <a:xfrm>
            <a:off x="6807200" y="-20319"/>
            <a:ext cx="5381465" cy="6878320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A77C517B-BF9E-0144-B699-0E1A4A9EF9F1}"/>
              </a:ext>
            </a:extLst>
          </p:cNvPr>
          <p:cNvSpPr txBox="1"/>
          <p:nvPr/>
        </p:nvSpPr>
        <p:spPr>
          <a:xfrm>
            <a:off x="876821" y="6409151"/>
            <a:ext cx="741123" cy="451342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da-DK" sz="2133" b="1">
              <a:cs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8422283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DA718D0-4865-4629-8134-44F68D41D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167ED7-6315-43AB-B1B6-C326D5FD8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4D8839-FB03-487D-ACC8-8BFEDD4FE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EF75023-9A3B-42FC-B704-61A8F7BEF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5D37104-F7F2-E0F6-52A8-98EBAC077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963" y="685016"/>
            <a:ext cx="9849751" cy="134967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Det gode samarbejde  </a:t>
            </a:r>
            <a:b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– hvad kan vi forvente af hinanden? </a:t>
            </a:r>
            <a:b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30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51FEA6F-00BB-1B5C-1F3E-038CAF3034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52434" y="2239236"/>
            <a:ext cx="9886621" cy="3646684"/>
          </a:xfr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da-DK" sz="2000" noProof="0" dirty="0">
                <a:solidFill>
                  <a:schemeClr val="tx1"/>
                </a:solidFill>
              </a:rPr>
              <a:t>Forventninger er farvet af den sammenhæng, vi indgår i</a:t>
            </a:r>
          </a:p>
          <a:p>
            <a:r>
              <a:rPr lang="da-DK" sz="2000" noProof="0" dirty="0">
                <a:solidFill>
                  <a:schemeClr val="tx1"/>
                </a:solidFill>
              </a:rPr>
              <a:t>Realitetsafklaring </a:t>
            </a:r>
          </a:p>
          <a:p>
            <a:r>
              <a:rPr lang="da-DK" sz="2000" noProof="0" dirty="0">
                <a:solidFill>
                  <a:schemeClr val="tx1"/>
                </a:solidFill>
              </a:rPr>
              <a:t>Klare aftaler om møder og aftaler</a:t>
            </a:r>
          </a:p>
          <a:p>
            <a:r>
              <a:rPr lang="da-DK" sz="2000" noProof="0" dirty="0">
                <a:solidFill>
                  <a:schemeClr val="tx1"/>
                </a:solidFill>
              </a:rPr>
              <a:t>Relevant information om opgaverne i samarbejdet</a:t>
            </a:r>
          </a:p>
          <a:p>
            <a:r>
              <a:rPr lang="da-DK" sz="2000" noProof="0" dirty="0">
                <a:solidFill>
                  <a:schemeClr val="tx1"/>
                </a:solidFill>
              </a:rPr>
              <a:t>Respekt for hinandens roller</a:t>
            </a:r>
          </a:p>
          <a:p>
            <a:endParaRPr lang="da-DK" sz="2000" dirty="0">
              <a:solidFill>
                <a:schemeClr val="tx1"/>
              </a:solidFill>
            </a:endParaRPr>
          </a:p>
          <a:p>
            <a:r>
              <a:rPr lang="da-DK" sz="2000">
                <a:solidFill>
                  <a:schemeClr val="tx1"/>
                </a:solidFill>
              </a:rPr>
              <a:t>Hvad udfordrer os?</a:t>
            </a:r>
            <a:endParaRPr lang="da-DK" sz="2000" dirty="0">
              <a:solidFill>
                <a:schemeClr val="tx1"/>
              </a:solidFill>
            </a:endParaRPr>
          </a:p>
          <a:p>
            <a:r>
              <a:rPr lang="da-DK" sz="2000">
                <a:solidFill>
                  <a:schemeClr val="tx1"/>
                </a:solidFill>
              </a:rPr>
              <a:t>Eksempler på gode samarbejder</a:t>
            </a:r>
            <a:endParaRPr lang="da-DK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a-DK" sz="2000" noProof="0" dirty="0">
                <a:solidFill>
                  <a:schemeClr val="tx1"/>
                </a:solidFill>
              </a:rPr>
              <a:t>Intentionen med samarbejdsmødet er at facilitere en god samarbejdsrelation</a:t>
            </a:r>
          </a:p>
        </p:txBody>
      </p:sp>
    </p:spTree>
    <p:extLst>
      <p:ext uri="{BB962C8B-B14F-4D97-AF65-F5344CB8AC3E}">
        <p14:creationId xmlns:p14="http://schemas.microsoft.com/office/powerpoint/2010/main" val="32533038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6.0.27"/>
  <p:tag name="AS_OS" val="Unix 6.5.0.1014"/>
  <p:tag name="AS_RELEASE_DATE" val="2023.08.14"/>
  <p:tag name="AS_TITLE" val="Aspose.Slides for .NET Standard 2.0"/>
  <p:tag name="AS_VERSION" val="23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43623390403092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08558498889255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08558498889255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08558498889255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08558498889255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08558498889255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Aptos Display" panose="0211000402020202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Aptos" panose="0211000402020202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item1.xml><?xml version="1.0" encoding="utf-8"?>
<TemplafySlideTemplateConfiguration><![CDATA[{"slideVersion":1,"isValidatorEnabled":false,"isLocked":false,"elementsMetadata":[],"slideId":"637831987574695172","enableDocumentContentUpdater":false,"version":"2.0"}]]></TemplafySlideTemplateConfiguration>
</file>

<file path=customXml/item2.xml><?xml version="1.0" encoding="utf-8"?>
<TemplafySlideFormConfiguration><![CDATA[{"formFields":[],"formDataEntries":[]}]]></TemplafySlideFormConfiguration>
</file>

<file path=customXml/item3.xml><?xml version="1.0" encoding="utf-8"?>
<TemplafyTemplateConfiguration><![CDATA[{"elementsMetadata":[],"transformationConfigurations":[],"templateName":"blankpresentation","templateDescription":"","enableDocumentContentUpdater":false,"version":"2.0"}]]></TemplafyTemplateConfiguration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8C75511B7FE3F4388EC48183FEEE8C0" ma:contentTypeVersion="17" ma:contentTypeDescription="Opret et nyt dokument." ma:contentTypeScope="" ma:versionID="6aee8c7aedcaa972d01ee4f12e285124">
  <xsd:schema xmlns:xsd="http://www.w3.org/2001/XMLSchema" xmlns:xs="http://www.w3.org/2001/XMLSchema" xmlns:p="http://schemas.microsoft.com/office/2006/metadata/properties" xmlns:ns2="4a60b191-de42-43d3-b809-dc56e297111c" xmlns:ns3="16bb1a49-99d3-4efa-9638-5df53096736a" targetNamespace="http://schemas.microsoft.com/office/2006/metadata/properties" ma:root="true" ma:fieldsID="5fd155a3c9d08bfff93cbcfe8245992a" ns2:_="" ns3:_="">
    <xsd:import namespace="4a60b191-de42-43d3-b809-dc56e297111c"/>
    <xsd:import namespace="16bb1a49-99d3-4efa-9638-5df5309673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CR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60b191-de42-43d3-b809-dc56e29711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Billedmærker" ma:readOnly="false" ma:fieldId="{5cf76f15-5ced-4ddc-b409-7134ff3c332f}" ma:taxonomyMulti="true" ma:sspId="315ba257-2ce8-4821-9133-510de1ae0d5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bb1a49-99d3-4efa-9638-5df53096736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084693d-3998-4480-8650-8ca8634e462c}" ma:internalName="TaxCatchAll" ma:showField="CatchAllData" ma:web="16bb1a49-99d3-4efa-9638-5df53096736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6.xml><?xml version="1.0" encoding="utf-8"?>
<TemplafySlideFormConfiguration><![CDATA[{"formFields":[],"formDataEntries":[]}]]></TemplafySlideFormConfiguration>
</file>

<file path=customXml/item7.xml><?xml version="1.0" encoding="utf-8"?>
<TemplafyFormConfiguration><![CDATA[{"formFields":[],"formDataEntries":[]}]]></TemplafyFormConfiguration>
</file>

<file path=customXml/item8.xml><?xml version="1.0" encoding="utf-8"?>
<TemplafySlideTemplateConfiguration><![CDATA[{"slideVersion":5,"isValidatorEnabled":false,"isLocked":false,"elementsMetadata":[],"slideId":"638403846038461997","enableDocumentContentUpdater":false,"version":"2.0"}]]></TemplafySlideTemplateConfiguration>
</file>

<file path=customXml/item9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a60b191-de42-43d3-b809-dc56e297111c">
      <Terms xmlns="http://schemas.microsoft.com/office/infopath/2007/PartnerControls"/>
    </lcf76f155ced4ddcb4097134ff3c332f>
    <TaxCatchAll xmlns="16bb1a49-99d3-4efa-9638-5df53096736a" xsi:nil="true"/>
  </documentManagement>
</p:properties>
</file>

<file path=customXml/itemProps1.xml><?xml version="1.0" encoding="utf-8"?>
<ds:datastoreItem xmlns:ds="http://schemas.openxmlformats.org/officeDocument/2006/customXml" ds:itemID="{889F1629-835D-404E-A025-7BADFA8A1EB6}">
  <ds:schemaRefs/>
</ds:datastoreItem>
</file>

<file path=customXml/itemProps2.xml><?xml version="1.0" encoding="utf-8"?>
<ds:datastoreItem xmlns:ds="http://schemas.openxmlformats.org/officeDocument/2006/customXml" ds:itemID="{3E844515-B6E7-4D61-A4A8-29D0036AAEFF}">
  <ds:schemaRefs/>
</ds:datastoreItem>
</file>

<file path=customXml/itemProps3.xml><?xml version="1.0" encoding="utf-8"?>
<ds:datastoreItem xmlns:ds="http://schemas.openxmlformats.org/officeDocument/2006/customXml" ds:itemID="{7B6CEE4D-0ECD-4BDA-9C56-D81DBECE4132}">
  <ds:schemaRefs/>
</ds:datastoreItem>
</file>

<file path=customXml/itemProps4.xml><?xml version="1.0" encoding="utf-8"?>
<ds:datastoreItem xmlns:ds="http://schemas.openxmlformats.org/officeDocument/2006/customXml" ds:itemID="{E7B53B66-7F29-4C78-9364-1B6901201FEA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E9C1C8D7-12EE-4894-B9BD-0107421D18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60b191-de42-43d3-b809-dc56e297111c"/>
    <ds:schemaRef ds:uri="16bb1a49-99d3-4efa-9638-5df5309673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6.xml><?xml version="1.0" encoding="utf-8"?>
<ds:datastoreItem xmlns:ds="http://schemas.openxmlformats.org/officeDocument/2006/customXml" ds:itemID="{B53E5EEC-F3FF-42A6-8E39-E6A80C0462DD}">
  <ds:schemaRefs/>
</ds:datastoreItem>
</file>

<file path=customXml/itemProps7.xml><?xml version="1.0" encoding="utf-8"?>
<ds:datastoreItem xmlns:ds="http://schemas.openxmlformats.org/officeDocument/2006/customXml" ds:itemID="{E635240A-83CD-4586-8B03-4450C0A5A994}">
  <ds:schemaRefs/>
</ds:datastoreItem>
</file>

<file path=customXml/itemProps8.xml><?xml version="1.0" encoding="utf-8"?>
<ds:datastoreItem xmlns:ds="http://schemas.openxmlformats.org/officeDocument/2006/customXml" ds:itemID="{7D87DA4E-3944-4323-9DAD-ECBBF9BB6E8C}">
  <ds:schemaRefs/>
</ds:datastoreItem>
</file>

<file path=customXml/itemProps9.xml><?xml version="1.0" encoding="utf-8"?>
<ds:datastoreItem xmlns:ds="http://schemas.openxmlformats.org/officeDocument/2006/customXml" ds:itemID="{068BD8EE-0561-429E-BE0D-3B4741EEE2D6}">
  <ds:schemaRefs>
    <ds:schemaRef ds:uri="http://schemas.microsoft.com/office/2006/metadata/properties"/>
    <ds:schemaRef ds:uri="http://schemas.microsoft.com/office/infopath/2007/PartnerControls"/>
    <ds:schemaRef ds:uri="4a60b191-de42-43d3-b809-dc56e297111c"/>
    <ds:schemaRef ds:uri="16bb1a49-99d3-4efa-9638-5df53096736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1026</Words>
  <Application>Microsoft Office PowerPoint</Application>
  <PresentationFormat>Widescreen</PresentationFormat>
  <Paragraphs>132</Paragraphs>
  <Slides>17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8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17</vt:i4>
      </vt:variant>
    </vt:vector>
  </HeadingPairs>
  <TitlesOfParts>
    <vt:vector size="26" baseType="lpstr">
      <vt:lpstr>Aptos</vt:lpstr>
      <vt:lpstr>Aptos Display</vt:lpstr>
      <vt:lpstr>Arial</vt:lpstr>
      <vt:lpstr>Arial Bold</vt:lpstr>
      <vt:lpstr>Calibri</vt:lpstr>
      <vt:lpstr>Georgia</vt:lpstr>
      <vt:lpstr>Segoe UI</vt:lpstr>
      <vt:lpstr>Wingdings,Sans-Serif</vt:lpstr>
      <vt:lpstr>Office Theme</vt:lpstr>
      <vt:lpstr>Praktikkoordinatormøde integreret praktik 1. årgang og 2. årgang 25. august 2026</vt:lpstr>
      <vt:lpstr>Dagsorden</vt:lpstr>
      <vt:lpstr>KONTORET FOR SKOLESAMARBEJDE </vt:lpstr>
      <vt:lpstr>Placering af dagene på skolerne E26 – F27 – 1. årgang </vt:lpstr>
      <vt:lpstr>Placering af dagene på skolerne E26 – F27 – 2. årgang </vt:lpstr>
      <vt:lpstr>Mødepligt, fraværsregistrering og konsekvenser </vt:lpstr>
      <vt:lpstr>INDSTILLING OG GODKENDELSE</vt:lpstr>
      <vt:lpstr>Eksempel på en indstilling til ikke godkendelse</vt:lpstr>
      <vt:lpstr>MÅL FOR PRAKTIKFORLØBET</vt:lpstr>
      <vt:lpstr>Dynamisk årshjul for 1. årgang integreret praktik </vt:lpstr>
      <vt:lpstr>PowerPoint-præsentation</vt:lpstr>
      <vt:lpstr>Når der sker ændringer i praktikgrupperne</vt:lpstr>
      <vt:lpstr>ROLLEN SOM PRAKTIKKOORDINATOR</vt:lpstr>
      <vt:lpstr>UDDANNELSESPLAN</vt:lpstr>
      <vt:lpstr>Kp.dk/skolesamarbejde</vt:lpstr>
      <vt:lpstr>Huskeliste til Praktikportalen</vt:lpstr>
      <vt:lpstr>Det gode samarbejde   – hvad kan vi forvente af hinanden? 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Anne Søndergaard Olsen</dc:creator>
  <cp:keywords/>
  <dc:description/>
  <cp:lastModifiedBy>Anne Søndergaard Olsen</cp:lastModifiedBy>
  <cp:revision>215</cp:revision>
  <dcterms:created xsi:type="dcterms:W3CDTF">2025-04-11T10:59:04Z</dcterms:created>
  <dcterms:modified xsi:type="dcterms:W3CDTF">2026-08-27T14:43:13Z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fyTimeStamp">
    <vt:lpwstr>2024-08-01T06:41:32</vt:lpwstr>
  </property>
  <property fmtid="{D5CDD505-2E9C-101B-9397-08002B2CF9AE}" pid="3" name="TemplafyTenantId">
    <vt:lpwstr>kph</vt:lpwstr>
  </property>
  <property fmtid="{D5CDD505-2E9C-101B-9397-08002B2CF9AE}" pid="4" name="TemplafyTemplateId">
    <vt:lpwstr>970965610368860385</vt:lpwstr>
  </property>
  <property fmtid="{D5CDD505-2E9C-101B-9397-08002B2CF9AE}" pid="5" name="TemplafyUserProfileId">
    <vt:lpwstr>637794736603199241</vt:lpwstr>
  </property>
  <property fmtid="{D5CDD505-2E9C-101B-9397-08002B2CF9AE}" pid="6" name="TemplafyLanguageCode">
    <vt:lpwstr>da-DK</vt:lpwstr>
  </property>
  <property fmtid="{D5CDD505-2E9C-101B-9397-08002B2CF9AE}" pid="7" name="TemplafyFromBlank">
    <vt:bool>true</vt:bool>
  </property>
  <property fmtid="{D5CDD505-2E9C-101B-9397-08002B2CF9AE}" pid="8" name="ContentTypeId">
    <vt:lpwstr>0x010100F8C75511B7FE3F4388EC48183FEEE8C0</vt:lpwstr>
  </property>
  <property fmtid="{D5CDD505-2E9C-101B-9397-08002B2CF9AE}" pid="9" name="MediaServiceImageTags">
    <vt:lpwstr/>
  </property>
</Properties>
</file>