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0" r:id="rId5"/>
    <p:sldId id="276" r:id="rId6"/>
    <p:sldId id="292" r:id="rId7"/>
    <p:sldId id="280" r:id="rId8"/>
    <p:sldId id="274" r:id="rId9"/>
    <p:sldId id="290" r:id="rId10"/>
  </p:sldIdLst>
  <p:sldSz cx="9144000" cy="5143500" type="screen16x9"/>
  <p:notesSz cx="6805613" cy="99393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>
          <p15:clr>
            <a:srgbClr val="A4A3A4"/>
          </p15:clr>
        </p15:guide>
        <p15:guide id="2" orient="horz" pos="1469">
          <p15:clr>
            <a:srgbClr val="A4A3A4"/>
          </p15:clr>
        </p15:guide>
        <p15:guide id="3" orient="horz" pos="3929">
          <p15:clr>
            <a:srgbClr val="A4A3A4"/>
          </p15:clr>
        </p15:guide>
        <p15:guide id="4" pos="5284">
          <p15:clr>
            <a:srgbClr val="A4A3A4"/>
          </p15:clr>
        </p15:guide>
        <p15:guide id="5" pos="567">
          <p15:clr>
            <a:srgbClr val="A4A3A4"/>
          </p15:clr>
        </p15:guide>
        <p15:guide id="6" orient="horz" pos="1076">
          <p15:clr>
            <a:srgbClr val="A4A3A4"/>
          </p15:clr>
        </p15:guide>
        <p15:guide id="7" orient="horz" pos="1102">
          <p15:clr>
            <a:srgbClr val="A4A3A4"/>
          </p15:clr>
        </p15:guide>
        <p15:guide id="8" orient="horz" pos="29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Forfatte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005447"/>
    <a:srgbClr val="50B394"/>
    <a:srgbClr val="A6A6A6"/>
    <a:srgbClr val="007F6B"/>
    <a:srgbClr val="7F7F7F"/>
    <a:srgbClr val="404040"/>
    <a:srgbClr val="8CCDB9"/>
    <a:srgbClr val="929292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DF40C0-1516-4A87-9F4C-2862ED963F3C}" v="2" dt="2022-04-07T06:30:39.4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1" autoAdjust="0"/>
    <p:restoredTop sz="94712" autoAdjust="0"/>
  </p:normalViewPr>
  <p:slideViewPr>
    <p:cSldViewPr snapToObjects="1">
      <p:cViewPr varScale="1">
        <p:scale>
          <a:sx n="109" d="100"/>
          <a:sy n="109" d="100"/>
        </p:scale>
        <p:origin x="427" y="82"/>
      </p:cViewPr>
      <p:guideLst>
        <p:guide orient="horz" pos="1434"/>
        <p:guide orient="horz" pos="1469"/>
        <p:guide orient="horz" pos="3929"/>
        <p:guide pos="5284"/>
        <p:guide pos="567"/>
        <p:guide orient="horz" pos="1076"/>
        <p:guide orient="horz" pos="1102"/>
        <p:guide orient="horz" pos="29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1" d="100"/>
          <a:sy n="81" d="100"/>
        </p:scale>
        <p:origin x="3240" y="10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BD347-9913-4ABB-8A43-9B8FF372A2DD}" type="datetimeFigureOut">
              <a:rPr lang="en-US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16402-ABF7-47D5-AC3C-5EC41B4152DB}" type="slidenum">
              <a:rPr lang="en-US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12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20F30-42D0-4B58-B5B5-52B23DE7A863}" type="datetimeFigureOut">
              <a:rPr lang="da-DK"/>
              <a:pPr/>
              <a:t>07-04-2022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6C548-B58F-4577-956A-A567C758940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283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s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5"/>
          <p:cNvSpPr/>
          <p:nvPr userDrawn="1"/>
        </p:nvSpPr>
        <p:spPr>
          <a:xfrm>
            <a:off x="0" y="0"/>
            <a:ext cx="4572000" cy="5143500"/>
          </a:xfrm>
          <a:custGeom>
            <a:avLst/>
            <a:gdLst/>
            <a:ahLst/>
            <a:cxnLst/>
            <a:rect l="l" t="t" r="r" b="b"/>
            <a:pathLst>
              <a:path w="10052050" h="11308715">
                <a:moveTo>
                  <a:pt x="0" y="11308556"/>
                </a:moveTo>
                <a:lnTo>
                  <a:pt x="10052049" y="11308556"/>
                </a:lnTo>
                <a:lnTo>
                  <a:pt x="1005204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FA3C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esentationTitle2">
            <a:extLst>
              <a:ext uri="{FF2B5EF4-FFF2-40B4-BE49-F238E27FC236}">
                <a16:creationId xmlns:a16="http://schemas.microsoft.com/office/drawing/2014/main" id="{A0665F66-6673-414A-8955-5A7C5B1F67C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1859" y="1239151"/>
            <a:ext cx="3306086" cy="1728192"/>
          </a:xfrm>
        </p:spPr>
        <p:txBody>
          <a:bodyPr/>
          <a:lstStyle>
            <a:lvl1pPr>
              <a:defRPr sz="30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a-DK" noProof="0" dirty="0"/>
              <a:t>CLICK TO EDIT</a:t>
            </a:r>
            <a:br>
              <a:rPr lang="da-DK" noProof="0" dirty="0"/>
            </a:br>
            <a:r>
              <a:rPr lang="da-DK" noProof="0" dirty="0"/>
              <a:t>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6CF0477-AB90-4AD0-B083-4249DF29C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858" y="3219822"/>
            <a:ext cx="3306087" cy="154817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ts val="1900"/>
              </a:lnSpc>
              <a:buNone/>
              <a:defRPr sz="14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subtitle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08333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_K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k object 16"/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bk object 17"/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640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5614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tion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761858" y="663538"/>
            <a:ext cx="7410541" cy="1186291"/>
          </a:xfrm>
        </p:spPr>
        <p:txBody>
          <a:bodyPr/>
          <a:lstStyle>
            <a:lvl1pPr>
              <a:defRPr sz="45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a-DK" noProof="0" dirty="0"/>
              <a:t>CLICK TO EDIT</a:t>
            </a:r>
            <a:br>
              <a:rPr lang="da-DK" noProof="0" dirty="0"/>
            </a:br>
            <a:r>
              <a:rPr lang="da-DK" noProof="0" dirty="0"/>
              <a:t>MASTER TITLE STYLE</a:t>
            </a:r>
          </a:p>
        </p:txBody>
      </p:sp>
      <p:sp>
        <p:nvSpPr>
          <p:cNvPr id="4" name="bk object 16"/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bk object 17"/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011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761858" y="1245786"/>
            <a:ext cx="7410541" cy="1186291"/>
          </a:xfrm>
        </p:spPr>
        <p:txBody>
          <a:bodyPr/>
          <a:lstStyle>
            <a:lvl1pPr>
              <a:defRPr sz="45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a-DK" noProof="0" dirty="0"/>
              <a:t>CLICK TO EDIT</a:t>
            </a:r>
            <a:br>
              <a:rPr lang="da-DK" noProof="0" dirty="0"/>
            </a:br>
            <a:r>
              <a:rPr lang="da-DK" noProof="0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858" y="2721950"/>
            <a:ext cx="6569531" cy="5943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ts val="1900"/>
              </a:lnSpc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subtitle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  <p:pic>
        <p:nvPicPr>
          <p:cNvPr id="9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54192" y="4563442"/>
            <a:ext cx="728903" cy="26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22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1-spal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763588" y="1816100"/>
            <a:ext cx="7488237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dato 2"/>
          <p:cNvSpPr>
            <a:spLocks noGrp="1"/>
          </p:cNvSpPr>
          <p:nvPr>
            <p:ph type="dt" sz="half" idx="2"/>
          </p:nvPr>
        </p:nvSpPr>
        <p:spPr>
          <a:xfrm>
            <a:off x="3635896" y="4775527"/>
            <a:ext cx="2555762" cy="138499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7. april 2022</a:t>
            </a:fld>
            <a:endParaRPr lang="en-GB" dirty="0"/>
          </a:p>
        </p:txBody>
      </p:sp>
      <p:sp>
        <p:nvSpPr>
          <p:cNvPr id="3" name="Tekstboks 4">
            <a:extLst>
              <a:ext uri="{FF2B5EF4-FFF2-40B4-BE49-F238E27FC236}">
                <a16:creationId xmlns:a16="http://schemas.microsoft.com/office/drawing/2014/main" id="{E00773F5-4482-40E9-814C-B8EF8E865A38}"/>
              </a:ext>
            </a:extLst>
          </p:cNvPr>
          <p:cNvSpPr txBox="1"/>
          <p:nvPr userDrawn="1"/>
        </p:nvSpPr>
        <p:spPr>
          <a:xfrm>
            <a:off x="1259632" y="4782627"/>
            <a:ext cx="2052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900" b="0" noProof="0" dirty="0">
                <a:solidFill>
                  <a:srgbClr val="000000"/>
                </a:solidFill>
                <a:latin typeface="Georgia" panose="02040502050405020303" pitchFamily="18" charset="0"/>
                <a:cs typeface="Arial Bold"/>
              </a:rPr>
              <a:t>Nationalt Center for Erhvervspædagogik</a:t>
            </a:r>
          </a:p>
        </p:txBody>
      </p:sp>
    </p:spTree>
    <p:extLst>
      <p:ext uri="{BB962C8B-B14F-4D97-AF65-F5344CB8AC3E}">
        <p14:creationId xmlns:p14="http://schemas.microsoft.com/office/powerpoint/2010/main" val="49682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2-spal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763587" y="1816100"/>
            <a:ext cx="3600000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2"/>
          </p:nvPr>
        </p:nvSpPr>
        <p:spPr>
          <a:xfrm>
            <a:off x="4679950" y="1816100"/>
            <a:ext cx="3572008" cy="25923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dato 2">
            <a:extLst>
              <a:ext uri="{FF2B5EF4-FFF2-40B4-BE49-F238E27FC236}">
                <a16:creationId xmlns:a16="http://schemas.microsoft.com/office/drawing/2014/main" id="{772749C6-9C77-4521-9FA7-52384BC4B9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35896" y="4775527"/>
            <a:ext cx="2555762" cy="138499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7. april 2022</a:t>
            </a:fld>
            <a:endParaRPr lang="en-GB" dirty="0"/>
          </a:p>
        </p:txBody>
      </p:sp>
      <p:sp>
        <p:nvSpPr>
          <p:cNvPr id="3" name="Tekstboks 4">
            <a:extLst>
              <a:ext uri="{FF2B5EF4-FFF2-40B4-BE49-F238E27FC236}">
                <a16:creationId xmlns:a16="http://schemas.microsoft.com/office/drawing/2014/main" id="{BA592EDD-626F-4677-99EE-04857E691614}"/>
              </a:ext>
            </a:extLst>
          </p:cNvPr>
          <p:cNvSpPr txBox="1"/>
          <p:nvPr userDrawn="1"/>
        </p:nvSpPr>
        <p:spPr>
          <a:xfrm>
            <a:off x="1259632" y="4782627"/>
            <a:ext cx="2052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900" b="0" noProof="0" dirty="0">
                <a:solidFill>
                  <a:srgbClr val="000000"/>
                </a:solidFill>
                <a:latin typeface="Georgia" panose="02040502050405020303" pitchFamily="18" charset="0"/>
                <a:cs typeface="Arial Bold"/>
              </a:rPr>
              <a:t>Nationalt Center for Erhvervspædagogik</a:t>
            </a:r>
          </a:p>
        </p:txBody>
      </p:sp>
    </p:spTree>
    <p:extLst>
      <p:ext uri="{BB962C8B-B14F-4D97-AF65-F5344CB8AC3E}">
        <p14:creationId xmlns:p14="http://schemas.microsoft.com/office/powerpoint/2010/main" val="121681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3-spaltet -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3200" y="663538"/>
            <a:ext cx="4889293" cy="98618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763587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Baggrund"/>
          <p:cNvSpPr/>
          <p:nvPr userDrawn="1"/>
        </p:nvSpPr>
        <p:spPr>
          <a:xfrm>
            <a:off x="6098400" y="0"/>
            <a:ext cx="30456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3284240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6480212" y="663538"/>
            <a:ext cx="2368253" cy="3763156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bk object 16"/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bk object 17"/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Pladsholder til dato 2">
            <a:extLst>
              <a:ext uri="{FF2B5EF4-FFF2-40B4-BE49-F238E27FC236}">
                <a16:creationId xmlns:a16="http://schemas.microsoft.com/office/drawing/2014/main" id="{B874934B-491D-47F0-AB3C-8A9D982A90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35896" y="4775527"/>
            <a:ext cx="2555762" cy="138499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7. april 2022</a:t>
            </a:fld>
            <a:endParaRPr lang="en-GB" dirty="0"/>
          </a:p>
        </p:txBody>
      </p:sp>
      <p:sp>
        <p:nvSpPr>
          <p:cNvPr id="3" name="Tekstboks 4">
            <a:extLst>
              <a:ext uri="{FF2B5EF4-FFF2-40B4-BE49-F238E27FC236}">
                <a16:creationId xmlns:a16="http://schemas.microsoft.com/office/drawing/2014/main" id="{8F5077A8-E0F5-4893-81C0-DD1855762215}"/>
              </a:ext>
            </a:extLst>
          </p:cNvPr>
          <p:cNvSpPr txBox="1"/>
          <p:nvPr userDrawn="1"/>
        </p:nvSpPr>
        <p:spPr>
          <a:xfrm>
            <a:off x="1259632" y="4782627"/>
            <a:ext cx="2052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900" b="0" noProof="0" dirty="0">
                <a:solidFill>
                  <a:srgbClr val="000000"/>
                </a:solidFill>
                <a:latin typeface="Georgia" panose="02040502050405020303" pitchFamily="18" charset="0"/>
                <a:cs typeface="Arial Bold"/>
              </a:rPr>
              <a:t>Nationalt Center for Erhvervspædagogik</a:t>
            </a:r>
          </a:p>
        </p:txBody>
      </p:sp>
    </p:spTree>
    <p:extLst>
      <p:ext uri="{BB962C8B-B14F-4D97-AF65-F5344CB8AC3E}">
        <p14:creationId xmlns:p14="http://schemas.microsoft.com/office/powerpoint/2010/main" val="117197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3-spaltet -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/>
          <p:cNvSpPr/>
          <p:nvPr userDrawn="1"/>
        </p:nvSpPr>
        <p:spPr>
          <a:xfrm>
            <a:off x="0" y="0"/>
            <a:ext cx="30456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71900" y="663538"/>
            <a:ext cx="4889293" cy="98618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3672287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6192940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381812" y="663538"/>
            <a:ext cx="2368253" cy="3763156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709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2-spaltet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3200" y="663538"/>
            <a:ext cx="4889293" cy="98618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763587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3284240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billede 6"/>
          <p:cNvSpPr>
            <a:spLocks noGrp="1"/>
          </p:cNvSpPr>
          <p:nvPr>
            <p:ph type="pic" sz="quarter" idx="13"/>
          </p:nvPr>
        </p:nvSpPr>
        <p:spPr>
          <a:xfrm>
            <a:off x="6099175" y="0"/>
            <a:ext cx="3044825" cy="5143500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3" name="Tekstboks 4">
            <a:extLst>
              <a:ext uri="{FF2B5EF4-FFF2-40B4-BE49-F238E27FC236}">
                <a16:creationId xmlns:a16="http://schemas.microsoft.com/office/drawing/2014/main" id="{71125974-5064-4668-97EB-7BB391025542}"/>
              </a:ext>
            </a:extLst>
          </p:cNvPr>
          <p:cNvSpPr txBox="1"/>
          <p:nvPr userDrawn="1"/>
        </p:nvSpPr>
        <p:spPr>
          <a:xfrm>
            <a:off x="1259632" y="4782627"/>
            <a:ext cx="2052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900" b="0" noProof="0" dirty="0">
                <a:solidFill>
                  <a:srgbClr val="000000"/>
                </a:solidFill>
                <a:latin typeface="Georgia" panose="02040502050405020303" pitchFamily="18" charset="0"/>
                <a:cs typeface="Arial Bold"/>
              </a:rPr>
              <a:t>Nationalt Center for Erhvervspædagogik</a:t>
            </a:r>
          </a:p>
        </p:txBody>
      </p:sp>
      <p:sp>
        <p:nvSpPr>
          <p:cNvPr id="11" name="Pladsholder til dato 2">
            <a:extLst>
              <a:ext uri="{FF2B5EF4-FFF2-40B4-BE49-F238E27FC236}">
                <a16:creationId xmlns:a16="http://schemas.microsoft.com/office/drawing/2014/main" id="{FAA57496-B099-497F-8C50-E2AFBD3EF4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35896" y="4775527"/>
            <a:ext cx="2555762" cy="138499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7. april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37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sside med bille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5143500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9" name="Baggrund"/>
          <p:cNvSpPr/>
          <p:nvPr userDrawn="1"/>
        </p:nvSpPr>
        <p:spPr>
          <a:xfrm>
            <a:off x="4578144" y="0"/>
            <a:ext cx="4565856" cy="2571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Pladsholder til tekst 5"/>
          <p:cNvSpPr>
            <a:spLocks noGrp="1"/>
          </p:cNvSpPr>
          <p:nvPr>
            <p:ph type="body" sz="quarter" idx="14"/>
          </p:nvPr>
        </p:nvSpPr>
        <p:spPr>
          <a:xfrm>
            <a:off x="5078874" y="421779"/>
            <a:ext cx="3564396" cy="172819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1" name="Pladsholder til tekst 5"/>
          <p:cNvSpPr>
            <a:spLocks noGrp="1"/>
          </p:cNvSpPr>
          <p:nvPr>
            <p:ph type="body" sz="quarter" idx="15"/>
          </p:nvPr>
        </p:nvSpPr>
        <p:spPr>
          <a:xfrm>
            <a:off x="5083916" y="3687874"/>
            <a:ext cx="2260392" cy="111612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1pPr>
            <a:lvl2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2pPr>
            <a:lvl3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3pPr>
            <a:lvl4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4pPr>
            <a:lvl5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5078874" y="3039802"/>
            <a:ext cx="2265434" cy="468052"/>
          </a:xfrm>
        </p:spPr>
        <p:txBody>
          <a:bodyPr/>
          <a:lstStyle>
            <a:lvl1pPr>
              <a:defRPr sz="1600">
                <a:solidFill>
                  <a:srgbClr val="000000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8" name="bk object 16"/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bk object 17"/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163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2-spaltet - Spej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4068" y="395103"/>
            <a:ext cx="3449133" cy="628475"/>
          </a:xfrm>
        </p:spPr>
        <p:txBody>
          <a:bodyPr/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5188133" y="1203598"/>
            <a:ext cx="3445068" cy="259238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rgbClr val="000000"/>
                </a:solidFill>
              </a:defRPr>
            </a:lvl1pPr>
            <a:lvl2pPr algn="ctr">
              <a:defRPr>
                <a:solidFill>
                  <a:srgbClr val="000000"/>
                </a:solidFill>
              </a:defRPr>
            </a:lvl2pPr>
            <a:lvl3pPr algn="ctr">
              <a:defRPr>
                <a:solidFill>
                  <a:srgbClr val="000000"/>
                </a:solidFill>
              </a:defRPr>
            </a:lvl3pPr>
            <a:lvl4pPr algn="ctr">
              <a:defRPr>
                <a:solidFill>
                  <a:srgbClr val="000000"/>
                </a:solidFill>
              </a:defRPr>
            </a:lvl4pPr>
            <a:lvl5pPr algn="ctr"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Baggrund"/>
          <p:cNvSpPr/>
          <p:nvPr userDrawn="1"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719826" y="888194"/>
            <a:ext cx="3132348" cy="336711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25627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title"/>
          </p:nvPr>
        </p:nvSpPr>
        <p:spPr>
          <a:xfrm>
            <a:off x="763200" y="663538"/>
            <a:ext cx="7488758" cy="9861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title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  <p:sp>
        <p:nvSpPr>
          <p:cNvPr id="13" name="bk object 16"/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bk object 17"/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ekstfelt 5"/>
          <p:cNvSpPr txBox="1"/>
          <p:nvPr userDrawn="1"/>
        </p:nvSpPr>
        <p:spPr>
          <a:xfrm>
            <a:off x="763200" y="4782627"/>
            <a:ext cx="42442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5336F107-9AFD-4B73-BA88-5B99619BFCA3}" type="slidenum">
              <a:rPr lang="da-DK" sz="900" b="0" noProof="0" smtClean="0">
                <a:solidFill>
                  <a:schemeClr val="tx1"/>
                </a:solidFill>
                <a:latin typeface="Georgia" panose="02040502050405020303" pitchFamily="18" charset="0"/>
                <a:cs typeface="Arial Bold"/>
              </a:rPr>
              <a:t>‹nr.›</a:t>
            </a:fld>
            <a:endParaRPr lang="da-DK" sz="900" b="0" noProof="0" dirty="0">
              <a:solidFill>
                <a:schemeClr val="tx1"/>
              </a:solidFill>
              <a:latin typeface="Georgia" panose="02040502050405020303" pitchFamily="18" charset="0"/>
              <a:cs typeface="Arial Bol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7" r:id="rId10"/>
    <p:sldLayoutId id="2147483708" r:id="rId11"/>
    <p:sldLayoutId id="2147483706" r:id="rId12"/>
  </p:sldLayoutIdLst>
  <p:hf hdr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000" b="1" kern="1200" cap="none" baseline="0">
          <a:solidFill>
            <a:schemeClr val="accent1"/>
          </a:solidFill>
          <a:latin typeface="+mn-lt"/>
          <a:ea typeface="+mj-ea"/>
          <a:cs typeface="Arial" pitchFamily="34" charset="0"/>
        </a:defRPr>
      </a:lvl1pPr>
    </p:titleStyle>
    <p:bodyStyle>
      <a:lvl1pPr marL="0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180975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361950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534988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715963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hyperlink" Target="mailto:chhn@kp.dk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18" Type="http://schemas.openxmlformats.org/officeDocument/2006/relationships/image" Target="../media/image2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17" Type="http://schemas.openxmlformats.org/officeDocument/2006/relationships/image" Target="../media/image20.sv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19" Type="http://schemas.openxmlformats.org/officeDocument/2006/relationships/image" Target="../media/image22.sv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13" Type="http://schemas.openxmlformats.org/officeDocument/2006/relationships/image" Target="../media/image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sv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25.svg"/><Relationship Id="rId9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Relationship Id="rId6" Type="http://schemas.openxmlformats.org/officeDocument/2006/relationships/image" Target="../media/image37.svg"/><Relationship Id="rId5" Type="http://schemas.openxmlformats.org/officeDocument/2006/relationships/image" Target="../media/image36.png"/><Relationship Id="rId4" Type="http://schemas.openxmlformats.org/officeDocument/2006/relationships/image" Target="../media/image35.svg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12.svg"/><Relationship Id="rId18" Type="http://schemas.openxmlformats.org/officeDocument/2006/relationships/image" Target="../media/image5.png"/><Relationship Id="rId3" Type="http://schemas.openxmlformats.org/officeDocument/2006/relationships/hyperlink" Target="https://www.kp.dk/videreuddannelser/diplomuddannelse-i-erhvervspaedagogik/" TargetMode="External"/><Relationship Id="rId7" Type="http://schemas.openxmlformats.org/officeDocument/2006/relationships/image" Target="../media/image20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5.png"/><Relationship Id="rId20" Type="http://schemas.openxmlformats.org/officeDocument/2006/relationships/image" Target="../media/image4.png"/><Relationship Id="rId1" Type="http://schemas.openxmlformats.org/officeDocument/2006/relationships/tags" Target="../tags/tag3.xml"/><Relationship Id="rId6" Type="http://schemas.openxmlformats.org/officeDocument/2006/relationships/image" Target="../media/image19.png"/><Relationship Id="rId11" Type="http://schemas.openxmlformats.org/officeDocument/2006/relationships/image" Target="../media/image10.svg"/><Relationship Id="rId5" Type="http://schemas.openxmlformats.org/officeDocument/2006/relationships/image" Target="../media/image14.svg"/><Relationship Id="rId15" Type="http://schemas.openxmlformats.org/officeDocument/2006/relationships/image" Target="../media/image8.svg"/><Relationship Id="rId10" Type="http://schemas.openxmlformats.org/officeDocument/2006/relationships/image" Target="../media/image9.png"/><Relationship Id="rId19" Type="http://schemas.openxmlformats.org/officeDocument/2006/relationships/image" Target="../media/image6.svg"/><Relationship Id="rId4" Type="http://schemas.openxmlformats.org/officeDocument/2006/relationships/image" Target="../media/image13.png"/><Relationship Id="rId9" Type="http://schemas.openxmlformats.org/officeDocument/2006/relationships/image" Target="../media/image22.sv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Om Business College Syd">
            <a:extLst>
              <a:ext uri="{FF2B5EF4-FFF2-40B4-BE49-F238E27FC236}">
                <a16:creationId xmlns:a16="http://schemas.microsoft.com/office/drawing/2014/main" id="{FDD61D25-CEB0-4CC3-9DAF-7890FCE6EA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05" r="33576"/>
          <a:stretch/>
        </p:blipFill>
        <p:spPr bwMode="auto">
          <a:xfrm>
            <a:off x="4572000" y="-10324"/>
            <a:ext cx="4644516" cy="5164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C653275A-0899-4247-BD02-1B76FD2AE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21651" y="4528786"/>
            <a:ext cx="500698" cy="26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>
            <a:extLst>
              <a:ext uri="{FF2B5EF4-FFF2-40B4-BE49-F238E27FC236}">
                <a16:creationId xmlns:a16="http://schemas.microsoft.com/office/drawing/2014/main" id="{5AF36A30-BCB0-4011-8AFC-97E03B576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16416" y="4682000"/>
            <a:ext cx="728903" cy="26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el 9">
            <a:extLst>
              <a:ext uri="{FF2B5EF4-FFF2-40B4-BE49-F238E27FC236}">
                <a16:creationId xmlns:a16="http://schemas.microsoft.com/office/drawing/2014/main" id="{7D09000F-6448-4754-B494-2196B6BA85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831" y="873029"/>
            <a:ext cx="3744416" cy="1260591"/>
          </a:xfrm>
        </p:spPr>
        <p:txBody>
          <a:bodyPr/>
          <a:lstStyle/>
          <a:p>
            <a:pPr algn="ctr"/>
            <a:r>
              <a:rPr lang="da-DK" sz="2400" dirty="0">
                <a:solidFill>
                  <a:schemeClr val="tx2"/>
                </a:solidFill>
              </a:rPr>
              <a:t>Diplomuddannelsen i erhvervspædagogik</a:t>
            </a:r>
          </a:p>
        </p:txBody>
      </p:sp>
      <p:sp>
        <p:nvSpPr>
          <p:cNvPr id="12" name="Undertitel 11">
            <a:extLst>
              <a:ext uri="{FF2B5EF4-FFF2-40B4-BE49-F238E27FC236}">
                <a16:creationId xmlns:a16="http://schemas.microsoft.com/office/drawing/2014/main" id="{FEB190CB-FFB6-44A5-BB13-0CC925402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831" y="1648908"/>
            <a:ext cx="3744416" cy="969423"/>
          </a:xfrm>
        </p:spPr>
        <p:txBody>
          <a:bodyPr/>
          <a:lstStyle/>
          <a:p>
            <a:pPr algn="ctr"/>
            <a:r>
              <a:rPr lang="da-DK" dirty="0">
                <a:solidFill>
                  <a:schemeClr val="tx2"/>
                </a:solidFill>
              </a:rPr>
              <a:t>Særligt tilrettelagt for undervisere på de merkantile erhvervsuddannelser</a:t>
            </a:r>
          </a:p>
        </p:txBody>
      </p:sp>
      <p:grpSp>
        <p:nvGrpSpPr>
          <p:cNvPr id="3" name="Gruppe 2">
            <a:extLst>
              <a:ext uri="{FF2B5EF4-FFF2-40B4-BE49-F238E27FC236}">
                <a16:creationId xmlns:a16="http://schemas.microsoft.com/office/drawing/2014/main" id="{46DE542A-6255-4CB9-9600-DB1E11628E46}"/>
              </a:ext>
            </a:extLst>
          </p:cNvPr>
          <p:cNvGrpSpPr/>
          <p:nvPr/>
        </p:nvGrpSpPr>
        <p:grpSpPr>
          <a:xfrm>
            <a:off x="91128" y="144031"/>
            <a:ext cx="2773233" cy="530555"/>
            <a:chOff x="761858" y="123478"/>
            <a:chExt cx="2773233" cy="415290"/>
          </a:xfrm>
        </p:grpSpPr>
        <p:sp>
          <p:nvSpPr>
            <p:cNvPr id="8" name="Tekstfelt 2">
              <a:extLst>
                <a:ext uri="{FF2B5EF4-FFF2-40B4-BE49-F238E27FC236}">
                  <a16:creationId xmlns:a16="http://schemas.microsoft.com/office/drawing/2014/main" id="{B01CF515-AE4F-4CDF-A9C4-288822383C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2161" y="167988"/>
              <a:ext cx="2002930" cy="249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>
                <a:lnSpc>
                  <a:spcPts val="1300"/>
                </a:lnSpc>
                <a:tabLst>
                  <a:tab pos="140335" algn="l"/>
                </a:tabLst>
              </a:pPr>
              <a:r>
                <a:rPr lang="da-DK" sz="800" dirty="0">
                  <a:solidFill>
                    <a:schemeClr val="tx2"/>
                  </a:solidFill>
                  <a:effectLst/>
                  <a:latin typeface="Georgia" panose="02040502050405020303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NATIONALT CENTER FOR </a:t>
              </a:r>
              <a:r>
                <a:rPr lang="da-DK" sz="800" b="1" dirty="0"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ERHVERVSPÆDAGOGIK</a:t>
              </a:r>
              <a:endParaRPr lang="da-DK" sz="800" dirty="0">
                <a:solidFill>
                  <a:schemeClr val="tx2"/>
                </a:solidFill>
                <a:effectLst/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kstfelt 2">
              <a:extLst>
                <a:ext uri="{FF2B5EF4-FFF2-40B4-BE49-F238E27FC236}">
                  <a16:creationId xmlns:a16="http://schemas.microsoft.com/office/drawing/2014/main" id="{3A4D9336-911F-42EB-8F02-B55F1D9B75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858" y="123478"/>
              <a:ext cx="820295" cy="415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t" anchorCtr="0">
              <a:noAutofit/>
            </a:bodyPr>
            <a:lstStyle/>
            <a:p>
              <a:pPr>
                <a:tabLst>
                  <a:tab pos="140335" algn="l"/>
                </a:tabLst>
              </a:pPr>
              <a:r>
                <a:rPr lang="da-DK" sz="2800" dirty="0">
                  <a:solidFill>
                    <a:schemeClr val="tx2"/>
                  </a:solidFill>
                  <a:effectLst/>
                  <a:latin typeface="Georgia" panose="02040502050405020303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NCE</a:t>
              </a:r>
            </a:p>
          </p:txBody>
        </p:sp>
      </p:grpSp>
      <p:sp>
        <p:nvSpPr>
          <p:cNvPr id="2" name="Tekstfelt 1">
            <a:extLst>
              <a:ext uri="{FF2B5EF4-FFF2-40B4-BE49-F238E27FC236}">
                <a16:creationId xmlns:a16="http://schemas.microsoft.com/office/drawing/2014/main" id="{DA50CE52-3A1C-456A-AE24-2A54DA21A550}"/>
              </a:ext>
            </a:extLst>
          </p:cNvPr>
          <p:cNvSpPr txBox="1"/>
          <p:nvPr/>
        </p:nvSpPr>
        <p:spPr>
          <a:xfrm>
            <a:off x="16996" y="4682000"/>
            <a:ext cx="3166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b="1" noProof="0" dirty="0">
                <a:solidFill>
                  <a:schemeClr val="bg1"/>
                </a:solidFill>
                <a:latin typeface="+mn-lt"/>
                <a:cs typeface="Arial Bold"/>
              </a:rPr>
              <a:t>Kontakt: specialkonsulent Christina Hartmann Nielsen</a:t>
            </a:r>
          </a:p>
          <a:p>
            <a:r>
              <a:rPr lang="da-DK" sz="900" b="1" dirty="0">
                <a:solidFill>
                  <a:schemeClr val="bg1"/>
                </a:solidFill>
                <a:cs typeface="Arial Bold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chhn@kp.dk</a:t>
            </a:r>
            <a:r>
              <a:rPr lang="da-DK" sz="900" b="1" dirty="0">
                <a:solidFill>
                  <a:schemeClr val="bg1"/>
                </a:solidFill>
                <a:cs typeface="Arial Bold"/>
              </a:rPr>
              <a:t>, 5138 0381</a:t>
            </a:r>
            <a:endParaRPr lang="da-DK" sz="900" b="1" noProof="0" dirty="0">
              <a:solidFill>
                <a:schemeClr val="bg1"/>
              </a:solidFill>
              <a:latin typeface="+mn-lt"/>
              <a:cs typeface="Arial Bold"/>
            </a:endParaRP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3E965F0F-24C3-4762-9F8D-62B5212946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62460" y="84495"/>
            <a:ext cx="1959191" cy="530555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9090B31E-F7C8-4AF7-8400-135E16E0479D}"/>
              </a:ext>
            </a:extLst>
          </p:cNvPr>
          <p:cNvSpPr txBox="1"/>
          <p:nvPr/>
        </p:nvSpPr>
        <p:spPr>
          <a:xfrm>
            <a:off x="314440" y="2259751"/>
            <a:ext cx="404118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noProof="0" dirty="0">
                <a:solidFill>
                  <a:schemeClr val="tx2"/>
                </a:solidFill>
                <a:latin typeface="+mn-lt"/>
                <a:cs typeface="Arial Bold"/>
              </a:rPr>
              <a:t>Dette er diplomuddannelsen for dig, der underviser på</a:t>
            </a:r>
          </a:p>
          <a:p>
            <a:r>
              <a:rPr lang="da-DK" sz="1200" noProof="0" dirty="0">
                <a:solidFill>
                  <a:schemeClr val="tx2"/>
                </a:solidFill>
                <a:latin typeface="+mn-lt"/>
                <a:cs typeface="Arial Bold"/>
              </a:rPr>
              <a:t>de merkantile erhvervsuddannelser og ønsker en DEP, </a:t>
            </a:r>
          </a:p>
          <a:p>
            <a:r>
              <a:rPr lang="da-DK" sz="1200" noProof="0" dirty="0">
                <a:solidFill>
                  <a:schemeClr val="tx2"/>
                </a:solidFill>
                <a:latin typeface="+mn-lt"/>
                <a:cs typeface="Arial Bold"/>
              </a:rPr>
              <a:t>der er målrettet det merkantile område.</a:t>
            </a:r>
          </a:p>
          <a:p>
            <a:r>
              <a:rPr lang="da-DK" sz="1200" dirty="0">
                <a:solidFill>
                  <a:schemeClr val="tx2"/>
                </a:solidFill>
                <a:cs typeface="Arial Bold"/>
              </a:rPr>
              <a:t>Uddannelsen er skræddersyet til de merkantile erhvervsuddannelser og byder blandt andet på uddannelse i skønne omgivelser på </a:t>
            </a:r>
            <a:r>
              <a:rPr lang="da-DK" sz="1200" noProof="0" dirty="0">
                <a:solidFill>
                  <a:schemeClr val="tx2"/>
                </a:solidFill>
                <a:latin typeface="+mn-lt"/>
                <a:cs typeface="Arial Bold"/>
              </a:rPr>
              <a:t>BC Syds skolehjem i Mommark, </a:t>
            </a:r>
            <a:r>
              <a:rPr lang="da-DK" sz="1200" dirty="0">
                <a:solidFill>
                  <a:schemeClr val="tx2"/>
                </a:solidFill>
                <a:cs typeface="Arial Bold"/>
              </a:rPr>
              <a:t>gæstelærere, branchespecifikke cases, virksomhedsinddragelse og inddragelse af din egen praksis i forløbet.</a:t>
            </a:r>
          </a:p>
          <a:p>
            <a:endParaRPr lang="da-DK" sz="1200" dirty="0">
              <a:solidFill>
                <a:schemeClr val="tx2"/>
              </a:solidFill>
              <a:cs typeface="Arial Bold"/>
            </a:endParaRPr>
          </a:p>
          <a:p>
            <a:r>
              <a:rPr lang="da-DK" sz="1200" noProof="0" dirty="0">
                <a:solidFill>
                  <a:schemeClr val="tx2"/>
                </a:solidFill>
                <a:latin typeface="+mn-lt"/>
                <a:cs typeface="Arial Bold"/>
              </a:rPr>
              <a:t>Bliv meget klogere på forløbet i det følgende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148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ktangel 36">
            <a:extLst>
              <a:ext uri="{FF2B5EF4-FFF2-40B4-BE49-F238E27FC236}">
                <a16:creationId xmlns:a16="http://schemas.microsoft.com/office/drawing/2014/main" id="{CDC4F1B2-231D-41AD-9614-2E2A22C53CA6}"/>
              </a:ext>
            </a:extLst>
          </p:cNvPr>
          <p:cNvSpPr/>
          <p:nvPr/>
        </p:nvSpPr>
        <p:spPr>
          <a:xfrm>
            <a:off x="-17891" y="-6747"/>
            <a:ext cx="9144000" cy="5128518"/>
          </a:xfrm>
          <a:prstGeom prst="rect">
            <a:avLst/>
          </a:prstGeom>
          <a:solidFill>
            <a:srgbClr val="0054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err="1"/>
          </a:p>
        </p:txBody>
      </p:sp>
      <p:sp>
        <p:nvSpPr>
          <p:cNvPr id="72" name="Titel 4">
            <a:extLst>
              <a:ext uri="{FF2B5EF4-FFF2-40B4-BE49-F238E27FC236}">
                <a16:creationId xmlns:a16="http://schemas.microsoft.com/office/drawing/2014/main" id="{DB450EF7-D26C-4DE7-8EFA-259AA0AFDFFB}"/>
              </a:ext>
            </a:extLst>
          </p:cNvPr>
          <p:cNvSpPr txBox="1">
            <a:spLocks/>
          </p:cNvSpPr>
          <p:nvPr/>
        </p:nvSpPr>
        <p:spPr>
          <a:xfrm>
            <a:off x="401721" y="88677"/>
            <a:ext cx="7488758" cy="75608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b="1" kern="1200" cap="all" baseline="0">
                <a:solidFill>
                  <a:schemeClr val="bg1"/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a-DK" sz="3000" dirty="0">
                <a:latin typeface="Georgia" panose="02040502050405020303" pitchFamily="18" charset="0"/>
              </a:rPr>
              <a:t>Opbygning</a:t>
            </a:r>
          </a:p>
        </p:txBody>
      </p:sp>
      <p:cxnSp>
        <p:nvCxnSpPr>
          <p:cNvPr id="81" name="Lige forbindelse 80">
            <a:extLst>
              <a:ext uri="{FF2B5EF4-FFF2-40B4-BE49-F238E27FC236}">
                <a16:creationId xmlns:a16="http://schemas.microsoft.com/office/drawing/2014/main" id="{5AB4E6DC-FACF-44C2-90F7-A1D8C96730EA}"/>
              </a:ext>
            </a:extLst>
          </p:cNvPr>
          <p:cNvCxnSpPr>
            <a:cxnSpLocks/>
          </p:cNvCxnSpPr>
          <p:nvPr/>
        </p:nvCxnSpPr>
        <p:spPr>
          <a:xfrm>
            <a:off x="4704010" y="405620"/>
            <a:ext cx="3396382" cy="0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sp>
        <p:nvSpPr>
          <p:cNvPr id="82" name="Tekstfelt 81">
            <a:extLst>
              <a:ext uri="{FF2B5EF4-FFF2-40B4-BE49-F238E27FC236}">
                <a16:creationId xmlns:a16="http://schemas.microsoft.com/office/drawing/2014/main" id="{29D04877-7A3C-4789-9C34-52902946E7B8}"/>
              </a:ext>
            </a:extLst>
          </p:cNvPr>
          <p:cNvSpPr txBox="1"/>
          <p:nvPr/>
        </p:nvSpPr>
        <p:spPr>
          <a:xfrm>
            <a:off x="4751179" y="124726"/>
            <a:ext cx="4266430" cy="11695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Modul 2</a:t>
            </a:r>
            <a:endParaRPr kumimoji="0" lang="en-US" b="1" i="0" u="none" strike="noStrike" kern="0" cap="none" spc="-1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0" u="none" strike="noStrike" kern="0" cap="none" spc="-1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r>
              <a:rPr lang="da-DK" sz="1100" i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Undervisningsplanlægning og didaktik</a:t>
            </a:r>
          </a:p>
          <a:p>
            <a:r>
              <a:rPr lang="da-DK" sz="1100" i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Obligatorisk modul på 10 ECTS</a:t>
            </a:r>
          </a:p>
          <a:p>
            <a:r>
              <a:rPr lang="da-DK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Fokus: Undervisningsprincipper og undervisningsdifferentiering,</a:t>
            </a:r>
          </a:p>
          <a:p>
            <a:r>
              <a:rPr lang="da-DK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udvikling af undervisning, didaktik og metodik</a:t>
            </a:r>
          </a:p>
          <a:p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cxnSp>
        <p:nvCxnSpPr>
          <p:cNvPr id="83" name="Lige forbindelse 82">
            <a:extLst>
              <a:ext uri="{FF2B5EF4-FFF2-40B4-BE49-F238E27FC236}">
                <a16:creationId xmlns:a16="http://schemas.microsoft.com/office/drawing/2014/main" id="{6A307FD0-E313-4E9E-B5AC-AE1F50742738}"/>
              </a:ext>
            </a:extLst>
          </p:cNvPr>
          <p:cNvCxnSpPr>
            <a:cxnSpLocks/>
            <a:endCxn id="76" idx="1"/>
          </p:cNvCxnSpPr>
          <p:nvPr/>
        </p:nvCxnSpPr>
        <p:spPr>
          <a:xfrm flipV="1">
            <a:off x="4572000" y="3566337"/>
            <a:ext cx="297224" cy="589589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sp>
        <p:nvSpPr>
          <p:cNvPr id="84" name="Tekstfelt 83">
            <a:extLst>
              <a:ext uri="{FF2B5EF4-FFF2-40B4-BE49-F238E27FC236}">
                <a16:creationId xmlns:a16="http://schemas.microsoft.com/office/drawing/2014/main" id="{B0E66C78-188E-4FAC-A96A-94640C3DF667}"/>
              </a:ext>
            </a:extLst>
          </p:cNvPr>
          <p:cNvSpPr txBox="1"/>
          <p:nvPr/>
        </p:nvSpPr>
        <p:spPr>
          <a:xfrm>
            <a:off x="191598" y="3902907"/>
            <a:ext cx="5695244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b="1" i="0" u="none" strike="noStrike" kern="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Modul 5</a:t>
            </a:r>
          </a:p>
          <a:p>
            <a:r>
              <a:rPr lang="da-DK" sz="1100" i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Pædagogisk videnskabsteori</a:t>
            </a:r>
          </a:p>
          <a:p>
            <a:r>
              <a:rPr lang="da-DK" sz="1100" i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Obligatorisk modul på 5 ECTS</a:t>
            </a:r>
          </a:p>
          <a:p>
            <a:r>
              <a:rPr lang="da-DK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Fokus: videnskabsteoretiske positioner, perspektiver på undervisningspraksis, </a:t>
            </a:r>
          </a:p>
          <a:p>
            <a:r>
              <a:rPr lang="da-DK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perspektiver på viden om praksis. Modulet placeres lige før afgangsprojektet for dermed  </a:t>
            </a:r>
          </a:p>
          <a:p>
            <a:r>
              <a:rPr lang="da-DK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danne et fundament for arbejdet med den afsluttende opgave.</a:t>
            </a:r>
          </a:p>
          <a:p>
            <a:endParaRPr lang="da-DK" sz="1100" dirty="0">
              <a:solidFill>
                <a:schemeClr val="bg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cxnSp>
        <p:nvCxnSpPr>
          <p:cNvPr id="85" name="Lige forbindelse 84">
            <a:extLst>
              <a:ext uri="{FF2B5EF4-FFF2-40B4-BE49-F238E27FC236}">
                <a16:creationId xmlns:a16="http://schemas.microsoft.com/office/drawing/2014/main" id="{B82FD3E5-9CEC-4348-BB4D-1F6E71349E69}"/>
              </a:ext>
            </a:extLst>
          </p:cNvPr>
          <p:cNvCxnSpPr>
            <a:cxnSpLocks/>
          </p:cNvCxnSpPr>
          <p:nvPr/>
        </p:nvCxnSpPr>
        <p:spPr>
          <a:xfrm>
            <a:off x="179512" y="4155926"/>
            <a:ext cx="4392000" cy="0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sp>
        <p:nvSpPr>
          <p:cNvPr id="86" name="Tekstfelt 85">
            <a:extLst>
              <a:ext uri="{FF2B5EF4-FFF2-40B4-BE49-F238E27FC236}">
                <a16:creationId xmlns:a16="http://schemas.microsoft.com/office/drawing/2014/main" id="{F2EEADD6-6B44-4DFB-9FC2-41AA2175C488}"/>
              </a:ext>
            </a:extLst>
          </p:cNvPr>
          <p:cNvSpPr txBox="1"/>
          <p:nvPr/>
        </p:nvSpPr>
        <p:spPr>
          <a:xfrm>
            <a:off x="5855054" y="3576022"/>
            <a:ext cx="3296774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Modul 4</a:t>
            </a:r>
          </a:p>
          <a:p>
            <a:r>
              <a:rPr lang="da-DK" sz="1100" i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Digitale teknologier i erhvervsrettede uddannelser</a:t>
            </a:r>
          </a:p>
          <a:p>
            <a:r>
              <a:rPr lang="da-DK" sz="1100" i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Valgfrit modul på 10 ECTS </a:t>
            </a:r>
          </a:p>
          <a:p>
            <a:r>
              <a:rPr lang="da-DK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Fokus: Praksisnærhed i digitale løsninger, hybride læringsformer, læringsteknologi og undervisningsteknologi, digitale strategier, platforme og læremidler, video og </a:t>
            </a:r>
            <a:r>
              <a:rPr lang="da-DK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flipped</a:t>
            </a:r>
            <a:r>
              <a:rPr lang="da-DK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classroom</a:t>
            </a:r>
            <a:endParaRPr lang="da-DK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kstfelt 86">
            <a:extLst>
              <a:ext uri="{FF2B5EF4-FFF2-40B4-BE49-F238E27FC236}">
                <a16:creationId xmlns:a16="http://schemas.microsoft.com/office/drawing/2014/main" id="{42F9A815-C8E4-4873-8017-01B042CC1DCC}"/>
              </a:ext>
            </a:extLst>
          </p:cNvPr>
          <p:cNvSpPr txBox="1"/>
          <p:nvPr/>
        </p:nvSpPr>
        <p:spPr>
          <a:xfrm>
            <a:off x="239414" y="2205429"/>
            <a:ext cx="3763614" cy="16773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Modul 6</a:t>
            </a:r>
            <a:endParaRPr kumimoji="0" lang="en-US" sz="1200" b="1" i="0" u="none" strike="noStrike" kern="0" cap="none" spc="-1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r>
              <a:rPr lang="da-DK" sz="1100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Afgangsprojektet</a:t>
            </a:r>
          </a:p>
          <a:p>
            <a:r>
              <a:rPr lang="da-DK" sz="1100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Obligatorisk modul</a:t>
            </a:r>
          </a:p>
          <a:p>
            <a:r>
              <a:rPr lang="da-DK" sz="1100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15 ECTS</a:t>
            </a:r>
          </a:p>
          <a:p>
            <a:r>
              <a:rPr lang="da-DK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Fokus: Afsluttende modul i uddannelsen – </a:t>
            </a:r>
          </a:p>
          <a:p>
            <a:r>
              <a:rPr lang="da-DK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 studerende arbejder med en stor afsluttende </a:t>
            </a:r>
          </a:p>
          <a:p>
            <a:r>
              <a:rPr lang="da-DK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opgave, der giver mulighed for at dykke ned i en selvvalgt problemstilling. Den studerendes selvstændige arbejde understøttes af individuel vejledning. </a:t>
            </a:r>
          </a:p>
          <a:p>
            <a:endParaRPr kumimoji="0" lang="en-US" sz="300" b="0" i="0" u="none" strike="noStrike" kern="0" cap="none" spc="-1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8" name="Tekstfelt 87">
            <a:extLst>
              <a:ext uri="{FF2B5EF4-FFF2-40B4-BE49-F238E27FC236}">
                <a16:creationId xmlns:a16="http://schemas.microsoft.com/office/drawing/2014/main" id="{52009660-E19F-4409-A511-70FC0BB58D37}"/>
              </a:ext>
            </a:extLst>
          </p:cNvPr>
          <p:cNvSpPr txBox="1"/>
          <p:nvPr/>
        </p:nvSpPr>
        <p:spPr>
          <a:xfrm>
            <a:off x="6283569" y="1419622"/>
            <a:ext cx="2722511" cy="16773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Modul 3</a:t>
            </a:r>
            <a:endParaRPr kumimoji="0" lang="en-US" b="1" i="0" u="none" strike="noStrike" kern="0" cap="none" spc="-1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0" u="none" strike="noStrike" kern="0" cap="none" spc="-1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r>
              <a:rPr lang="da-DK" sz="1100" i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Deltagerne i de erhvervsrettede uddannelser</a:t>
            </a:r>
          </a:p>
          <a:p>
            <a:r>
              <a:rPr lang="da-DK" sz="1100" i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Valgfrit modul på 10 ECTS</a:t>
            </a:r>
          </a:p>
          <a:p>
            <a:r>
              <a:rPr lang="da-DK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Fokus: Præstationsorientering og en ny udsathed, deltagelsesmuligheder og geografi, læringsmiljø, motivation og drivkraft, lærerrollen og relationer</a:t>
            </a:r>
          </a:p>
          <a:p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9" name="Tekstfelt 88">
            <a:extLst>
              <a:ext uri="{FF2B5EF4-FFF2-40B4-BE49-F238E27FC236}">
                <a16:creationId xmlns:a16="http://schemas.microsoft.com/office/drawing/2014/main" id="{F0E06CFB-0BEF-4246-8535-F95E6C4FA17D}"/>
              </a:ext>
            </a:extLst>
          </p:cNvPr>
          <p:cNvSpPr txBox="1"/>
          <p:nvPr/>
        </p:nvSpPr>
        <p:spPr>
          <a:xfrm>
            <a:off x="438546" y="654982"/>
            <a:ext cx="3042021" cy="15081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Modul 1</a:t>
            </a:r>
            <a:endParaRPr kumimoji="0" lang="en-US" b="1" i="0" u="none" strike="noStrike" kern="0" cap="none" spc="-1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0" u="none" strike="noStrike" kern="0" cap="none" spc="-1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r>
              <a:rPr lang="da-DK" sz="1100" i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Undervisning og læring</a:t>
            </a:r>
          </a:p>
          <a:p>
            <a:r>
              <a:rPr lang="da-DK" sz="1100" i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Obligatorisk modul på  10 ECTS</a:t>
            </a:r>
          </a:p>
          <a:p>
            <a:r>
              <a:rPr lang="da-DK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Fokus: Individuel og kollektiv læring, differentiering med afsæt i læringsteori, </a:t>
            </a:r>
          </a:p>
          <a:p>
            <a:r>
              <a:rPr lang="da-DK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læring og ledelse af læringsaktiviteter, læreprocesser, transfer</a:t>
            </a:r>
          </a:p>
          <a:p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cxnSp>
        <p:nvCxnSpPr>
          <p:cNvPr id="91" name="Lige forbindelse 90">
            <a:extLst>
              <a:ext uri="{FF2B5EF4-FFF2-40B4-BE49-F238E27FC236}">
                <a16:creationId xmlns:a16="http://schemas.microsoft.com/office/drawing/2014/main" id="{671E65AD-9FB7-4AF0-903B-CFC103EA3CBD}"/>
              </a:ext>
            </a:extLst>
          </p:cNvPr>
          <p:cNvCxnSpPr>
            <a:cxnSpLocks/>
          </p:cNvCxnSpPr>
          <p:nvPr/>
        </p:nvCxnSpPr>
        <p:spPr>
          <a:xfrm flipV="1">
            <a:off x="234885" y="2466024"/>
            <a:ext cx="2286161" cy="69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92" name="Lige forbindelse 91">
            <a:extLst>
              <a:ext uri="{FF2B5EF4-FFF2-40B4-BE49-F238E27FC236}">
                <a16:creationId xmlns:a16="http://schemas.microsoft.com/office/drawing/2014/main" id="{654D64F4-2DDE-4344-8074-8091550DF294}"/>
              </a:ext>
            </a:extLst>
          </p:cNvPr>
          <p:cNvCxnSpPr>
            <a:cxnSpLocks/>
          </p:cNvCxnSpPr>
          <p:nvPr/>
        </p:nvCxnSpPr>
        <p:spPr>
          <a:xfrm>
            <a:off x="5832140" y="3828139"/>
            <a:ext cx="2134705" cy="0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93" name="Lige forbindelse 92">
            <a:extLst>
              <a:ext uri="{FF2B5EF4-FFF2-40B4-BE49-F238E27FC236}">
                <a16:creationId xmlns:a16="http://schemas.microsoft.com/office/drawing/2014/main" id="{2630CEAA-6C9B-4CED-95CE-599DAC4C8597}"/>
              </a:ext>
            </a:extLst>
          </p:cNvPr>
          <p:cNvCxnSpPr>
            <a:cxnSpLocks/>
          </p:cNvCxnSpPr>
          <p:nvPr/>
        </p:nvCxnSpPr>
        <p:spPr>
          <a:xfrm>
            <a:off x="6257869" y="1710325"/>
            <a:ext cx="2159286" cy="0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95" name="Lige forbindelse 94">
            <a:extLst>
              <a:ext uri="{FF2B5EF4-FFF2-40B4-BE49-F238E27FC236}">
                <a16:creationId xmlns:a16="http://schemas.microsoft.com/office/drawing/2014/main" id="{75EE6EFF-FBCB-4031-8381-88B7B27AF70E}"/>
              </a:ext>
            </a:extLst>
          </p:cNvPr>
          <p:cNvCxnSpPr>
            <a:cxnSpLocks/>
          </p:cNvCxnSpPr>
          <p:nvPr/>
        </p:nvCxnSpPr>
        <p:spPr>
          <a:xfrm>
            <a:off x="483728" y="951570"/>
            <a:ext cx="1966621" cy="0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103" name="Lige forbindelse 102">
            <a:extLst>
              <a:ext uri="{FF2B5EF4-FFF2-40B4-BE49-F238E27FC236}">
                <a16:creationId xmlns:a16="http://schemas.microsoft.com/office/drawing/2014/main" id="{AF193362-3FB0-46A1-8E08-97442C8E439B}"/>
              </a:ext>
            </a:extLst>
          </p:cNvPr>
          <p:cNvCxnSpPr>
            <a:cxnSpLocks/>
            <a:stCxn id="74" idx="4"/>
          </p:cNvCxnSpPr>
          <p:nvPr/>
        </p:nvCxnSpPr>
        <p:spPr>
          <a:xfrm flipV="1">
            <a:off x="4280879" y="405620"/>
            <a:ext cx="423131" cy="1027170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sp>
        <p:nvSpPr>
          <p:cNvPr id="74" name="Heksagon 73">
            <a:extLst>
              <a:ext uri="{FF2B5EF4-FFF2-40B4-BE49-F238E27FC236}">
                <a16:creationId xmlns:a16="http://schemas.microsoft.com/office/drawing/2014/main" id="{7C9AABFF-4954-4465-ACA6-A9CACB995B42}"/>
              </a:ext>
            </a:extLst>
          </p:cNvPr>
          <p:cNvSpPr/>
          <p:nvPr/>
        </p:nvSpPr>
        <p:spPr>
          <a:xfrm>
            <a:off x="4103920" y="1432790"/>
            <a:ext cx="963063" cy="707836"/>
          </a:xfrm>
          <a:prstGeom prst="hexagon">
            <a:avLst/>
          </a:prstGeom>
          <a:solidFill>
            <a:srgbClr val="163C2E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Heksagon 74">
            <a:extLst>
              <a:ext uri="{FF2B5EF4-FFF2-40B4-BE49-F238E27FC236}">
                <a16:creationId xmlns:a16="http://schemas.microsoft.com/office/drawing/2014/main" id="{CD872F1A-97AA-450F-B871-A16E11C04F76}"/>
              </a:ext>
            </a:extLst>
          </p:cNvPr>
          <p:cNvSpPr/>
          <p:nvPr/>
        </p:nvSpPr>
        <p:spPr>
          <a:xfrm>
            <a:off x="4090469" y="2144579"/>
            <a:ext cx="963063" cy="707836"/>
          </a:xfrm>
          <a:prstGeom prst="hexagon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Heksagon 75">
            <a:extLst>
              <a:ext uri="{FF2B5EF4-FFF2-40B4-BE49-F238E27FC236}">
                <a16:creationId xmlns:a16="http://schemas.microsoft.com/office/drawing/2014/main" id="{C6AD1959-15D1-4B6B-AE13-502F94CB7F39}"/>
              </a:ext>
            </a:extLst>
          </p:cNvPr>
          <p:cNvSpPr/>
          <p:nvPr/>
        </p:nvSpPr>
        <p:spPr>
          <a:xfrm>
            <a:off x="4083120" y="2858501"/>
            <a:ext cx="963063" cy="707836"/>
          </a:xfrm>
          <a:prstGeom prst="hexagon">
            <a:avLst/>
          </a:prstGeom>
          <a:solidFill>
            <a:srgbClr val="009960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Heksagon 76">
            <a:extLst>
              <a:ext uri="{FF2B5EF4-FFF2-40B4-BE49-F238E27FC236}">
                <a16:creationId xmlns:a16="http://schemas.microsoft.com/office/drawing/2014/main" id="{F31FA49D-497F-42E0-8D7F-973886B376EF}"/>
              </a:ext>
            </a:extLst>
          </p:cNvPr>
          <p:cNvSpPr/>
          <p:nvPr/>
        </p:nvSpPr>
        <p:spPr>
          <a:xfrm>
            <a:off x="3309621" y="1791709"/>
            <a:ext cx="963063" cy="707836"/>
          </a:xfrm>
          <a:prstGeom prst="hexagon">
            <a:avLst/>
          </a:prstGeom>
          <a:solidFill>
            <a:srgbClr val="56E856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Heksagon 77">
            <a:extLst>
              <a:ext uri="{FF2B5EF4-FFF2-40B4-BE49-F238E27FC236}">
                <a16:creationId xmlns:a16="http://schemas.microsoft.com/office/drawing/2014/main" id="{318BE93A-D376-4BF7-AE28-BDDB233BEC2A}"/>
              </a:ext>
            </a:extLst>
          </p:cNvPr>
          <p:cNvSpPr/>
          <p:nvPr/>
        </p:nvSpPr>
        <p:spPr>
          <a:xfrm>
            <a:off x="3293275" y="2498146"/>
            <a:ext cx="963063" cy="707836"/>
          </a:xfrm>
          <a:prstGeom prst="hexagon">
            <a:avLst/>
          </a:prstGeom>
          <a:solidFill>
            <a:srgbClr val="3CB84D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Heksagon 78">
            <a:extLst>
              <a:ext uri="{FF2B5EF4-FFF2-40B4-BE49-F238E27FC236}">
                <a16:creationId xmlns:a16="http://schemas.microsoft.com/office/drawing/2014/main" id="{2DE314D0-1695-41A4-A05F-619ACDAA8C10}"/>
              </a:ext>
            </a:extLst>
          </p:cNvPr>
          <p:cNvSpPr/>
          <p:nvPr/>
        </p:nvSpPr>
        <p:spPr>
          <a:xfrm>
            <a:off x="4873974" y="2501629"/>
            <a:ext cx="963063" cy="707836"/>
          </a:xfrm>
          <a:prstGeom prst="hexagon">
            <a:avLst/>
          </a:prstGeom>
          <a:solidFill>
            <a:srgbClr val="2C795B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Heksagon 79">
            <a:extLst>
              <a:ext uri="{FF2B5EF4-FFF2-40B4-BE49-F238E27FC236}">
                <a16:creationId xmlns:a16="http://schemas.microsoft.com/office/drawing/2014/main" id="{598B4A0A-0733-47F6-B2E2-6410CF8B9590}"/>
              </a:ext>
            </a:extLst>
          </p:cNvPr>
          <p:cNvSpPr/>
          <p:nvPr/>
        </p:nvSpPr>
        <p:spPr>
          <a:xfrm>
            <a:off x="4885128" y="1790660"/>
            <a:ext cx="973972" cy="716397"/>
          </a:xfrm>
          <a:prstGeom prst="hexagon">
            <a:avLst/>
          </a:prstGeom>
          <a:solidFill>
            <a:srgbClr val="14503A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0" name="Lige forbindelse 89">
            <a:extLst>
              <a:ext uri="{FF2B5EF4-FFF2-40B4-BE49-F238E27FC236}">
                <a16:creationId xmlns:a16="http://schemas.microsoft.com/office/drawing/2014/main" id="{A1B5FA1D-5B00-46A0-A452-BD6DC2386174}"/>
              </a:ext>
            </a:extLst>
          </p:cNvPr>
          <p:cNvCxnSpPr>
            <a:cxnSpLocks/>
            <a:endCxn id="78" idx="2"/>
          </p:cNvCxnSpPr>
          <p:nvPr/>
        </p:nvCxnSpPr>
        <p:spPr>
          <a:xfrm>
            <a:off x="2521046" y="2466024"/>
            <a:ext cx="949188" cy="739958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94" name="Lige forbindelse 93">
            <a:extLst>
              <a:ext uri="{FF2B5EF4-FFF2-40B4-BE49-F238E27FC236}">
                <a16:creationId xmlns:a16="http://schemas.microsoft.com/office/drawing/2014/main" id="{57EE6A65-6B66-44EC-8033-8EFF51244275}"/>
              </a:ext>
            </a:extLst>
          </p:cNvPr>
          <p:cNvCxnSpPr>
            <a:cxnSpLocks/>
            <a:endCxn id="77" idx="4"/>
          </p:cNvCxnSpPr>
          <p:nvPr/>
        </p:nvCxnSpPr>
        <p:spPr>
          <a:xfrm>
            <a:off x="2455419" y="949678"/>
            <a:ext cx="1031161" cy="842031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101" name="Lige forbindelse 100">
            <a:extLst>
              <a:ext uri="{FF2B5EF4-FFF2-40B4-BE49-F238E27FC236}">
                <a16:creationId xmlns:a16="http://schemas.microsoft.com/office/drawing/2014/main" id="{28F853C1-F280-485E-9EF0-2B4186B31C78}"/>
              </a:ext>
            </a:extLst>
          </p:cNvPr>
          <p:cNvCxnSpPr>
            <a:cxnSpLocks/>
            <a:stCxn id="80" idx="0"/>
          </p:cNvCxnSpPr>
          <p:nvPr/>
        </p:nvCxnSpPr>
        <p:spPr>
          <a:xfrm flipV="1">
            <a:off x="5859100" y="1710325"/>
            <a:ext cx="398769" cy="438534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102" name="Lige forbindelse 101">
            <a:extLst>
              <a:ext uri="{FF2B5EF4-FFF2-40B4-BE49-F238E27FC236}">
                <a16:creationId xmlns:a16="http://schemas.microsoft.com/office/drawing/2014/main" id="{2FA59FA2-8A09-49DB-90FE-BB0B49C058D9}"/>
              </a:ext>
            </a:extLst>
          </p:cNvPr>
          <p:cNvCxnSpPr>
            <a:cxnSpLocks/>
            <a:stCxn id="79" idx="1"/>
          </p:cNvCxnSpPr>
          <p:nvPr/>
        </p:nvCxnSpPr>
        <p:spPr>
          <a:xfrm>
            <a:off x="5660078" y="3209465"/>
            <a:ext cx="138613" cy="618674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pic>
        <p:nvPicPr>
          <p:cNvPr id="152" name="Grafik 151" descr="Ide kontur">
            <a:extLst>
              <a:ext uri="{FF2B5EF4-FFF2-40B4-BE49-F238E27FC236}">
                <a16:creationId xmlns:a16="http://schemas.microsoft.com/office/drawing/2014/main" id="{CA11052D-FB04-41E2-B321-382214AC8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27736" y="1875791"/>
            <a:ext cx="529669" cy="529669"/>
          </a:xfrm>
          <a:prstGeom prst="rect">
            <a:avLst/>
          </a:prstGeom>
        </p:spPr>
      </p:pic>
      <p:pic>
        <p:nvPicPr>
          <p:cNvPr id="153" name="Grafik 152" descr="Klasseværelse kontur">
            <a:extLst>
              <a:ext uri="{FF2B5EF4-FFF2-40B4-BE49-F238E27FC236}">
                <a16:creationId xmlns:a16="http://schemas.microsoft.com/office/drawing/2014/main" id="{33B457B8-2B59-4850-AE8C-1457338906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27105" y="1568714"/>
            <a:ext cx="506672" cy="506672"/>
          </a:xfrm>
          <a:prstGeom prst="rect">
            <a:avLst/>
          </a:prstGeom>
        </p:spPr>
      </p:pic>
      <p:pic>
        <p:nvPicPr>
          <p:cNvPr id="154" name="Grafik 153" descr="Gruppe personer kontur">
            <a:extLst>
              <a:ext uri="{FF2B5EF4-FFF2-40B4-BE49-F238E27FC236}">
                <a16:creationId xmlns:a16="http://schemas.microsoft.com/office/drawing/2014/main" id="{7F87A178-25BE-4DAA-BBFE-E8DEF49EA5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37473" y="1879863"/>
            <a:ext cx="498961" cy="498961"/>
          </a:xfrm>
          <a:prstGeom prst="rect">
            <a:avLst/>
          </a:prstGeom>
        </p:spPr>
      </p:pic>
      <p:pic>
        <p:nvPicPr>
          <p:cNvPr id="155" name="Grafik 154" descr="Ui Ux kontur">
            <a:extLst>
              <a:ext uri="{FF2B5EF4-FFF2-40B4-BE49-F238E27FC236}">
                <a16:creationId xmlns:a16="http://schemas.microsoft.com/office/drawing/2014/main" id="{4614E666-70C9-4F4E-8E76-A6E3642057F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V="1">
            <a:off x="5128178" y="2588287"/>
            <a:ext cx="528089" cy="528256"/>
          </a:xfrm>
          <a:prstGeom prst="rect">
            <a:avLst/>
          </a:prstGeom>
        </p:spPr>
      </p:pic>
      <p:pic>
        <p:nvPicPr>
          <p:cNvPr id="156" name="Grafik 155" descr="Forstørrelsesglas kontur">
            <a:extLst>
              <a:ext uri="{FF2B5EF4-FFF2-40B4-BE49-F238E27FC236}">
                <a16:creationId xmlns:a16="http://schemas.microsoft.com/office/drawing/2014/main" id="{D6095A0E-81E8-491D-88DC-54D96D7BE57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47425" y="2985006"/>
            <a:ext cx="458655" cy="458655"/>
          </a:xfrm>
          <a:prstGeom prst="rect">
            <a:avLst/>
          </a:prstGeom>
        </p:spPr>
      </p:pic>
      <p:pic>
        <p:nvPicPr>
          <p:cNvPr id="157" name="Grafik 156" descr="Bånd kontur">
            <a:extLst>
              <a:ext uri="{FF2B5EF4-FFF2-40B4-BE49-F238E27FC236}">
                <a16:creationId xmlns:a16="http://schemas.microsoft.com/office/drawing/2014/main" id="{2BFAD6DC-5756-4C31-AFB0-21A2FE4BEF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521499" y="2598602"/>
            <a:ext cx="508323" cy="508323"/>
          </a:xfrm>
          <a:prstGeom prst="rect">
            <a:avLst/>
          </a:prstGeom>
        </p:spPr>
      </p:pic>
      <p:pic>
        <p:nvPicPr>
          <p:cNvPr id="179" name="Grafik 178" descr="Plante kontur">
            <a:extLst>
              <a:ext uri="{FF2B5EF4-FFF2-40B4-BE49-F238E27FC236}">
                <a16:creationId xmlns:a16="http://schemas.microsoft.com/office/drawing/2014/main" id="{D3EFD731-5507-4751-8188-ED081C94C4C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287084" y="2218625"/>
            <a:ext cx="566007" cy="566007"/>
          </a:xfrm>
          <a:prstGeom prst="rect">
            <a:avLst/>
          </a:prstGeom>
        </p:spPr>
      </p:pic>
      <p:pic>
        <p:nvPicPr>
          <p:cNvPr id="36" name="Grafik 35" descr="Jordklode: Afrika og Europa med massiv udfyldning">
            <a:extLst>
              <a:ext uri="{FF2B5EF4-FFF2-40B4-BE49-F238E27FC236}">
                <a16:creationId xmlns:a16="http://schemas.microsoft.com/office/drawing/2014/main" id="{82374A6F-758C-44CF-A243-C800C72890F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449560" y="3085869"/>
            <a:ext cx="108427" cy="108427"/>
          </a:xfrm>
          <a:prstGeom prst="rect">
            <a:avLst/>
          </a:prstGeom>
        </p:spPr>
      </p:pic>
      <p:pic>
        <p:nvPicPr>
          <p:cNvPr id="38" name="Grafik 37" descr="Mand kontur">
            <a:extLst>
              <a:ext uri="{FF2B5EF4-FFF2-40B4-BE49-F238E27FC236}">
                <a16:creationId xmlns:a16="http://schemas.microsoft.com/office/drawing/2014/main" id="{EA9961E9-269E-4007-A983-4303723116F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501400" y="3121524"/>
            <a:ext cx="123412" cy="123412"/>
          </a:xfrm>
          <a:prstGeom prst="rect">
            <a:avLst/>
          </a:prstGeom>
        </p:spPr>
      </p:pic>
      <p:grpSp>
        <p:nvGrpSpPr>
          <p:cNvPr id="39" name="Gruppe 38">
            <a:extLst>
              <a:ext uri="{FF2B5EF4-FFF2-40B4-BE49-F238E27FC236}">
                <a16:creationId xmlns:a16="http://schemas.microsoft.com/office/drawing/2014/main" id="{98965B54-142B-4123-A3F9-524D43B47B98}"/>
              </a:ext>
            </a:extLst>
          </p:cNvPr>
          <p:cNvGrpSpPr/>
          <p:nvPr/>
        </p:nvGrpSpPr>
        <p:grpSpPr>
          <a:xfrm>
            <a:off x="6615691" y="60974"/>
            <a:ext cx="1682185" cy="344646"/>
            <a:chOff x="761858" y="123478"/>
            <a:chExt cx="1682185" cy="415290"/>
          </a:xfrm>
        </p:grpSpPr>
        <p:sp>
          <p:nvSpPr>
            <p:cNvPr id="40" name="Tekstfelt 2">
              <a:extLst>
                <a:ext uri="{FF2B5EF4-FFF2-40B4-BE49-F238E27FC236}">
                  <a16:creationId xmlns:a16="http://schemas.microsoft.com/office/drawing/2014/main" id="{48442788-C823-44E9-BB0D-F2E285FDC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3622" y="125164"/>
              <a:ext cx="1150421" cy="187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>
                <a:lnSpc>
                  <a:spcPts val="1000"/>
                </a:lnSpc>
                <a:tabLst>
                  <a:tab pos="140335" algn="l"/>
                </a:tabLst>
              </a:pPr>
              <a:r>
                <a:rPr lang="da-DK" sz="500" dirty="0">
                  <a:solidFill>
                    <a:schemeClr val="tx2"/>
                  </a:solidFill>
                  <a:effectLst/>
                  <a:latin typeface="Georgia" panose="02040502050405020303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NATIONALT CENTER FOR </a:t>
              </a:r>
              <a:r>
                <a:rPr lang="da-DK" sz="500" b="1" dirty="0"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ERHVERVSPÆDAGOGIK</a:t>
              </a:r>
              <a:endParaRPr lang="da-DK" sz="500" dirty="0">
                <a:solidFill>
                  <a:schemeClr val="tx2"/>
                </a:solidFill>
                <a:effectLst/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kstfelt 2">
              <a:extLst>
                <a:ext uri="{FF2B5EF4-FFF2-40B4-BE49-F238E27FC236}">
                  <a16:creationId xmlns:a16="http://schemas.microsoft.com/office/drawing/2014/main" id="{B8AE7E04-7797-401B-B95D-BF74D6C566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858" y="123478"/>
              <a:ext cx="820295" cy="415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t" anchorCtr="0">
              <a:noAutofit/>
            </a:bodyPr>
            <a:lstStyle/>
            <a:p>
              <a:pPr>
                <a:tabLst>
                  <a:tab pos="140335" algn="l"/>
                </a:tabLst>
              </a:pPr>
              <a:r>
                <a:rPr lang="da-DK" dirty="0">
                  <a:solidFill>
                    <a:schemeClr val="tx2"/>
                  </a:solidFill>
                  <a:effectLst/>
                  <a:latin typeface="Georgia" panose="02040502050405020303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NCE</a:t>
              </a:r>
            </a:p>
          </p:txBody>
        </p:sp>
      </p:grpSp>
      <p:pic>
        <p:nvPicPr>
          <p:cNvPr id="42" name="Billede 41">
            <a:extLst>
              <a:ext uri="{FF2B5EF4-FFF2-40B4-BE49-F238E27FC236}">
                <a16:creationId xmlns:a16="http://schemas.microsoft.com/office/drawing/2014/main" id="{F0B648B6-DDA6-40EF-99AD-7C70E1344DA8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028693" y="62373"/>
            <a:ext cx="887357" cy="24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18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vinklet trekant 28">
            <a:extLst>
              <a:ext uri="{FF2B5EF4-FFF2-40B4-BE49-F238E27FC236}">
                <a16:creationId xmlns:a16="http://schemas.microsoft.com/office/drawing/2014/main" id="{4C11F6F6-B4EC-4C33-8A84-F066DC211A49}"/>
              </a:ext>
            </a:extLst>
          </p:cNvPr>
          <p:cNvSpPr/>
          <p:nvPr/>
        </p:nvSpPr>
        <p:spPr>
          <a:xfrm rot="13302882">
            <a:off x="1621328" y="3295041"/>
            <a:ext cx="3652616" cy="719381"/>
          </a:xfrm>
          <a:prstGeom prst="rtTriangle">
            <a:avLst/>
          </a:prstGeom>
          <a:solidFill>
            <a:srgbClr val="8CCDB9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err="1"/>
          </a:p>
        </p:txBody>
      </p:sp>
      <p:sp>
        <p:nvSpPr>
          <p:cNvPr id="28" name="Retvinklet trekant 27">
            <a:extLst>
              <a:ext uri="{FF2B5EF4-FFF2-40B4-BE49-F238E27FC236}">
                <a16:creationId xmlns:a16="http://schemas.microsoft.com/office/drawing/2014/main" id="{C9DEEC3E-EA73-43A8-89D1-A77DF62753F1}"/>
              </a:ext>
            </a:extLst>
          </p:cNvPr>
          <p:cNvSpPr/>
          <p:nvPr/>
        </p:nvSpPr>
        <p:spPr>
          <a:xfrm rot="12179188">
            <a:off x="2139097" y="2780653"/>
            <a:ext cx="2801371" cy="952994"/>
          </a:xfrm>
          <a:prstGeom prst="rtTriangle">
            <a:avLst/>
          </a:prstGeom>
          <a:solidFill>
            <a:srgbClr val="40404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err="1"/>
          </a:p>
        </p:txBody>
      </p:sp>
      <p:sp>
        <p:nvSpPr>
          <p:cNvPr id="26" name="Retvinklet trekant 25">
            <a:extLst>
              <a:ext uri="{FF2B5EF4-FFF2-40B4-BE49-F238E27FC236}">
                <a16:creationId xmlns:a16="http://schemas.microsoft.com/office/drawing/2014/main" id="{B723E0C3-6121-4D1F-A9DE-D2CA5CA27422}"/>
              </a:ext>
            </a:extLst>
          </p:cNvPr>
          <p:cNvSpPr/>
          <p:nvPr/>
        </p:nvSpPr>
        <p:spPr>
          <a:xfrm flipH="1">
            <a:off x="2339752" y="962435"/>
            <a:ext cx="2376264" cy="1138873"/>
          </a:xfrm>
          <a:prstGeom prst="rtTriangle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err="1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9320798E-BBE9-4877-B862-6C61B3F7BF1A}"/>
              </a:ext>
            </a:extLst>
          </p:cNvPr>
          <p:cNvSpPr txBox="1">
            <a:spLocks/>
          </p:cNvSpPr>
          <p:nvPr/>
        </p:nvSpPr>
        <p:spPr>
          <a:xfrm>
            <a:off x="350821" y="247418"/>
            <a:ext cx="4493249" cy="8689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 cap="all" baseline="0">
                <a:solidFill>
                  <a:schemeClr val="bg1"/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a-DK" dirty="0">
                <a:latin typeface="Georgia" panose="02040502050405020303" pitchFamily="18" charset="0"/>
              </a:rPr>
              <a:t>DIDAKTISK </a:t>
            </a:r>
          </a:p>
          <a:p>
            <a:r>
              <a:rPr lang="da-DK" dirty="0">
                <a:latin typeface="Georgia" panose="02040502050405020303" pitchFamily="18" charset="0"/>
              </a:rPr>
              <a:t>DESIGN</a:t>
            </a:r>
          </a:p>
        </p:txBody>
      </p:sp>
      <p:sp>
        <p:nvSpPr>
          <p:cNvPr id="24" name="Retvinklet trekant 23">
            <a:extLst>
              <a:ext uri="{FF2B5EF4-FFF2-40B4-BE49-F238E27FC236}">
                <a16:creationId xmlns:a16="http://schemas.microsoft.com/office/drawing/2014/main" id="{25C3B3DA-CBDF-4E2A-8249-BB792D3BA204}"/>
              </a:ext>
            </a:extLst>
          </p:cNvPr>
          <p:cNvSpPr/>
          <p:nvPr/>
        </p:nvSpPr>
        <p:spPr>
          <a:xfrm rot="20174024" flipH="1">
            <a:off x="2036500" y="490043"/>
            <a:ext cx="2903357" cy="1001118"/>
          </a:xfrm>
          <a:prstGeom prst="rtTriangle">
            <a:avLst/>
          </a:prstGeom>
          <a:solidFill>
            <a:srgbClr val="CCCCC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err="1"/>
          </a:p>
        </p:txBody>
      </p:sp>
      <p:pic>
        <p:nvPicPr>
          <p:cNvPr id="23" name="Billede 22">
            <a:extLst>
              <a:ext uri="{FF2B5EF4-FFF2-40B4-BE49-F238E27FC236}">
                <a16:creationId xmlns:a16="http://schemas.microsoft.com/office/drawing/2014/main" id="{4B189A33-854D-475E-BC67-683F439E68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7393">
            <a:off x="1064440" y="1654412"/>
            <a:ext cx="883986" cy="1252313"/>
          </a:xfrm>
          <a:prstGeom prst="rect">
            <a:avLst/>
          </a:prstGeom>
        </p:spPr>
      </p:pic>
      <p:sp>
        <p:nvSpPr>
          <p:cNvPr id="5" name="Rectangle 27">
            <a:extLst>
              <a:ext uri="{FF2B5EF4-FFF2-40B4-BE49-F238E27FC236}">
                <a16:creationId xmlns:a16="http://schemas.microsoft.com/office/drawing/2014/main" id="{0B0B2ECE-DBA3-489C-A626-7D4684D49B8B}"/>
              </a:ext>
            </a:extLst>
          </p:cNvPr>
          <p:cNvSpPr>
            <a:spLocks/>
          </p:cNvSpPr>
          <p:nvPr/>
        </p:nvSpPr>
        <p:spPr>
          <a:xfrm rot="16200000">
            <a:off x="6404027" y="2298782"/>
            <a:ext cx="1009436" cy="468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da-DK" sz="700" dirty="0">
              <a:solidFill>
                <a:prstClr val="white"/>
              </a:solidFill>
            </a:endParaRPr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D5E8B56A-2086-43E2-BF74-6464380A5870}"/>
              </a:ext>
            </a:extLst>
          </p:cNvPr>
          <p:cNvSpPr>
            <a:spLocks/>
          </p:cNvSpPr>
          <p:nvPr/>
        </p:nvSpPr>
        <p:spPr>
          <a:xfrm rot="16200000">
            <a:off x="6368747" y="1295083"/>
            <a:ext cx="1080000" cy="468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da-DK" sz="700" dirty="0">
              <a:solidFill>
                <a:prstClr val="white"/>
              </a:solidFill>
            </a:endParaRPr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25E7D4B4-8E8B-4D28-A0F2-DC327D9B6D3C}"/>
              </a:ext>
            </a:extLst>
          </p:cNvPr>
          <p:cNvSpPr>
            <a:spLocks/>
          </p:cNvSpPr>
          <p:nvPr/>
        </p:nvSpPr>
        <p:spPr>
          <a:xfrm rot="16200000">
            <a:off x="6368748" y="256101"/>
            <a:ext cx="1080000" cy="468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da-DK" sz="700" dirty="0">
              <a:solidFill>
                <a:prstClr val="white"/>
              </a:solidFill>
            </a:endParaRPr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id="{166D62D6-1A18-48AB-B838-E958783769F4}"/>
              </a:ext>
            </a:extLst>
          </p:cNvPr>
          <p:cNvSpPr>
            <a:spLocks/>
          </p:cNvSpPr>
          <p:nvPr/>
        </p:nvSpPr>
        <p:spPr>
          <a:xfrm rot="16200000">
            <a:off x="6368748" y="-782881"/>
            <a:ext cx="1080000" cy="46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da-DK" sz="700" dirty="0">
              <a:solidFill>
                <a:schemeClr val="accent2"/>
              </a:solidFill>
            </a:endParaRPr>
          </a:p>
        </p:txBody>
      </p:sp>
      <p:sp>
        <p:nvSpPr>
          <p:cNvPr id="9" name="Rectangle 27">
            <a:extLst>
              <a:ext uri="{FF2B5EF4-FFF2-40B4-BE49-F238E27FC236}">
                <a16:creationId xmlns:a16="http://schemas.microsoft.com/office/drawing/2014/main" id="{59844702-6532-4C9E-9DF6-B06D5332DAF8}"/>
              </a:ext>
            </a:extLst>
          </p:cNvPr>
          <p:cNvSpPr>
            <a:spLocks/>
          </p:cNvSpPr>
          <p:nvPr/>
        </p:nvSpPr>
        <p:spPr>
          <a:xfrm rot="16200000">
            <a:off x="6379679" y="-1810932"/>
            <a:ext cx="1058137" cy="46800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da-DK" sz="700" dirty="0">
              <a:solidFill>
                <a:prstClr val="white"/>
              </a:solidFill>
            </a:endParaRPr>
          </a:p>
        </p:txBody>
      </p:sp>
      <p:sp>
        <p:nvSpPr>
          <p:cNvPr id="10" name="TextBox 33">
            <a:extLst>
              <a:ext uri="{FF2B5EF4-FFF2-40B4-BE49-F238E27FC236}">
                <a16:creationId xmlns:a16="http://schemas.microsoft.com/office/drawing/2014/main" id="{6ABFFC8A-D28A-4B99-9835-6976A2EB8A09}"/>
              </a:ext>
            </a:extLst>
          </p:cNvPr>
          <p:cNvSpPr txBox="1">
            <a:spLocks/>
          </p:cNvSpPr>
          <p:nvPr/>
        </p:nvSpPr>
        <p:spPr>
          <a:xfrm>
            <a:off x="4532744" y="294532"/>
            <a:ext cx="1227388" cy="43858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da-DK" sz="1200" b="1" dirty="0"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FLIPPED CLASSROOM</a:t>
            </a:r>
          </a:p>
        </p:txBody>
      </p:sp>
      <p:sp>
        <p:nvSpPr>
          <p:cNvPr id="11" name="TextBox 33">
            <a:extLst>
              <a:ext uri="{FF2B5EF4-FFF2-40B4-BE49-F238E27FC236}">
                <a16:creationId xmlns:a16="http://schemas.microsoft.com/office/drawing/2014/main" id="{901CDBDD-156E-4C70-BB02-1512647D55D9}"/>
              </a:ext>
            </a:extLst>
          </p:cNvPr>
          <p:cNvSpPr txBox="1">
            <a:spLocks/>
          </p:cNvSpPr>
          <p:nvPr/>
        </p:nvSpPr>
        <p:spPr>
          <a:xfrm>
            <a:off x="4311080" y="1341082"/>
            <a:ext cx="1625731" cy="43858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da-DK" sz="1200" b="1" dirty="0">
                <a:solidFill>
                  <a:schemeClr val="bg1"/>
                </a:solidFill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ONLINE UNDERVISNING</a:t>
            </a:r>
          </a:p>
        </p:txBody>
      </p:sp>
      <p:sp>
        <p:nvSpPr>
          <p:cNvPr id="12" name="TextBox 33">
            <a:extLst>
              <a:ext uri="{FF2B5EF4-FFF2-40B4-BE49-F238E27FC236}">
                <a16:creationId xmlns:a16="http://schemas.microsoft.com/office/drawing/2014/main" id="{FE2D60EF-7D48-4623-878B-D36972A59379}"/>
              </a:ext>
            </a:extLst>
          </p:cNvPr>
          <p:cNvSpPr txBox="1">
            <a:spLocks/>
          </p:cNvSpPr>
          <p:nvPr/>
        </p:nvSpPr>
        <p:spPr>
          <a:xfrm>
            <a:off x="4600149" y="2474866"/>
            <a:ext cx="1050801" cy="253914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da-DK" sz="1200" b="1" dirty="0">
                <a:solidFill>
                  <a:prstClr val="white"/>
                </a:solidFill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INTERNAT</a:t>
            </a:r>
          </a:p>
        </p:txBody>
      </p:sp>
      <p:sp>
        <p:nvSpPr>
          <p:cNvPr id="13" name="TextBox 33">
            <a:extLst>
              <a:ext uri="{FF2B5EF4-FFF2-40B4-BE49-F238E27FC236}">
                <a16:creationId xmlns:a16="http://schemas.microsoft.com/office/drawing/2014/main" id="{1F001A27-E23C-41FA-9277-A44A6518648A}"/>
              </a:ext>
            </a:extLst>
          </p:cNvPr>
          <p:cNvSpPr txBox="1">
            <a:spLocks/>
          </p:cNvSpPr>
          <p:nvPr/>
        </p:nvSpPr>
        <p:spPr>
          <a:xfrm>
            <a:off x="4596799" y="3422685"/>
            <a:ext cx="1057501" cy="43858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da-DK" sz="1200" b="1" dirty="0">
                <a:solidFill>
                  <a:prstClr val="white"/>
                </a:solidFill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STUDIE-GRUPPER</a:t>
            </a:r>
          </a:p>
        </p:txBody>
      </p:sp>
      <p:sp>
        <p:nvSpPr>
          <p:cNvPr id="14" name="TextBox 33">
            <a:extLst>
              <a:ext uri="{FF2B5EF4-FFF2-40B4-BE49-F238E27FC236}">
                <a16:creationId xmlns:a16="http://schemas.microsoft.com/office/drawing/2014/main" id="{AADA87D2-5B9D-4BC2-8B11-64E3D4FF98F7}"/>
              </a:ext>
            </a:extLst>
          </p:cNvPr>
          <p:cNvSpPr txBox="1">
            <a:spLocks/>
          </p:cNvSpPr>
          <p:nvPr/>
        </p:nvSpPr>
        <p:spPr>
          <a:xfrm>
            <a:off x="4503417" y="4467503"/>
            <a:ext cx="1244264" cy="253914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da-DK" sz="1200" b="1" dirty="0"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PRAKTIKUM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E54AF23A-C180-4ABD-90DB-AE4A72F6F266}"/>
              </a:ext>
            </a:extLst>
          </p:cNvPr>
          <p:cNvSpPr txBox="1"/>
          <p:nvPr/>
        </p:nvSpPr>
        <p:spPr>
          <a:xfrm>
            <a:off x="5772998" y="51470"/>
            <a:ext cx="339700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783"/>
            <a:r>
              <a:rPr lang="da-DK" sz="1000" dirty="0"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Der udarbejdes online oplæg/materialer, der gennemgår dele af et eller flere temaer suppleret af refleksionsspørgsmål til de studerende.</a:t>
            </a:r>
          </a:p>
          <a:p>
            <a:pPr algn="ctr" defTabSz="685783"/>
            <a:r>
              <a:rPr lang="da-DK" sz="1000" dirty="0"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Materialet vil være tilgængeligt før hver undervisning, </a:t>
            </a:r>
          </a:p>
          <a:p>
            <a:pPr algn="ctr" defTabSz="685783"/>
            <a:r>
              <a:rPr lang="da-DK" sz="1000" dirty="0"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og det forventes, man selv forbereder sig på denne del af modulet.</a:t>
            </a:r>
          </a:p>
        </p:txBody>
      </p:sp>
      <p:sp>
        <p:nvSpPr>
          <p:cNvPr id="17" name="TextBox 65">
            <a:extLst>
              <a:ext uri="{FF2B5EF4-FFF2-40B4-BE49-F238E27FC236}">
                <a16:creationId xmlns:a16="http://schemas.microsoft.com/office/drawing/2014/main" id="{B9CE1D9E-4D4B-4945-A982-BACB34F101F0}"/>
              </a:ext>
            </a:extLst>
          </p:cNvPr>
          <p:cNvSpPr txBox="1">
            <a:spLocks/>
          </p:cNvSpPr>
          <p:nvPr/>
        </p:nvSpPr>
        <p:spPr>
          <a:xfrm>
            <a:off x="5778044" y="1230063"/>
            <a:ext cx="3386914" cy="684801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da-DK" sz="10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Hvert modul består af 2-3 halvdags onlineseminarer.</a:t>
            </a:r>
          </a:p>
          <a:p>
            <a:pPr algn="ctr" defTabSz="685783"/>
            <a:r>
              <a:rPr lang="da-DK" sz="10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Seminaret vil omhandle et enkelt tema og bestå af en kombination af </a:t>
            </a:r>
            <a:r>
              <a:rPr lang="da-DK" sz="1000" dirty="0" err="1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vidensinput</a:t>
            </a:r>
            <a:r>
              <a:rPr lang="da-DK" sz="10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 fra en underviser kombineret med fælles øvelser og arbejde i studiegrupper.</a:t>
            </a:r>
          </a:p>
        </p:txBody>
      </p:sp>
      <p:sp>
        <p:nvSpPr>
          <p:cNvPr id="18" name="TextBox 65">
            <a:extLst>
              <a:ext uri="{FF2B5EF4-FFF2-40B4-BE49-F238E27FC236}">
                <a16:creationId xmlns:a16="http://schemas.microsoft.com/office/drawing/2014/main" id="{48A6D8B8-5062-4DAF-90D6-C81E0A9013B2}"/>
              </a:ext>
            </a:extLst>
          </p:cNvPr>
          <p:cNvSpPr txBox="1">
            <a:spLocks/>
          </p:cNvSpPr>
          <p:nvPr/>
        </p:nvSpPr>
        <p:spPr>
          <a:xfrm>
            <a:off x="5772998" y="2139702"/>
            <a:ext cx="3397006" cy="992577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da-DK" sz="10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Hvert modul består af 1-2 internater af 2 dages varighed. På internatet arbejdes der med blokke, hvor man kan fordyber sig i et eller flere temaer. Blokkene er en kombination af </a:t>
            </a:r>
            <a:r>
              <a:rPr lang="da-DK" sz="1000" dirty="0" err="1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vidensinput</a:t>
            </a:r>
            <a:r>
              <a:rPr lang="da-DK" sz="10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 fra underviserne samt fælles øvelser. Dertil er der input fra sektoren på internaterne, </a:t>
            </a:r>
          </a:p>
          <a:p>
            <a:pPr algn="ctr" defTabSz="685783"/>
            <a:r>
              <a:rPr lang="da-DK" sz="10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fx i form af gæstelærere, virksomhedsbesøg , cases mv.</a:t>
            </a:r>
          </a:p>
        </p:txBody>
      </p:sp>
      <p:sp>
        <p:nvSpPr>
          <p:cNvPr id="19" name="TextBox 65">
            <a:extLst>
              <a:ext uri="{FF2B5EF4-FFF2-40B4-BE49-F238E27FC236}">
                <a16:creationId xmlns:a16="http://schemas.microsoft.com/office/drawing/2014/main" id="{255202FD-27E6-4E03-B555-36D52A7E0721}"/>
              </a:ext>
            </a:extLst>
          </p:cNvPr>
          <p:cNvSpPr txBox="1">
            <a:spLocks/>
          </p:cNvSpPr>
          <p:nvPr/>
        </p:nvSpPr>
        <p:spPr>
          <a:xfrm>
            <a:off x="5772998" y="3183818"/>
            <a:ext cx="3397006" cy="992577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da-DK" sz="10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Alle studerende arbejder sammen i studiegrupper, både i undervisningen og mellem undervisningen. Der udarbejdes opgaver til studiegrupperne, til mellem undervisningsgangene. Peer to peer feedback vil være særligt i fokus i studiegrupperne. Studiegrupperne modtager desuden klyngevejledning med en underviser.</a:t>
            </a:r>
          </a:p>
        </p:txBody>
      </p:sp>
      <p:sp>
        <p:nvSpPr>
          <p:cNvPr id="20" name="TextBox 65">
            <a:extLst>
              <a:ext uri="{FF2B5EF4-FFF2-40B4-BE49-F238E27FC236}">
                <a16:creationId xmlns:a16="http://schemas.microsoft.com/office/drawing/2014/main" id="{0F4E040F-93A5-42EC-924E-B63385C91E02}"/>
              </a:ext>
            </a:extLst>
          </p:cNvPr>
          <p:cNvSpPr txBox="1">
            <a:spLocks/>
          </p:cNvSpPr>
          <p:nvPr/>
        </p:nvSpPr>
        <p:spPr>
          <a:xfrm>
            <a:off x="5690482" y="4191930"/>
            <a:ext cx="3562038" cy="992577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da-DK" sz="1000" u="sng" dirty="0"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Praktikumudfordring</a:t>
            </a:r>
            <a:r>
              <a:rPr lang="da-DK" sz="1000" dirty="0"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: Inden et modul formuleres en udfordring fra egen praksis i samarbejde med sit team/ leder, som danner udgangspunkt for arbejdet med temaerne.</a:t>
            </a:r>
          </a:p>
          <a:p>
            <a:pPr algn="ctr" defTabSz="685783"/>
            <a:r>
              <a:rPr lang="da-DK" sz="1000" u="sng" dirty="0"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Afprøvninger i praksis</a:t>
            </a:r>
            <a:r>
              <a:rPr lang="da-DK" sz="1000" dirty="0"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: </a:t>
            </a:r>
          </a:p>
          <a:p>
            <a:pPr algn="ctr" defTabSz="685783"/>
            <a:r>
              <a:rPr lang="da-DK" sz="1000" dirty="0"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Der afprøves elementer fra undervisningen i </a:t>
            </a:r>
          </a:p>
          <a:p>
            <a:pPr algn="ctr" defTabSz="685783"/>
            <a:r>
              <a:rPr lang="da-DK" sz="1000" dirty="0"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egen praksis ud fra den formulerede udfordring.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B132C188-0CF6-4B6B-9D94-D32831D9ED19}"/>
              </a:ext>
            </a:extLst>
          </p:cNvPr>
          <p:cNvSpPr txBox="1"/>
          <p:nvPr/>
        </p:nvSpPr>
        <p:spPr>
          <a:xfrm>
            <a:off x="4355976" y="4629785"/>
            <a:ext cx="153914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783"/>
            <a:r>
              <a:rPr lang="da-DK" sz="1000" i="1" dirty="0"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I to elementer</a:t>
            </a:r>
          </a:p>
        </p:txBody>
      </p:sp>
      <p:grpSp>
        <p:nvGrpSpPr>
          <p:cNvPr id="240" name="Gruppe 239">
            <a:extLst>
              <a:ext uri="{FF2B5EF4-FFF2-40B4-BE49-F238E27FC236}">
                <a16:creationId xmlns:a16="http://schemas.microsoft.com/office/drawing/2014/main" id="{ECB69AE6-76ED-48D7-AC4D-37BBA1D9DEBA}"/>
              </a:ext>
            </a:extLst>
          </p:cNvPr>
          <p:cNvGrpSpPr/>
          <p:nvPr/>
        </p:nvGrpSpPr>
        <p:grpSpPr>
          <a:xfrm>
            <a:off x="1123831" y="3910239"/>
            <a:ext cx="371089" cy="319243"/>
            <a:chOff x="7021693" y="845709"/>
            <a:chExt cx="1174055" cy="1174055"/>
          </a:xfrm>
        </p:grpSpPr>
        <p:sp>
          <p:nvSpPr>
            <p:cNvPr id="241" name="Oval 18">
              <a:extLst>
                <a:ext uri="{FF2B5EF4-FFF2-40B4-BE49-F238E27FC236}">
                  <a16:creationId xmlns:a16="http://schemas.microsoft.com/office/drawing/2014/main" id="{40275E80-1E69-4873-A73C-BFB2936A5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1693" y="845709"/>
              <a:ext cx="1174055" cy="1174055"/>
            </a:xfrm>
            <a:prstGeom prst="ellipse">
              <a:avLst/>
            </a:prstGeom>
            <a:solidFill>
              <a:schemeClr val="bg1"/>
            </a:solidFill>
            <a:ln w="15875" cap="flat">
              <a:noFill/>
              <a:prstDash val="solid"/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6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42" name="Oval 17">
              <a:extLst>
                <a:ext uri="{FF2B5EF4-FFF2-40B4-BE49-F238E27FC236}">
                  <a16:creationId xmlns:a16="http://schemas.microsoft.com/office/drawing/2014/main" id="{0252C1C8-5624-4DD7-9322-186ABFE1E8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7591" y="959718"/>
              <a:ext cx="942259" cy="946028"/>
            </a:xfrm>
            <a:prstGeom prst="ellipse">
              <a:avLst/>
            </a:prstGeom>
            <a:solidFill>
              <a:srgbClr val="005447"/>
            </a:solidFill>
            <a:ln w="15875" cap="flat">
              <a:noFill/>
              <a:prstDash val="solid"/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grpSp>
        <p:nvGrpSpPr>
          <p:cNvPr id="243" name="Gruppe 242">
            <a:extLst>
              <a:ext uri="{FF2B5EF4-FFF2-40B4-BE49-F238E27FC236}">
                <a16:creationId xmlns:a16="http://schemas.microsoft.com/office/drawing/2014/main" id="{B5A08A5E-1B27-478C-B485-20A465639381}"/>
              </a:ext>
            </a:extLst>
          </p:cNvPr>
          <p:cNvGrpSpPr/>
          <p:nvPr/>
        </p:nvGrpSpPr>
        <p:grpSpPr>
          <a:xfrm>
            <a:off x="798657" y="4371950"/>
            <a:ext cx="371089" cy="319243"/>
            <a:chOff x="7332963" y="2288157"/>
            <a:chExt cx="1174055" cy="1175939"/>
          </a:xfrm>
        </p:grpSpPr>
        <p:sp>
          <p:nvSpPr>
            <p:cNvPr id="244" name="Oval 20">
              <a:extLst>
                <a:ext uri="{FF2B5EF4-FFF2-40B4-BE49-F238E27FC236}">
                  <a16:creationId xmlns:a16="http://schemas.microsoft.com/office/drawing/2014/main" id="{652ECE5E-6523-4A6D-9850-67783D161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2963" y="2288157"/>
              <a:ext cx="1174055" cy="1175939"/>
            </a:xfrm>
            <a:prstGeom prst="ellipse">
              <a:avLst/>
            </a:prstGeom>
            <a:solidFill>
              <a:schemeClr val="bg1"/>
            </a:solidFill>
            <a:ln w="15875" cap="flat">
              <a:noFill/>
              <a:prstDash val="solid"/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6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45" name="Oval 19">
              <a:extLst>
                <a:ext uri="{FF2B5EF4-FFF2-40B4-BE49-F238E27FC236}">
                  <a16:creationId xmlns:a16="http://schemas.microsoft.com/office/drawing/2014/main" id="{4AB7B117-D540-45DC-B6FA-895C37920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8861" y="2404051"/>
              <a:ext cx="942259" cy="944144"/>
            </a:xfrm>
            <a:prstGeom prst="ellipse">
              <a:avLst/>
            </a:prstGeom>
            <a:solidFill>
              <a:srgbClr val="005447"/>
            </a:solidFill>
            <a:ln w="15875" cap="flat">
              <a:noFill/>
              <a:prstDash val="solid"/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grpSp>
        <p:nvGrpSpPr>
          <p:cNvPr id="246" name="Gruppe 245">
            <a:extLst>
              <a:ext uri="{FF2B5EF4-FFF2-40B4-BE49-F238E27FC236}">
                <a16:creationId xmlns:a16="http://schemas.microsoft.com/office/drawing/2014/main" id="{84674F29-B109-484B-B545-E5828F8CF5A4}"/>
              </a:ext>
            </a:extLst>
          </p:cNvPr>
          <p:cNvGrpSpPr/>
          <p:nvPr/>
        </p:nvGrpSpPr>
        <p:grpSpPr>
          <a:xfrm>
            <a:off x="359532" y="4743810"/>
            <a:ext cx="371089" cy="319243"/>
            <a:chOff x="3991902" y="3654450"/>
            <a:chExt cx="1171228" cy="1175939"/>
          </a:xfrm>
        </p:grpSpPr>
        <p:sp>
          <p:nvSpPr>
            <p:cNvPr id="247" name="Oval 16">
              <a:extLst>
                <a:ext uri="{FF2B5EF4-FFF2-40B4-BE49-F238E27FC236}">
                  <a16:creationId xmlns:a16="http://schemas.microsoft.com/office/drawing/2014/main" id="{7CF3D05B-5BCD-4E83-81A3-9E2EA1018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1902" y="3654450"/>
              <a:ext cx="1171228" cy="1175939"/>
            </a:xfrm>
            <a:prstGeom prst="ellipse">
              <a:avLst/>
            </a:prstGeom>
            <a:solidFill>
              <a:schemeClr val="bg1"/>
            </a:solidFill>
            <a:ln w="15875" cap="flat">
              <a:noFill/>
              <a:prstDash val="solid"/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6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48" name="Oval 15">
              <a:extLst>
                <a:ext uri="{FF2B5EF4-FFF2-40B4-BE49-F238E27FC236}">
                  <a16:creationId xmlns:a16="http://schemas.microsoft.com/office/drawing/2014/main" id="{F5073253-0AEA-434F-A9FB-1103D830B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4973" y="3770344"/>
              <a:ext cx="942259" cy="944144"/>
            </a:xfrm>
            <a:prstGeom prst="ellipse">
              <a:avLst/>
            </a:prstGeom>
            <a:solidFill>
              <a:srgbClr val="005447"/>
            </a:solidFill>
            <a:ln w="15875" cap="flat">
              <a:noFill/>
              <a:prstDash val="solid"/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pic>
        <p:nvPicPr>
          <p:cNvPr id="260" name="Grafik 259" descr="By med massiv udfyldning">
            <a:extLst>
              <a:ext uri="{FF2B5EF4-FFF2-40B4-BE49-F238E27FC236}">
                <a16:creationId xmlns:a16="http://schemas.microsoft.com/office/drawing/2014/main" id="{652671B4-F3D6-4663-AE73-AFEB1E8BA5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5071" y="4419511"/>
            <a:ext cx="224118" cy="224118"/>
          </a:xfrm>
          <a:prstGeom prst="rect">
            <a:avLst/>
          </a:prstGeom>
        </p:spPr>
      </p:pic>
      <p:pic>
        <p:nvPicPr>
          <p:cNvPr id="262" name="Grafik 261" descr="Trane med massiv udfyldning">
            <a:extLst>
              <a:ext uri="{FF2B5EF4-FFF2-40B4-BE49-F238E27FC236}">
                <a16:creationId xmlns:a16="http://schemas.microsoft.com/office/drawing/2014/main" id="{FE44CF56-2DF8-4504-867D-8E54CE5493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2964" y="4773969"/>
            <a:ext cx="244225" cy="244225"/>
          </a:xfrm>
          <a:prstGeom prst="rect">
            <a:avLst/>
          </a:prstGeom>
        </p:spPr>
      </p:pic>
      <p:grpSp>
        <p:nvGrpSpPr>
          <p:cNvPr id="263" name="Gruppe 262">
            <a:extLst>
              <a:ext uri="{FF2B5EF4-FFF2-40B4-BE49-F238E27FC236}">
                <a16:creationId xmlns:a16="http://schemas.microsoft.com/office/drawing/2014/main" id="{D137C56C-E80A-4E2F-A1C2-158DD6FD6173}"/>
              </a:ext>
            </a:extLst>
          </p:cNvPr>
          <p:cNvGrpSpPr/>
          <p:nvPr/>
        </p:nvGrpSpPr>
        <p:grpSpPr>
          <a:xfrm>
            <a:off x="798657" y="3476643"/>
            <a:ext cx="371089" cy="319243"/>
            <a:chOff x="7021693" y="845709"/>
            <a:chExt cx="1174055" cy="1174055"/>
          </a:xfrm>
        </p:grpSpPr>
        <p:sp>
          <p:nvSpPr>
            <p:cNvPr id="264" name="Oval 18">
              <a:extLst>
                <a:ext uri="{FF2B5EF4-FFF2-40B4-BE49-F238E27FC236}">
                  <a16:creationId xmlns:a16="http://schemas.microsoft.com/office/drawing/2014/main" id="{421CE61A-896B-4FFD-93A3-9A653D6E6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1693" y="845709"/>
              <a:ext cx="1174055" cy="1174055"/>
            </a:xfrm>
            <a:prstGeom prst="ellipse">
              <a:avLst/>
            </a:prstGeom>
            <a:solidFill>
              <a:schemeClr val="bg1"/>
            </a:solidFill>
            <a:ln w="15875" cap="flat">
              <a:noFill/>
              <a:prstDash val="solid"/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6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65" name="Oval 17">
              <a:extLst>
                <a:ext uri="{FF2B5EF4-FFF2-40B4-BE49-F238E27FC236}">
                  <a16:creationId xmlns:a16="http://schemas.microsoft.com/office/drawing/2014/main" id="{F4F60D5A-3347-4680-B104-CDDA3F786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7591" y="959718"/>
              <a:ext cx="942259" cy="946028"/>
            </a:xfrm>
            <a:prstGeom prst="ellipse">
              <a:avLst/>
            </a:prstGeom>
            <a:solidFill>
              <a:srgbClr val="005447"/>
            </a:solidFill>
            <a:ln w="15875" cap="flat">
              <a:noFill/>
              <a:prstDash val="solid"/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grpSp>
        <p:nvGrpSpPr>
          <p:cNvPr id="268" name="Gruppe 267">
            <a:extLst>
              <a:ext uri="{FF2B5EF4-FFF2-40B4-BE49-F238E27FC236}">
                <a16:creationId xmlns:a16="http://schemas.microsoft.com/office/drawing/2014/main" id="{EE5950BC-F634-4BA8-8C58-3BF7AE82D810}"/>
              </a:ext>
            </a:extLst>
          </p:cNvPr>
          <p:cNvGrpSpPr/>
          <p:nvPr/>
        </p:nvGrpSpPr>
        <p:grpSpPr>
          <a:xfrm>
            <a:off x="359532" y="3134999"/>
            <a:ext cx="371089" cy="319243"/>
            <a:chOff x="7021693" y="845709"/>
            <a:chExt cx="1174055" cy="1174055"/>
          </a:xfrm>
        </p:grpSpPr>
        <p:sp>
          <p:nvSpPr>
            <p:cNvPr id="269" name="Oval 18">
              <a:extLst>
                <a:ext uri="{FF2B5EF4-FFF2-40B4-BE49-F238E27FC236}">
                  <a16:creationId xmlns:a16="http://schemas.microsoft.com/office/drawing/2014/main" id="{090EC56F-CA7C-494D-B67C-A8D894D0B7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1693" y="845709"/>
              <a:ext cx="1174055" cy="1174055"/>
            </a:xfrm>
            <a:prstGeom prst="ellipse">
              <a:avLst/>
            </a:prstGeom>
            <a:solidFill>
              <a:schemeClr val="bg1"/>
            </a:solidFill>
            <a:ln w="15875" cap="flat">
              <a:noFill/>
              <a:prstDash val="solid"/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6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70" name="Oval 17">
              <a:extLst>
                <a:ext uri="{FF2B5EF4-FFF2-40B4-BE49-F238E27FC236}">
                  <a16:creationId xmlns:a16="http://schemas.microsoft.com/office/drawing/2014/main" id="{30AF92A1-9CEF-42B3-B7D2-47589727A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7591" y="959718"/>
              <a:ext cx="942259" cy="946028"/>
            </a:xfrm>
            <a:prstGeom prst="ellipse">
              <a:avLst/>
            </a:prstGeom>
            <a:solidFill>
              <a:srgbClr val="005447"/>
            </a:solidFill>
            <a:ln w="15875" cap="flat">
              <a:noFill/>
              <a:prstDash val="solid"/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pic>
        <p:nvPicPr>
          <p:cNvPr id="258" name="Grafik 257" descr="Baseball med massiv udfyldning">
            <a:extLst>
              <a:ext uri="{FF2B5EF4-FFF2-40B4-BE49-F238E27FC236}">
                <a16:creationId xmlns:a16="http://schemas.microsoft.com/office/drawing/2014/main" id="{CBFB0086-075C-4C1E-8B9B-893555718B6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8543" y="3170502"/>
            <a:ext cx="242694" cy="242694"/>
          </a:xfrm>
          <a:prstGeom prst="rect">
            <a:avLst/>
          </a:prstGeom>
        </p:spPr>
      </p:pic>
      <p:pic>
        <p:nvPicPr>
          <p:cNvPr id="259" name="Grafik 258" descr="Fabrik med massiv udfyldning">
            <a:extLst>
              <a:ext uri="{FF2B5EF4-FFF2-40B4-BE49-F238E27FC236}">
                <a16:creationId xmlns:a16="http://schemas.microsoft.com/office/drawing/2014/main" id="{A716EBBC-B72E-443D-A81A-EFB42BF1C6E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97316" y="3957800"/>
            <a:ext cx="224118" cy="224118"/>
          </a:xfrm>
          <a:prstGeom prst="rect">
            <a:avLst/>
          </a:prstGeom>
        </p:spPr>
      </p:pic>
      <p:grpSp>
        <p:nvGrpSpPr>
          <p:cNvPr id="277" name="Gruppe 276">
            <a:extLst>
              <a:ext uri="{FF2B5EF4-FFF2-40B4-BE49-F238E27FC236}">
                <a16:creationId xmlns:a16="http://schemas.microsoft.com/office/drawing/2014/main" id="{97E6DA96-4010-4E89-8A51-951385CB989E}"/>
              </a:ext>
            </a:extLst>
          </p:cNvPr>
          <p:cNvGrpSpPr/>
          <p:nvPr/>
        </p:nvGrpSpPr>
        <p:grpSpPr>
          <a:xfrm>
            <a:off x="187897" y="3677099"/>
            <a:ext cx="527053" cy="888476"/>
            <a:chOff x="187897" y="3677099"/>
            <a:chExt cx="527053" cy="888476"/>
          </a:xfrm>
        </p:grpSpPr>
        <p:grpSp>
          <p:nvGrpSpPr>
            <p:cNvPr id="207" name="Group 4">
              <a:extLst>
                <a:ext uri="{FF2B5EF4-FFF2-40B4-BE49-F238E27FC236}">
                  <a16:creationId xmlns:a16="http://schemas.microsoft.com/office/drawing/2014/main" id="{E16897A9-DE14-40A7-B66D-6027D75DF45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7897" y="3677099"/>
              <a:ext cx="527053" cy="888476"/>
              <a:chOff x="2846" y="480"/>
              <a:chExt cx="1992" cy="3358"/>
            </a:xfrm>
            <a:solidFill>
              <a:sysClr val="window" lastClr="FFFFFF">
                <a:lumMod val="85000"/>
              </a:sysClr>
            </a:solidFill>
          </p:grpSpPr>
          <p:sp>
            <p:nvSpPr>
              <p:cNvPr id="208" name="Freeform 5">
                <a:extLst>
                  <a:ext uri="{FF2B5EF4-FFF2-40B4-BE49-F238E27FC236}">
                    <a16:creationId xmlns:a16="http://schemas.microsoft.com/office/drawing/2014/main" id="{94D547C9-21DB-41A7-9334-3B0CB47D80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7" y="3008"/>
                <a:ext cx="1011" cy="135"/>
              </a:xfrm>
              <a:custGeom>
                <a:avLst/>
                <a:gdLst>
                  <a:gd name="T0" fmla="*/ 397 w 426"/>
                  <a:gd name="T1" fmla="*/ 57 h 57"/>
                  <a:gd name="T2" fmla="*/ 29 w 426"/>
                  <a:gd name="T3" fmla="*/ 57 h 57"/>
                  <a:gd name="T4" fmla="*/ 0 w 426"/>
                  <a:gd name="T5" fmla="*/ 28 h 57"/>
                  <a:gd name="T6" fmla="*/ 0 w 426"/>
                  <a:gd name="T7" fmla="*/ 28 h 57"/>
                  <a:gd name="T8" fmla="*/ 29 w 426"/>
                  <a:gd name="T9" fmla="*/ 0 h 57"/>
                  <a:gd name="T10" fmla="*/ 397 w 426"/>
                  <a:gd name="T11" fmla="*/ 0 h 57"/>
                  <a:gd name="T12" fmla="*/ 426 w 426"/>
                  <a:gd name="T13" fmla="*/ 28 h 57"/>
                  <a:gd name="T14" fmla="*/ 426 w 426"/>
                  <a:gd name="T15" fmla="*/ 28 h 57"/>
                  <a:gd name="T16" fmla="*/ 397 w 426"/>
                  <a:gd name="T17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6" h="57">
                    <a:moveTo>
                      <a:pt x="397" y="57"/>
                    </a:moveTo>
                    <a:cubicBezTo>
                      <a:pt x="29" y="57"/>
                      <a:pt x="29" y="57"/>
                      <a:pt x="29" y="57"/>
                    </a:cubicBezTo>
                    <a:cubicBezTo>
                      <a:pt x="13" y="57"/>
                      <a:pt x="0" y="44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13"/>
                      <a:pt x="13" y="0"/>
                      <a:pt x="29" y="0"/>
                    </a:cubicBezTo>
                    <a:cubicBezTo>
                      <a:pt x="397" y="0"/>
                      <a:pt x="397" y="0"/>
                      <a:pt x="397" y="0"/>
                    </a:cubicBezTo>
                    <a:cubicBezTo>
                      <a:pt x="413" y="0"/>
                      <a:pt x="426" y="13"/>
                      <a:pt x="426" y="28"/>
                    </a:cubicBezTo>
                    <a:cubicBezTo>
                      <a:pt x="426" y="28"/>
                      <a:pt x="426" y="28"/>
                      <a:pt x="426" y="28"/>
                    </a:cubicBezTo>
                    <a:cubicBezTo>
                      <a:pt x="426" y="44"/>
                      <a:pt x="413" y="57"/>
                      <a:pt x="397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09" name="Freeform 6">
                <a:extLst>
                  <a:ext uri="{FF2B5EF4-FFF2-40B4-BE49-F238E27FC236}">
                    <a16:creationId xmlns:a16="http://schemas.microsoft.com/office/drawing/2014/main" id="{2F59CA9B-6FB6-40A4-9E41-210B45723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7" y="3224"/>
                <a:ext cx="1011" cy="135"/>
              </a:xfrm>
              <a:custGeom>
                <a:avLst/>
                <a:gdLst>
                  <a:gd name="T0" fmla="*/ 397 w 426"/>
                  <a:gd name="T1" fmla="*/ 57 h 57"/>
                  <a:gd name="T2" fmla="*/ 29 w 426"/>
                  <a:gd name="T3" fmla="*/ 57 h 57"/>
                  <a:gd name="T4" fmla="*/ 0 w 426"/>
                  <a:gd name="T5" fmla="*/ 28 h 57"/>
                  <a:gd name="T6" fmla="*/ 0 w 426"/>
                  <a:gd name="T7" fmla="*/ 28 h 57"/>
                  <a:gd name="T8" fmla="*/ 29 w 426"/>
                  <a:gd name="T9" fmla="*/ 0 h 57"/>
                  <a:gd name="T10" fmla="*/ 397 w 426"/>
                  <a:gd name="T11" fmla="*/ 0 h 57"/>
                  <a:gd name="T12" fmla="*/ 426 w 426"/>
                  <a:gd name="T13" fmla="*/ 28 h 57"/>
                  <a:gd name="T14" fmla="*/ 426 w 426"/>
                  <a:gd name="T15" fmla="*/ 28 h 57"/>
                  <a:gd name="T16" fmla="*/ 397 w 426"/>
                  <a:gd name="T17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6" h="57">
                    <a:moveTo>
                      <a:pt x="397" y="57"/>
                    </a:moveTo>
                    <a:cubicBezTo>
                      <a:pt x="29" y="57"/>
                      <a:pt x="29" y="57"/>
                      <a:pt x="29" y="57"/>
                    </a:cubicBezTo>
                    <a:cubicBezTo>
                      <a:pt x="13" y="57"/>
                      <a:pt x="0" y="44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13"/>
                      <a:pt x="13" y="0"/>
                      <a:pt x="29" y="0"/>
                    </a:cubicBezTo>
                    <a:cubicBezTo>
                      <a:pt x="397" y="0"/>
                      <a:pt x="397" y="0"/>
                      <a:pt x="397" y="0"/>
                    </a:cubicBezTo>
                    <a:cubicBezTo>
                      <a:pt x="413" y="0"/>
                      <a:pt x="426" y="13"/>
                      <a:pt x="426" y="28"/>
                    </a:cubicBezTo>
                    <a:cubicBezTo>
                      <a:pt x="426" y="28"/>
                      <a:pt x="426" y="28"/>
                      <a:pt x="426" y="28"/>
                    </a:cubicBezTo>
                    <a:cubicBezTo>
                      <a:pt x="426" y="44"/>
                      <a:pt x="413" y="57"/>
                      <a:pt x="397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10" name="Freeform 7">
                <a:extLst>
                  <a:ext uri="{FF2B5EF4-FFF2-40B4-BE49-F238E27FC236}">
                    <a16:creationId xmlns:a16="http://schemas.microsoft.com/office/drawing/2014/main" id="{823F1923-F34B-41FD-9F3A-45D2050B1C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3" y="3441"/>
                <a:ext cx="839" cy="135"/>
              </a:xfrm>
              <a:custGeom>
                <a:avLst/>
                <a:gdLst>
                  <a:gd name="T0" fmla="*/ 325 w 354"/>
                  <a:gd name="T1" fmla="*/ 57 h 57"/>
                  <a:gd name="T2" fmla="*/ 29 w 354"/>
                  <a:gd name="T3" fmla="*/ 57 h 57"/>
                  <a:gd name="T4" fmla="*/ 0 w 354"/>
                  <a:gd name="T5" fmla="*/ 28 h 57"/>
                  <a:gd name="T6" fmla="*/ 0 w 354"/>
                  <a:gd name="T7" fmla="*/ 28 h 57"/>
                  <a:gd name="T8" fmla="*/ 29 w 354"/>
                  <a:gd name="T9" fmla="*/ 0 h 57"/>
                  <a:gd name="T10" fmla="*/ 325 w 354"/>
                  <a:gd name="T11" fmla="*/ 0 h 57"/>
                  <a:gd name="T12" fmla="*/ 354 w 354"/>
                  <a:gd name="T13" fmla="*/ 28 h 57"/>
                  <a:gd name="T14" fmla="*/ 354 w 354"/>
                  <a:gd name="T15" fmla="*/ 28 h 57"/>
                  <a:gd name="T16" fmla="*/ 325 w 354"/>
                  <a:gd name="T17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4" h="57">
                    <a:moveTo>
                      <a:pt x="325" y="57"/>
                    </a:moveTo>
                    <a:cubicBezTo>
                      <a:pt x="29" y="57"/>
                      <a:pt x="29" y="57"/>
                      <a:pt x="29" y="57"/>
                    </a:cubicBezTo>
                    <a:cubicBezTo>
                      <a:pt x="13" y="57"/>
                      <a:pt x="0" y="44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13"/>
                      <a:pt x="13" y="0"/>
                      <a:pt x="29" y="0"/>
                    </a:cubicBezTo>
                    <a:cubicBezTo>
                      <a:pt x="325" y="0"/>
                      <a:pt x="325" y="0"/>
                      <a:pt x="325" y="0"/>
                    </a:cubicBezTo>
                    <a:cubicBezTo>
                      <a:pt x="341" y="0"/>
                      <a:pt x="354" y="13"/>
                      <a:pt x="354" y="28"/>
                    </a:cubicBezTo>
                    <a:cubicBezTo>
                      <a:pt x="354" y="28"/>
                      <a:pt x="354" y="28"/>
                      <a:pt x="354" y="28"/>
                    </a:cubicBezTo>
                    <a:cubicBezTo>
                      <a:pt x="354" y="44"/>
                      <a:pt x="341" y="57"/>
                      <a:pt x="325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11" name="Freeform 8">
                <a:extLst>
                  <a:ext uri="{FF2B5EF4-FFF2-40B4-BE49-F238E27FC236}">
                    <a16:creationId xmlns:a16="http://schemas.microsoft.com/office/drawing/2014/main" id="{7B91DC71-F117-4098-93CC-5E6EA2B545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2" y="3658"/>
                <a:ext cx="361" cy="180"/>
              </a:xfrm>
              <a:custGeom>
                <a:avLst/>
                <a:gdLst>
                  <a:gd name="T0" fmla="*/ 152 w 152"/>
                  <a:gd name="T1" fmla="*/ 0 h 76"/>
                  <a:gd name="T2" fmla="*/ 76 w 152"/>
                  <a:gd name="T3" fmla="*/ 76 h 76"/>
                  <a:gd name="T4" fmla="*/ 0 w 152"/>
                  <a:gd name="T5" fmla="*/ 0 h 76"/>
                  <a:gd name="T6" fmla="*/ 152 w 152"/>
                  <a:gd name="T7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2" h="76">
                    <a:moveTo>
                      <a:pt x="152" y="0"/>
                    </a:moveTo>
                    <a:cubicBezTo>
                      <a:pt x="152" y="42"/>
                      <a:pt x="118" y="76"/>
                      <a:pt x="76" y="76"/>
                    </a:cubicBezTo>
                    <a:cubicBezTo>
                      <a:pt x="34" y="76"/>
                      <a:pt x="0" y="42"/>
                      <a:pt x="0" y="0"/>
                    </a:cubicBezTo>
                    <a:lnTo>
                      <a:pt x="15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12" name="Freeform 9">
                <a:extLst>
                  <a:ext uri="{FF2B5EF4-FFF2-40B4-BE49-F238E27FC236}">
                    <a16:creationId xmlns:a16="http://schemas.microsoft.com/office/drawing/2014/main" id="{04E64EB7-F87F-400B-B883-04D6F97D26D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46" y="480"/>
                <a:ext cx="1992" cy="2446"/>
              </a:xfrm>
              <a:custGeom>
                <a:avLst/>
                <a:gdLst>
                  <a:gd name="T0" fmla="*/ 420 w 840"/>
                  <a:gd name="T1" fmla="*/ 0 h 1033"/>
                  <a:gd name="T2" fmla="*/ 0 w 840"/>
                  <a:gd name="T3" fmla="*/ 420 h 1033"/>
                  <a:gd name="T4" fmla="*/ 257 w 840"/>
                  <a:gd name="T5" fmla="*/ 1033 h 1033"/>
                  <a:gd name="T6" fmla="*/ 420 w 840"/>
                  <a:gd name="T7" fmla="*/ 1033 h 1033"/>
                  <a:gd name="T8" fmla="*/ 583 w 840"/>
                  <a:gd name="T9" fmla="*/ 1033 h 1033"/>
                  <a:gd name="T10" fmla="*/ 840 w 840"/>
                  <a:gd name="T11" fmla="*/ 420 h 1033"/>
                  <a:gd name="T12" fmla="*/ 420 w 840"/>
                  <a:gd name="T13" fmla="*/ 0 h 1033"/>
                  <a:gd name="T14" fmla="*/ 743 w 840"/>
                  <a:gd name="T15" fmla="*/ 447 h 1033"/>
                  <a:gd name="T16" fmla="*/ 742 w 840"/>
                  <a:gd name="T17" fmla="*/ 447 h 1033"/>
                  <a:gd name="T18" fmla="*/ 733 w 840"/>
                  <a:gd name="T19" fmla="*/ 436 h 1033"/>
                  <a:gd name="T20" fmla="*/ 663 w 840"/>
                  <a:gd name="T21" fmla="*/ 208 h 1033"/>
                  <a:gd name="T22" fmla="*/ 664 w 840"/>
                  <a:gd name="T23" fmla="*/ 193 h 1033"/>
                  <a:gd name="T24" fmla="*/ 678 w 840"/>
                  <a:gd name="T25" fmla="*/ 194 h 1033"/>
                  <a:gd name="T26" fmla="*/ 753 w 840"/>
                  <a:gd name="T27" fmla="*/ 438 h 1033"/>
                  <a:gd name="T28" fmla="*/ 743 w 840"/>
                  <a:gd name="T29" fmla="*/ 447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40" h="1033">
                    <a:moveTo>
                      <a:pt x="420" y="0"/>
                    </a:moveTo>
                    <a:cubicBezTo>
                      <a:pt x="186" y="0"/>
                      <a:pt x="0" y="161"/>
                      <a:pt x="0" y="420"/>
                    </a:cubicBezTo>
                    <a:cubicBezTo>
                      <a:pt x="0" y="679"/>
                      <a:pt x="257" y="845"/>
                      <a:pt x="257" y="1033"/>
                    </a:cubicBezTo>
                    <a:cubicBezTo>
                      <a:pt x="420" y="1033"/>
                      <a:pt x="420" y="1033"/>
                      <a:pt x="420" y="1033"/>
                    </a:cubicBezTo>
                    <a:cubicBezTo>
                      <a:pt x="583" y="1033"/>
                      <a:pt x="583" y="1033"/>
                      <a:pt x="583" y="1033"/>
                    </a:cubicBezTo>
                    <a:cubicBezTo>
                      <a:pt x="583" y="845"/>
                      <a:pt x="840" y="679"/>
                      <a:pt x="840" y="420"/>
                    </a:cubicBezTo>
                    <a:cubicBezTo>
                      <a:pt x="840" y="161"/>
                      <a:pt x="654" y="0"/>
                      <a:pt x="420" y="0"/>
                    </a:cubicBezTo>
                    <a:close/>
                    <a:moveTo>
                      <a:pt x="743" y="447"/>
                    </a:moveTo>
                    <a:cubicBezTo>
                      <a:pt x="742" y="447"/>
                      <a:pt x="742" y="447"/>
                      <a:pt x="742" y="447"/>
                    </a:cubicBezTo>
                    <a:cubicBezTo>
                      <a:pt x="736" y="446"/>
                      <a:pt x="732" y="442"/>
                      <a:pt x="733" y="436"/>
                    </a:cubicBezTo>
                    <a:cubicBezTo>
                      <a:pt x="745" y="304"/>
                      <a:pt x="664" y="209"/>
                      <a:pt x="663" y="208"/>
                    </a:cubicBezTo>
                    <a:cubicBezTo>
                      <a:pt x="660" y="203"/>
                      <a:pt x="660" y="197"/>
                      <a:pt x="664" y="193"/>
                    </a:cubicBezTo>
                    <a:cubicBezTo>
                      <a:pt x="668" y="190"/>
                      <a:pt x="675" y="190"/>
                      <a:pt x="678" y="194"/>
                    </a:cubicBezTo>
                    <a:cubicBezTo>
                      <a:pt x="682" y="199"/>
                      <a:pt x="766" y="297"/>
                      <a:pt x="753" y="438"/>
                    </a:cubicBezTo>
                    <a:cubicBezTo>
                      <a:pt x="752" y="443"/>
                      <a:pt x="748" y="447"/>
                      <a:pt x="743" y="4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271" name="Freeform 13">
              <a:extLst>
                <a:ext uri="{FF2B5EF4-FFF2-40B4-BE49-F238E27FC236}">
                  <a16:creationId xmlns:a16="http://schemas.microsoft.com/office/drawing/2014/main" id="{4127F751-72E4-4882-9647-2C62D12152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465" y="3793893"/>
              <a:ext cx="195968" cy="422319"/>
            </a:xfrm>
            <a:custGeom>
              <a:avLst/>
              <a:gdLst>
                <a:gd name="T0" fmla="*/ 160 w 436"/>
                <a:gd name="T1" fmla="*/ 0 h 725"/>
                <a:gd name="T2" fmla="*/ 0 w 436"/>
                <a:gd name="T3" fmla="*/ 319 h 725"/>
                <a:gd name="T4" fmla="*/ 196 w 436"/>
                <a:gd name="T5" fmla="*/ 379 h 725"/>
                <a:gd name="T6" fmla="*/ 19 w 436"/>
                <a:gd name="T7" fmla="*/ 669 h 725"/>
                <a:gd name="T8" fmla="*/ 31 w 436"/>
                <a:gd name="T9" fmla="*/ 717 h 725"/>
                <a:gd name="T10" fmla="*/ 31 w 436"/>
                <a:gd name="T11" fmla="*/ 717 h 725"/>
                <a:gd name="T12" fmla="*/ 75 w 436"/>
                <a:gd name="T13" fmla="*/ 709 h 725"/>
                <a:gd name="T14" fmla="*/ 436 w 436"/>
                <a:gd name="T15" fmla="*/ 279 h 725"/>
                <a:gd name="T16" fmla="*/ 272 w 436"/>
                <a:gd name="T17" fmla="*/ 219 h 725"/>
                <a:gd name="T18" fmla="*/ 396 w 436"/>
                <a:gd name="T19" fmla="*/ 0 h 725"/>
                <a:gd name="T20" fmla="*/ 160 w 436"/>
                <a:gd name="T21" fmla="*/ 0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725">
                  <a:moveTo>
                    <a:pt x="160" y="0"/>
                  </a:moveTo>
                  <a:cubicBezTo>
                    <a:pt x="0" y="319"/>
                    <a:pt x="0" y="319"/>
                    <a:pt x="0" y="319"/>
                  </a:cubicBezTo>
                  <a:cubicBezTo>
                    <a:pt x="196" y="379"/>
                    <a:pt x="196" y="379"/>
                    <a:pt x="196" y="379"/>
                  </a:cubicBezTo>
                  <a:cubicBezTo>
                    <a:pt x="19" y="669"/>
                    <a:pt x="19" y="669"/>
                    <a:pt x="19" y="669"/>
                  </a:cubicBezTo>
                  <a:cubicBezTo>
                    <a:pt x="8" y="685"/>
                    <a:pt x="14" y="707"/>
                    <a:pt x="31" y="717"/>
                  </a:cubicBezTo>
                  <a:cubicBezTo>
                    <a:pt x="31" y="717"/>
                    <a:pt x="31" y="717"/>
                    <a:pt x="31" y="717"/>
                  </a:cubicBezTo>
                  <a:cubicBezTo>
                    <a:pt x="45" y="725"/>
                    <a:pt x="64" y="722"/>
                    <a:pt x="75" y="709"/>
                  </a:cubicBezTo>
                  <a:cubicBezTo>
                    <a:pt x="436" y="279"/>
                    <a:pt x="436" y="279"/>
                    <a:pt x="436" y="279"/>
                  </a:cubicBezTo>
                  <a:cubicBezTo>
                    <a:pt x="272" y="219"/>
                    <a:pt x="272" y="219"/>
                    <a:pt x="272" y="219"/>
                  </a:cubicBezTo>
                  <a:cubicBezTo>
                    <a:pt x="396" y="0"/>
                    <a:pt x="396" y="0"/>
                    <a:pt x="396" y="0"/>
                  </a:cubicBezTo>
                  <a:lnTo>
                    <a:pt x="160" y="0"/>
                  </a:lnTo>
                  <a:close/>
                </a:path>
              </a:pathLst>
            </a:custGeom>
            <a:gradFill>
              <a:gsLst>
                <a:gs pos="0">
                  <a:srgbClr val="163C2E"/>
                </a:gs>
                <a:gs pos="100000">
                  <a:srgbClr val="56E856"/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72" name="Tekstfelt 271">
            <a:extLst>
              <a:ext uri="{FF2B5EF4-FFF2-40B4-BE49-F238E27FC236}">
                <a16:creationId xmlns:a16="http://schemas.microsoft.com/office/drawing/2014/main" id="{E8BBAADA-283B-4B86-955A-D958E80F788F}"/>
              </a:ext>
            </a:extLst>
          </p:cNvPr>
          <p:cNvSpPr txBox="1"/>
          <p:nvPr/>
        </p:nvSpPr>
        <p:spPr>
          <a:xfrm>
            <a:off x="1433448" y="3831890"/>
            <a:ext cx="23629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200" b="1" dirty="0">
                <a:solidFill>
                  <a:schemeClr val="bg1"/>
                </a:solidFill>
                <a:cs typeface="Arial Bold"/>
              </a:rPr>
              <a:t>Virksomhedsforlagt undervisning</a:t>
            </a:r>
          </a:p>
        </p:txBody>
      </p:sp>
      <p:sp>
        <p:nvSpPr>
          <p:cNvPr id="273" name="Tekstfelt 272">
            <a:extLst>
              <a:ext uri="{FF2B5EF4-FFF2-40B4-BE49-F238E27FC236}">
                <a16:creationId xmlns:a16="http://schemas.microsoft.com/office/drawing/2014/main" id="{919468AE-A46C-4FFB-A88B-5A5D9A193FF2}"/>
              </a:ext>
            </a:extLst>
          </p:cNvPr>
          <p:cNvSpPr txBox="1"/>
          <p:nvPr/>
        </p:nvSpPr>
        <p:spPr>
          <a:xfrm>
            <a:off x="669456" y="3137823"/>
            <a:ext cx="23543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200" b="1" noProof="0" dirty="0">
                <a:solidFill>
                  <a:schemeClr val="bg1"/>
                </a:solidFill>
                <a:latin typeface="+mn-lt"/>
                <a:cs typeface="Arial Bold"/>
              </a:rPr>
              <a:t>Gæstelærere</a:t>
            </a:r>
            <a:endParaRPr lang="da-DK" sz="1200" dirty="0"/>
          </a:p>
        </p:txBody>
      </p:sp>
      <p:sp>
        <p:nvSpPr>
          <p:cNvPr id="274" name="Tekstfelt 273">
            <a:extLst>
              <a:ext uri="{FF2B5EF4-FFF2-40B4-BE49-F238E27FC236}">
                <a16:creationId xmlns:a16="http://schemas.microsoft.com/office/drawing/2014/main" id="{290321D2-EDD3-4611-9A06-CDA228B94244}"/>
              </a:ext>
            </a:extLst>
          </p:cNvPr>
          <p:cNvSpPr txBox="1"/>
          <p:nvPr/>
        </p:nvSpPr>
        <p:spPr>
          <a:xfrm>
            <a:off x="1130610" y="3499509"/>
            <a:ext cx="207130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200" b="1" dirty="0">
                <a:solidFill>
                  <a:schemeClr val="bg1"/>
                </a:solidFill>
                <a:cs typeface="Arial Bold"/>
              </a:rPr>
              <a:t>Branchespecifikke cases</a:t>
            </a:r>
          </a:p>
        </p:txBody>
      </p:sp>
      <p:sp>
        <p:nvSpPr>
          <p:cNvPr id="275" name="Tekstfelt 274">
            <a:extLst>
              <a:ext uri="{FF2B5EF4-FFF2-40B4-BE49-F238E27FC236}">
                <a16:creationId xmlns:a16="http://schemas.microsoft.com/office/drawing/2014/main" id="{06580C23-CF2E-4FCE-BA4D-686C7A951168}"/>
              </a:ext>
            </a:extLst>
          </p:cNvPr>
          <p:cNvSpPr txBox="1"/>
          <p:nvPr/>
        </p:nvSpPr>
        <p:spPr>
          <a:xfrm>
            <a:off x="1143495" y="4410493"/>
            <a:ext cx="23629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200" b="1" dirty="0">
                <a:solidFill>
                  <a:schemeClr val="bg1"/>
                </a:solidFill>
                <a:cs typeface="Arial Bold"/>
              </a:rPr>
              <a:t>Virksomhedspraktik</a:t>
            </a:r>
          </a:p>
        </p:txBody>
      </p:sp>
      <p:sp>
        <p:nvSpPr>
          <p:cNvPr id="276" name="Tekstfelt 275">
            <a:extLst>
              <a:ext uri="{FF2B5EF4-FFF2-40B4-BE49-F238E27FC236}">
                <a16:creationId xmlns:a16="http://schemas.microsoft.com/office/drawing/2014/main" id="{A03FC9AD-4F47-4861-97F8-5627EA79334A}"/>
              </a:ext>
            </a:extLst>
          </p:cNvPr>
          <p:cNvSpPr txBox="1"/>
          <p:nvPr/>
        </p:nvSpPr>
        <p:spPr>
          <a:xfrm>
            <a:off x="696843" y="4783071"/>
            <a:ext cx="23629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200" b="1" dirty="0">
                <a:solidFill>
                  <a:schemeClr val="bg1"/>
                </a:solidFill>
                <a:cs typeface="Arial Bold"/>
              </a:rPr>
              <a:t>Praktikum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78" name="Rectangle 72">
            <a:extLst>
              <a:ext uri="{FF2B5EF4-FFF2-40B4-BE49-F238E27FC236}">
                <a16:creationId xmlns:a16="http://schemas.microsoft.com/office/drawing/2014/main" id="{0A8883D9-38D1-45AF-8C0E-205916312A87}"/>
              </a:ext>
            </a:extLst>
          </p:cNvPr>
          <p:cNvSpPr/>
          <p:nvPr/>
        </p:nvSpPr>
        <p:spPr>
          <a:xfrm>
            <a:off x="-30148" y="2677530"/>
            <a:ext cx="2651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00" b="1" dirty="0">
                <a:solidFill>
                  <a:schemeClr val="bg1"/>
                </a:solidFill>
                <a:latin typeface="+mj-lt"/>
              </a:rPr>
              <a:t>Det merkantile fokus og koblingen til praksis understøttes af flere elementer</a:t>
            </a:r>
          </a:p>
        </p:txBody>
      </p:sp>
      <p:pic>
        <p:nvPicPr>
          <p:cNvPr id="261" name="Grafik 260" descr="Værktøj til minearbejde med massiv udfyldning">
            <a:extLst>
              <a:ext uri="{FF2B5EF4-FFF2-40B4-BE49-F238E27FC236}">
                <a16:creationId xmlns:a16="http://schemas.microsoft.com/office/drawing/2014/main" id="{F2523F30-66F2-467E-B6FA-0697D91B988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77771" y="3526936"/>
            <a:ext cx="226710" cy="226710"/>
          </a:xfrm>
          <a:prstGeom prst="rect">
            <a:avLst/>
          </a:prstGeom>
        </p:spPr>
      </p:pic>
      <p:sp>
        <p:nvSpPr>
          <p:cNvPr id="27" name="Retvinklet trekant 26">
            <a:extLst>
              <a:ext uri="{FF2B5EF4-FFF2-40B4-BE49-F238E27FC236}">
                <a16:creationId xmlns:a16="http://schemas.microsoft.com/office/drawing/2014/main" id="{570A6F83-AEA7-43C8-B776-0BBA1BD8921B}"/>
              </a:ext>
            </a:extLst>
          </p:cNvPr>
          <p:cNvSpPr/>
          <p:nvPr/>
        </p:nvSpPr>
        <p:spPr>
          <a:xfrm flipH="1" flipV="1">
            <a:off x="2345107" y="2097109"/>
            <a:ext cx="2223638" cy="1035169"/>
          </a:xfrm>
          <a:prstGeom prst="rtTriangle">
            <a:avLst/>
          </a:prstGeom>
          <a:solidFill>
            <a:srgbClr val="92929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err="1"/>
          </a:p>
        </p:txBody>
      </p:sp>
      <p:pic>
        <p:nvPicPr>
          <p:cNvPr id="59" name="Billede 58">
            <a:extLst>
              <a:ext uri="{FF2B5EF4-FFF2-40B4-BE49-F238E27FC236}">
                <a16:creationId xmlns:a16="http://schemas.microsoft.com/office/drawing/2014/main" id="{1C282937-9B76-4A2C-9F20-BD897DADB05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89561" y="4819771"/>
            <a:ext cx="887357" cy="240299"/>
          </a:xfrm>
          <a:prstGeom prst="rect">
            <a:avLst/>
          </a:prstGeom>
        </p:spPr>
      </p:pic>
      <p:grpSp>
        <p:nvGrpSpPr>
          <p:cNvPr id="60" name="Gruppe 59">
            <a:extLst>
              <a:ext uri="{FF2B5EF4-FFF2-40B4-BE49-F238E27FC236}">
                <a16:creationId xmlns:a16="http://schemas.microsoft.com/office/drawing/2014/main" id="{4B705889-6B43-4147-8D9A-8901272A1478}"/>
              </a:ext>
            </a:extLst>
          </p:cNvPr>
          <p:cNvGrpSpPr/>
          <p:nvPr/>
        </p:nvGrpSpPr>
        <p:grpSpPr>
          <a:xfrm>
            <a:off x="1732005" y="4811003"/>
            <a:ext cx="1682185" cy="344646"/>
            <a:chOff x="761858" y="123478"/>
            <a:chExt cx="1682185" cy="415290"/>
          </a:xfrm>
        </p:grpSpPr>
        <p:sp>
          <p:nvSpPr>
            <p:cNvPr id="61" name="Tekstfelt 2">
              <a:extLst>
                <a:ext uri="{FF2B5EF4-FFF2-40B4-BE49-F238E27FC236}">
                  <a16:creationId xmlns:a16="http://schemas.microsoft.com/office/drawing/2014/main" id="{1173871F-8838-4AF4-9126-23BB1ECA82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3622" y="125164"/>
              <a:ext cx="1150421" cy="187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>
                <a:lnSpc>
                  <a:spcPts val="1000"/>
                </a:lnSpc>
                <a:tabLst>
                  <a:tab pos="140335" algn="l"/>
                </a:tabLst>
              </a:pPr>
              <a:r>
                <a:rPr lang="da-DK" sz="500" dirty="0">
                  <a:solidFill>
                    <a:schemeClr val="tx2"/>
                  </a:solidFill>
                  <a:effectLst/>
                  <a:latin typeface="Georgia" panose="02040502050405020303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NATIONALT CENTER FOR </a:t>
              </a:r>
              <a:r>
                <a:rPr lang="da-DK" sz="500" b="1" dirty="0"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ERHVERVSPÆDAGOGIK</a:t>
              </a:r>
              <a:endParaRPr lang="da-DK" sz="500" dirty="0">
                <a:solidFill>
                  <a:schemeClr val="tx2"/>
                </a:solidFill>
                <a:effectLst/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Tekstfelt 2">
              <a:extLst>
                <a:ext uri="{FF2B5EF4-FFF2-40B4-BE49-F238E27FC236}">
                  <a16:creationId xmlns:a16="http://schemas.microsoft.com/office/drawing/2014/main" id="{25209C8B-90C1-495E-B5FC-57D71E575A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858" y="123478"/>
              <a:ext cx="820295" cy="415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t" anchorCtr="0">
              <a:noAutofit/>
            </a:bodyPr>
            <a:lstStyle/>
            <a:p>
              <a:pPr>
                <a:tabLst>
                  <a:tab pos="140335" algn="l"/>
                </a:tabLst>
              </a:pPr>
              <a:r>
                <a:rPr lang="da-DK" dirty="0">
                  <a:solidFill>
                    <a:schemeClr val="tx2"/>
                  </a:solidFill>
                  <a:effectLst/>
                  <a:latin typeface="Georgia" panose="02040502050405020303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0676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inkel 11">
            <a:extLst>
              <a:ext uri="{FF2B5EF4-FFF2-40B4-BE49-F238E27FC236}">
                <a16:creationId xmlns:a16="http://schemas.microsoft.com/office/drawing/2014/main" id="{B927D92B-0175-45C2-93E4-922709B987BE}"/>
              </a:ext>
            </a:extLst>
          </p:cNvPr>
          <p:cNvSpPr/>
          <p:nvPr/>
        </p:nvSpPr>
        <p:spPr>
          <a:xfrm>
            <a:off x="3249826" y="380592"/>
            <a:ext cx="1823575" cy="899994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783"/>
            <a:r>
              <a:rPr lang="da-DK" sz="1200" b="1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Modul 4</a:t>
            </a:r>
          </a:p>
          <a:p>
            <a:pPr defTabSz="685783"/>
            <a:r>
              <a:rPr lang="da-DK" sz="800" b="1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Digitale teknologier </a:t>
            </a:r>
          </a:p>
          <a:p>
            <a:pPr defTabSz="685783"/>
            <a:r>
              <a:rPr lang="da-DK" sz="800" b="1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(10 ECTS)</a:t>
            </a:r>
          </a:p>
          <a:p>
            <a:pPr defTabSz="685783"/>
            <a:r>
              <a:rPr lang="da-DK" sz="600" b="1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Tilrettelægges som en </a:t>
            </a:r>
          </a:p>
          <a:p>
            <a:pPr defTabSz="685783"/>
            <a:r>
              <a:rPr lang="da-DK" sz="600" b="1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Learning Factory</a:t>
            </a:r>
          </a:p>
        </p:txBody>
      </p:sp>
      <p:sp>
        <p:nvSpPr>
          <p:cNvPr id="15" name="Vinkel 12">
            <a:extLst>
              <a:ext uri="{FF2B5EF4-FFF2-40B4-BE49-F238E27FC236}">
                <a16:creationId xmlns:a16="http://schemas.microsoft.com/office/drawing/2014/main" id="{DA57C1D2-DCEE-401E-B6D8-0F9A2E237BE5}"/>
              </a:ext>
            </a:extLst>
          </p:cNvPr>
          <p:cNvSpPr/>
          <p:nvPr/>
        </p:nvSpPr>
        <p:spPr>
          <a:xfrm>
            <a:off x="4577037" y="390420"/>
            <a:ext cx="922150" cy="899994"/>
          </a:xfrm>
          <a:prstGeom prst="chevron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Vinkel 13">
            <a:extLst>
              <a:ext uri="{FF2B5EF4-FFF2-40B4-BE49-F238E27FC236}">
                <a16:creationId xmlns:a16="http://schemas.microsoft.com/office/drawing/2014/main" id="{316782F9-0DD6-4ABE-992C-6762F2B0E7AD}"/>
              </a:ext>
            </a:extLst>
          </p:cNvPr>
          <p:cNvSpPr/>
          <p:nvPr/>
        </p:nvSpPr>
        <p:spPr>
          <a:xfrm>
            <a:off x="5050943" y="385506"/>
            <a:ext cx="1931472" cy="899994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783"/>
            <a:r>
              <a:rPr lang="da-DK" sz="1200" b="1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Modul 5</a:t>
            </a:r>
          </a:p>
          <a:p>
            <a:pPr defTabSz="685783"/>
            <a:r>
              <a:rPr lang="da-DK" sz="800" b="1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Pædagogisk videnskabsteori </a:t>
            </a:r>
          </a:p>
          <a:p>
            <a:pPr defTabSz="685783"/>
            <a:r>
              <a:rPr lang="da-DK" sz="800" b="1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(5 ECTS)</a:t>
            </a:r>
            <a:endParaRPr lang="da-DK" sz="900" b="1" dirty="0">
              <a:solidFill>
                <a:schemeClr val="tx1"/>
              </a:solidFill>
              <a:latin typeface="Georgia" panose="02040502050405020303" pitchFamily="18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Vinkel 14">
            <a:extLst>
              <a:ext uri="{FF2B5EF4-FFF2-40B4-BE49-F238E27FC236}">
                <a16:creationId xmlns:a16="http://schemas.microsoft.com/office/drawing/2014/main" id="{72674556-466D-4B34-8E52-5D8FE4418A5B}"/>
              </a:ext>
            </a:extLst>
          </p:cNvPr>
          <p:cNvSpPr/>
          <p:nvPr/>
        </p:nvSpPr>
        <p:spPr>
          <a:xfrm>
            <a:off x="6427900" y="380592"/>
            <a:ext cx="922150" cy="899994"/>
          </a:xfrm>
          <a:prstGeom prst="chevron">
            <a:avLst/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Vinkel 15">
            <a:extLst>
              <a:ext uri="{FF2B5EF4-FFF2-40B4-BE49-F238E27FC236}">
                <a16:creationId xmlns:a16="http://schemas.microsoft.com/office/drawing/2014/main" id="{3C05ECD7-7B41-4946-9B97-2F0B8EF1CFCF}"/>
              </a:ext>
            </a:extLst>
          </p:cNvPr>
          <p:cNvSpPr/>
          <p:nvPr/>
        </p:nvSpPr>
        <p:spPr>
          <a:xfrm>
            <a:off x="6889386" y="380592"/>
            <a:ext cx="2213187" cy="899994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783"/>
            <a:r>
              <a:rPr lang="da-DK" sz="1200" b="1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Modul 6</a:t>
            </a:r>
          </a:p>
          <a:p>
            <a:pPr defTabSz="685783"/>
            <a:r>
              <a:rPr lang="da-DK" sz="900" b="1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Afgangsprojektet</a:t>
            </a:r>
          </a:p>
          <a:p>
            <a:pPr defTabSz="685783"/>
            <a:r>
              <a:rPr lang="da-DK" sz="900" b="1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(15 ECTS)</a:t>
            </a:r>
          </a:p>
        </p:txBody>
      </p:sp>
      <p:sp>
        <p:nvSpPr>
          <p:cNvPr id="19" name="Vinkel 21">
            <a:extLst>
              <a:ext uri="{FF2B5EF4-FFF2-40B4-BE49-F238E27FC236}">
                <a16:creationId xmlns:a16="http://schemas.microsoft.com/office/drawing/2014/main" id="{C38DF765-D238-4257-86E1-8C2E9E624AF2}"/>
              </a:ext>
            </a:extLst>
          </p:cNvPr>
          <p:cNvSpPr/>
          <p:nvPr/>
        </p:nvSpPr>
        <p:spPr>
          <a:xfrm>
            <a:off x="8278763" y="380592"/>
            <a:ext cx="849621" cy="899994"/>
          </a:xfrm>
          <a:prstGeom prst="chevron">
            <a:avLst/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41186821-CB48-4C9E-98BE-079813FF2645}"/>
              </a:ext>
            </a:extLst>
          </p:cNvPr>
          <p:cNvSpPr/>
          <p:nvPr/>
        </p:nvSpPr>
        <p:spPr>
          <a:xfrm>
            <a:off x="323529" y="1442272"/>
            <a:ext cx="2298244" cy="35139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1EF850B0-B963-4ABE-B130-F06C53F9E4E8}"/>
              </a:ext>
            </a:extLst>
          </p:cNvPr>
          <p:cNvSpPr/>
          <p:nvPr/>
        </p:nvSpPr>
        <p:spPr>
          <a:xfrm>
            <a:off x="3026780" y="1272331"/>
            <a:ext cx="1761409" cy="3681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A1C72BB2-604C-4DC1-879B-8C2DC8B0E3EE}"/>
              </a:ext>
            </a:extLst>
          </p:cNvPr>
          <p:cNvSpPr/>
          <p:nvPr/>
        </p:nvSpPr>
        <p:spPr>
          <a:xfrm>
            <a:off x="4867639" y="1274194"/>
            <a:ext cx="1761409" cy="3681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57EBE5C7-3C73-4F1F-9C03-EBBF01924172}"/>
              </a:ext>
            </a:extLst>
          </p:cNvPr>
          <p:cNvSpPr/>
          <p:nvPr/>
        </p:nvSpPr>
        <p:spPr>
          <a:xfrm>
            <a:off x="6677057" y="1266035"/>
            <a:ext cx="1761409" cy="3681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Pentagon 18">
            <a:extLst>
              <a:ext uri="{FF2B5EF4-FFF2-40B4-BE49-F238E27FC236}">
                <a16:creationId xmlns:a16="http://schemas.microsoft.com/office/drawing/2014/main" id="{D07CE9A3-F73D-4277-BF23-9194EF880DD8}"/>
              </a:ext>
            </a:extLst>
          </p:cNvPr>
          <p:cNvSpPr/>
          <p:nvPr/>
        </p:nvSpPr>
        <p:spPr>
          <a:xfrm rot="16200000" flipH="1">
            <a:off x="2998901" y="3043712"/>
            <a:ext cx="3897598" cy="318788"/>
          </a:xfrm>
          <a:prstGeom prst="homePlate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6" name="Pentagon 19">
            <a:extLst>
              <a:ext uri="{FF2B5EF4-FFF2-40B4-BE49-F238E27FC236}">
                <a16:creationId xmlns:a16="http://schemas.microsoft.com/office/drawing/2014/main" id="{37404967-CB70-4C4F-AF04-60BDA92E3394}"/>
              </a:ext>
            </a:extLst>
          </p:cNvPr>
          <p:cNvSpPr/>
          <p:nvPr/>
        </p:nvSpPr>
        <p:spPr>
          <a:xfrm rot="16200000" flipH="1">
            <a:off x="4826781" y="3043712"/>
            <a:ext cx="3897598" cy="318788"/>
          </a:xfrm>
          <a:prstGeom prst="homePlate">
            <a:avLst/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7" name="Pentagon 20">
            <a:extLst>
              <a:ext uri="{FF2B5EF4-FFF2-40B4-BE49-F238E27FC236}">
                <a16:creationId xmlns:a16="http://schemas.microsoft.com/office/drawing/2014/main" id="{F1D38FCA-E63C-4E84-8FE0-BBEE233D990A}"/>
              </a:ext>
            </a:extLst>
          </p:cNvPr>
          <p:cNvSpPr/>
          <p:nvPr/>
        </p:nvSpPr>
        <p:spPr>
          <a:xfrm rot="16200000" flipH="1">
            <a:off x="6610576" y="3070637"/>
            <a:ext cx="3897600" cy="288399"/>
          </a:xfrm>
          <a:prstGeom prst="homePlate">
            <a:avLst/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Vinkel 6">
            <a:extLst>
              <a:ext uri="{FF2B5EF4-FFF2-40B4-BE49-F238E27FC236}">
                <a16:creationId xmlns:a16="http://schemas.microsoft.com/office/drawing/2014/main" id="{3BFB8B63-3D25-49B1-8A66-31C793019A20}"/>
              </a:ext>
            </a:extLst>
          </p:cNvPr>
          <p:cNvSpPr/>
          <p:nvPr/>
        </p:nvSpPr>
        <p:spPr>
          <a:xfrm>
            <a:off x="2803752" y="380592"/>
            <a:ext cx="922150" cy="899994"/>
          </a:xfrm>
          <a:prstGeom prst="chevron">
            <a:avLst/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Pentagon 17">
            <a:extLst>
              <a:ext uri="{FF2B5EF4-FFF2-40B4-BE49-F238E27FC236}">
                <a16:creationId xmlns:a16="http://schemas.microsoft.com/office/drawing/2014/main" id="{3990B555-89AB-474F-A02E-F9D81B127801}"/>
              </a:ext>
            </a:extLst>
          </p:cNvPr>
          <p:cNvSpPr/>
          <p:nvPr/>
        </p:nvSpPr>
        <p:spPr>
          <a:xfrm rot="16200000" flipH="1">
            <a:off x="929516" y="2944170"/>
            <a:ext cx="3897598" cy="501062"/>
          </a:xfrm>
          <a:prstGeom prst="homePlate">
            <a:avLst/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Vinkel 4">
            <a:extLst>
              <a:ext uri="{FF2B5EF4-FFF2-40B4-BE49-F238E27FC236}">
                <a16:creationId xmlns:a16="http://schemas.microsoft.com/office/drawing/2014/main" id="{E15577A6-F14B-436A-8576-75F067DA89A7}"/>
              </a:ext>
            </a:extLst>
          </p:cNvPr>
          <p:cNvSpPr/>
          <p:nvPr/>
        </p:nvSpPr>
        <p:spPr>
          <a:xfrm>
            <a:off x="323528" y="380592"/>
            <a:ext cx="3027198" cy="1061680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783"/>
            <a:r>
              <a:rPr lang="da-DK" sz="1200" b="1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endParaRPr kumimoji="0" lang="da-DK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987B9A8-E8D6-47C3-A7E3-5A3D228F7459}"/>
              </a:ext>
            </a:extLst>
          </p:cNvPr>
          <p:cNvSpPr txBox="1"/>
          <p:nvPr/>
        </p:nvSpPr>
        <p:spPr>
          <a:xfrm>
            <a:off x="327395" y="1543844"/>
            <a:ext cx="2350455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Individuel forberedelse til tema 1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Online-intro til modulet (3 timer)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Studiegruppeaktiviteter / forberedelse af tema 2-3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Internat 2 dage (14 timer)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Vejledning (klynge)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Studiegruppeaktiviteter / forberedelse af tema 4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Online-seminar (3 timer)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Studiegruppeaktiviteter / forberedelse af tema 5-6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Internat 2 dage (14 timer)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Studiegruppeaktiviteter / forberedelse af tema 7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Online seminar (3 timer)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Vejledning (individuel)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Modulprøve</a:t>
            </a:r>
            <a:endParaRPr lang="da-D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006D7502-16B3-44E7-AA0C-5681746BA706}"/>
              </a:ext>
            </a:extLst>
          </p:cNvPr>
          <p:cNvSpPr txBox="1"/>
          <p:nvPr/>
        </p:nvSpPr>
        <p:spPr>
          <a:xfrm>
            <a:off x="3157905" y="1352647"/>
            <a:ext cx="1630401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800" i="1" dirty="0">
                <a:latin typeface="Arial" panose="020B0604020202020204" pitchFamily="34" charset="0"/>
                <a:cs typeface="Arial" panose="020B0604020202020204" pitchFamily="34" charset="0"/>
              </a:rPr>
              <a:t>Samme opbygning som de tidligere modul +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Studiegruppeaktiviteter/</a:t>
            </a:r>
            <a:r>
              <a:rPr lang="da-DK" sz="800" dirty="0" err="1">
                <a:latin typeface="Arial" panose="020B0604020202020204" pitchFamily="34" charset="0"/>
                <a:cs typeface="Arial" panose="020B0604020202020204" pitchFamily="34" charset="0"/>
              </a:rPr>
              <a:t>arbejds</a:t>
            </a:r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-fase-aktiviteter/forberedelse af tema 4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Online-seminar (3 timer)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Studiegruppeaktiviteter/</a:t>
            </a:r>
            <a:r>
              <a:rPr lang="da-DK" sz="800" dirty="0" err="1">
                <a:latin typeface="Arial" panose="020B0604020202020204" pitchFamily="34" charset="0"/>
                <a:cs typeface="Arial" panose="020B0604020202020204" pitchFamily="34" charset="0"/>
              </a:rPr>
              <a:t>arbejds</a:t>
            </a:r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-fase-aktiviteter / forberedelse af tema 5-6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Internat 3 dage, undervisning og fabriksdag (21 timer)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Studiegruppeaktiviteter/</a:t>
            </a:r>
            <a:r>
              <a:rPr lang="da-DK" sz="800" dirty="0" err="1">
                <a:latin typeface="Arial" panose="020B0604020202020204" pitchFamily="34" charset="0"/>
                <a:cs typeface="Arial" panose="020B0604020202020204" pitchFamily="34" charset="0"/>
              </a:rPr>
              <a:t>arbejds</a:t>
            </a:r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-fase-aktiviteter/forberedelse af tema 7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Online seminar (3 timer)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Vejledning (individuel)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Modulprøve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Præsentation af læringsprodukter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B3704FB3-F013-4689-8EDC-CA596193E8BB}"/>
              </a:ext>
            </a:extLst>
          </p:cNvPr>
          <p:cNvSpPr txBox="1"/>
          <p:nvPr/>
        </p:nvSpPr>
        <p:spPr>
          <a:xfrm>
            <a:off x="5099443" y="1330722"/>
            <a:ext cx="1468734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Individuel forberedelse til tema 1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Online-intro til modulet (3 timer)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Studiegruppeaktiviteter / forberedelse af tema 2-3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Internat 2 dage (14 timer)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Vejledning (klynge)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Studiegruppeaktiviteter / forberedelse af tema 4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Online-seminar (3 timer)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Studiegruppeaktiviteter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Vejledning (individuel)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Modulprøve</a:t>
            </a:r>
          </a:p>
          <a:p>
            <a:endParaRPr lang="da-DK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kstfelt 38">
            <a:extLst>
              <a:ext uri="{FF2B5EF4-FFF2-40B4-BE49-F238E27FC236}">
                <a16:creationId xmlns:a16="http://schemas.microsoft.com/office/drawing/2014/main" id="{C69CC254-1253-4456-BEF9-399982B931C3}"/>
              </a:ext>
            </a:extLst>
          </p:cNvPr>
          <p:cNvSpPr txBox="1"/>
          <p:nvPr/>
        </p:nvSpPr>
        <p:spPr>
          <a:xfrm>
            <a:off x="6982415" y="1330722"/>
            <a:ext cx="137668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Individuel forberedelse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Online-workshop til modulet (3 timer)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Vejledning (individuel)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Online-workshop (3 timer)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Vejledning (individuel)</a:t>
            </a:r>
          </a:p>
          <a:p>
            <a:endParaRPr lang="da-DK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800" dirty="0">
                <a:latin typeface="Arial" panose="020B0604020202020204" pitchFamily="34" charset="0"/>
                <a:cs typeface="Arial" panose="020B0604020202020204" pitchFamily="34" charset="0"/>
              </a:rPr>
              <a:t>Modulprøve</a:t>
            </a:r>
          </a:p>
          <a:p>
            <a:endParaRPr lang="da-D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FDE08689-2559-44C4-92FB-DE561C02E6EA}"/>
              </a:ext>
            </a:extLst>
          </p:cNvPr>
          <p:cNvSpPr txBox="1"/>
          <p:nvPr/>
        </p:nvSpPr>
        <p:spPr>
          <a:xfrm>
            <a:off x="843773" y="352857"/>
            <a:ext cx="2415743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Modul 1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Undervisning og læring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Modul 2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Undervisningsplanlægning og didaktik 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Modul 3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Deltagerne i EUD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(Alle 10 ECTS)</a:t>
            </a:r>
            <a:endParaRPr kumimoji="0" lang="da-DK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B9651C56-387A-484C-80F0-B1C1C5DB2BDA}"/>
              </a:ext>
            </a:extLst>
          </p:cNvPr>
          <p:cNvSpPr txBox="1"/>
          <p:nvPr/>
        </p:nvSpPr>
        <p:spPr>
          <a:xfrm>
            <a:off x="237845" y="18050"/>
            <a:ext cx="46297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noProof="0" dirty="0">
                <a:solidFill>
                  <a:srgbClr val="007F6B"/>
                </a:solidFill>
                <a:latin typeface="Georgia" panose="02040502050405020303" pitchFamily="18" charset="0"/>
                <a:cs typeface="Arial Bold"/>
              </a:rPr>
              <a:t>OPBYGNING AF DE ENKELTE MODULER</a:t>
            </a:r>
          </a:p>
        </p:txBody>
      </p:sp>
      <p:cxnSp>
        <p:nvCxnSpPr>
          <p:cNvPr id="44" name="Lige forbindelse 43">
            <a:extLst>
              <a:ext uri="{FF2B5EF4-FFF2-40B4-BE49-F238E27FC236}">
                <a16:creationId xmlns:a16="http://schemas.microsoft.com/office/drawing/2014/main" id="{C1220A71-C5B8-428E-88CB-D329030C073B}"/>
              </a:ext>
            </a:extLst>
          </p:cNvPr>
          <p:cNvCxnSpPr>
            <a:cxnSpLocks/>
          </p:cNvCxnSpPr>
          <p:nvPr/>
        </p:nvCxnSpPr>
        <p:spPr>
          <a:xfrm flipH="1">
            <a:off x="327395" y="380592"/>
            <a:ext cx="8376181" cy="0"/>
          </a:xfrm>
          <a:prstGeom prst="line">
            <a:avLst/>
          </a:prstGeom>
          <a:ln w="28575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uppe 27">
            <a:extLst>
              <a:ext uri="{FF2B5EF4-FFF2-40B4-BE49-F238E27FC236}">
                <a16:creationId xmlns:a16="http://schemas.microsoft.com/office/drawing/2014/main" id="{4FC17863-86D3-41F9-9A65-DB91D00940FD}"/>
              </a:ext>
            </a:extLst>
          </p:cNvPr>
          <p:cNvGrpSpPr/>
          <p:nvPr/>
        </p:nvGrpSpPr>
        <p:grpSpPr>
          <a:xfrm>
            <a:off x="6615691" y="60974"/>
            <a:ext cx="1682185" cy="344646"/>
            <a:chOff x="761858" y="123478"/>
            <a:chExt cx="1682185" cy="415290"/>
          </a:xfrm>
        </p:grpSpPr>
        <p:sp>
          <p:nvSpPr>
            <p:cNvPr id="29" name="Tekstfelt 2">
              <a:extLst>
                <a:ext uri="{FF2B5EF4-FFF2-40B4-BE49-F238E27FC236}">
                  <a16:creationId xmlns:a16="http://schemas.microsoft.com/office/drawing/2014/main" id="{933E12F2-FA81-479D-8E84-2C20DD99BD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3622" y="125164"/>
              <a:ext cx="1150421" cy="187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>
                <a:lnSpc>
                  <a:spcPts val="1000"/>
                </a:lnSpc>
                <a:tabLst>
                  <a:tab pos="140335" algn="l"/>
                </a:tabLst>
              </a:pPr>
              <a:r>
                <a:rPr lang="da-DK" sz="500" dirty="0">
                  <a:solidFill>
                    <a:schemeClr val="tx2"/>
                  </a:solidFill>
                  <a:effectLst/>
                  <a:latin typeface="Georgia" panose="02040502050405020303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NATIONALT CENTER FOR </a:t>
              </a:r>
              <a:r>
                <a:rPr lang="da-DK" sz="500" b="1" dirty="0"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ERHVERVSPÆDAGOGIK</a:t>
              </a:r>
              <a:endParaRPr lang="da-DK" sz="500" dirty="0">
                <a:solidFill>
                  <a:schemeClr val="tx2"/>
                </a:solidFill>
                <a:effectLst/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kstfelt 2">
              <a:extLst>
                <a:ext uri="{FF2B5EF4-FFF2-40B4-BE49-F238E27FC236}">
                  <a16:creationId xmlns:a16="http://schemas.microsoft.com/office/drawing/2014/main" id="{062CCFFB-C1F2-4BDB-8408-D397DA87F2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858" y="123478"/>
              <a:ext cx="820295" cy="415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t" anchorCtr="0">
              <a:noAutofit/>
            </a:bodyPr>
            <a:lstStyle/>
            <a:p>
              <a:pPr>
                <a:tabLst>
                  <a:tab pos="140335" algn="l"/>
                </a:tabLst>
              </a:pPr>
              <a:r>
                <a:rPr lang="da-DK" dirty="0">
                  <a:solidFill>
                    <a:schemeClr val="tx2"/>
                  </a:solidFill>
                  <a:effectLst/>
                  <a:latin typeface="Georgia" panose="02040502050405020303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NCE</a:t>
              </a:r>
            </a:p>
          </p:txBody>
        </p:sp>
      </p:grpSp>
      <p:pic>
        <p:nvPicPr>
          <p:cNvPr id="31" name="Billede 30">
            <a:extLst>
              <a:ext uri="{FF2B5EF4-FFF2-40B4-BE49-F238E27FC236}">
                <a16:creationId xmlns:a16="http://schemas.microsoft.com/office/drawing/2014/main" id="{B56CE4F9-A9F1-4144-B256-2C1B0B402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8693" y="62373"/>
            <a:ext cx="887357" cy="24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02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69916"/>
            <a:ext cx="4572000" cy="628475"/>
          </a:xfrm>
        </p:spPr>
        <p:txBody>
          <a:bodyPr anchor="ctr"/>
          <a:lstStyle/>
          <a:p>
            <a:r>
              <a:rPr lang="da-DK" sz="2600" dirty="0">
                <a:solidFill>
                  <a:schemeClr val="bg1"/>
                </a:solidFill>
                <a:latin typeface="Georgia" panose="02040502050405020303" pitchFamily="18" charset="0"/>
              </a:rPr>
              <a:t>Opbygning &amp; Vejledning</a:t>
            </a:r>
          </a:p>
        </p:txBody>
      </p:sp>
      <p:sp>
        <p:nvSpPr>
          <p:cNvPr id="179" name="Pladsholder til tekst 2">
            <a:extLst>
              <a:ext uri="{FF2B5EF4-FFF2-40B4-BE49-F238E27FC236}">
                <a16:creationId xmlns:a16="http://schemas.microsoft.com/office/drawing/2014/main" id="{FD2106EB-849F-4E76-B3E4-82EABACE6A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6634" y="3267360"/>
            <a:ext cx="3600000" cy="1884161"/>
          </a:xfrm>
        </p:spPr>
        <p:txBody>
          <a:bodyPr/>
          <a:lstStyle/>
          <a:p>
            <a:r>
              <a:rPr lang="da-DK" sz="1100" dirty="0">
                <a:solidFill>
                  <a:schemeClr val="bg1"/>
                </a:solidFill>
              </a:rPr>
              <a:t>Inden opgaveaflevering modtager den studerende individuel vejledning. Vejledningen vil være med den samme vejleder, der har vejledt den studiegruppe, den studerende har været i.</a:t>
            </a:r>
          </a:p>
          <a:p>
            <a:r>
              <a:rPr lang="da-DK" sz="1100" dirty="0">
                <a:solidFill>
                  <a:schemeClr val="bg1"/>
                </a:solidFill>
              </a:rPr>
              <a:t>Den individuelle vejledning har til formål at vejlede den studerende i forbindelse med eksamensopgaven og vil typisk omhandle elementer fra den studerendes opgave. Det konkrete indhold aftales mellem vejleder og studerende.</a:t>
            </a:r>
          </a:p>
          <a:p>
            <a:r>
              <a:rPr lang="da-DK" sz="1100" i="1" dirty="0">
                <a:solidFill>
                  <a:schemeClr val="bg1"/>
                </a:solidFill>
              </a:rPr>
              <a:t>Al vejledning er online.</a:t>
            </a:r>
          </a:p>
        </p:txBody>
      </p:sp>
      <p:sp>
        <p:nvSpPr>
          <p:cNvPr id="182" name="Tekstfelt 181">
            <a:extLst>
              <a:ext uri="{FF2B5EF4-FFF2-40B4-BE49-F238E27FC236}">
                <a16:creationId xmlns:a16="http://schemas.microsoft.com/office/drawing/2014/main" id="{1C0578F2-8DCC-492F-87D5-F114BE2857B4}"/>
              </a:ext>
            </a:extLst>
          </p:cNvPr>
          <p:cNvSpPr txBox="1"/>
          <p:nvPr/>
        </p:nvSpPr>
        <p:spPr>
          <a:xfrm>
            <a:off x="707489" y="1067139"/>
            <a:ext cx="325829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1200" dirty="0">
                <a:solidFill>
                  <a:schemeClr val="bg1"/>
                </a:solidFill>
              </a:rPr>
              <a:t>Alle arbejder i studiegrupper, som modtager en fælles vejledning mellem 2-3 timers varighed.</a:t>
            </a:r>
          </a:p>
          <a:p>
            <a:pPr algn="ctr"/>
            <a:r>
              <a:rPr lang="da-DK" sz="1200" dirty="0">
                <a:solidFill>
                  <a:schemeClr val="bg1"/>
                </a:solidFill>
              </a:rPr>
              <a:t>Klyngevejledningen vil typisk omhandle fælles elementer i arbejdet med eksamensopgaven og klæde de studerende på til arbejdet med opgaven samt til at arbejde med at give sparring og feedback til hinanden.</a:t>
            </a:r>
          </a:p>
        </p:txBody>
      </p:sp>
      <p:pic>
        <p:nvPicPr>
          <p:cNvPr id="184" name="Grafik 183" descr="Gruppesucces kontur">
            <a:extLst>
              <a:ext uri="{FF2B5EF4-FFF2-40B4-BE49-F238E27FC236}">
                <a16:creationId xmlns:a16="http://schemas.microsoft.com/office/drawing/2014/main" id="{3A9FC621-CC8F-4EEF-80CF-423732D955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918" y="705695"/>
            <a:ext cx="477241" cy="477241"/>
          </a:xfrm>
          <a:prstGeom prst="rect">
            <a:avLst/>
          </a:prstGeom>
        </p:spPr>
      </p:pic>
      <p:sp>
        <p:nvSpPr>
          <p:cNvPr id="186" name="Tekstfelt 185">
            <a:extLst>
              <a:ext uri="{FF2B5EF4-FFF2-40B4-BE49-F238E27FC236}">
                <a16:creationId xmlns:a16="http://schemas.microsoft.com/office/drawing/2014/main" id="{196F9692-9648-4853-A1E3-902BB2FA7F60}"/>
              </a:ext>
            </a:extLst>
          </p:cNvPr>
          <p:cNvSpPr txBox="1"/>
          <p:nvPr/>
        </p:nvSpPr>
        <p:spPr>
          <a:xfrm>
            <a:off x="1562171" y="805816"/>
            <a:ext cx="151397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a-DK" sz="1200" b="1" dirty="0">
                <a:solidFill>
                  <a:schemeClr val="bg1"/>
                </a:solidFill>
              </a:rPr>
              <a:t>Klyngevejledning</a:t>
            </a:r>
          </a:p>
        </p:txBody>
      </p:sp>
      <p:sp>
        <p:nvSpPr>
          <p:cNvPr id="188" name="Tekstfelt 187">
            <a:extLst>
              <a:ext uri="{FF2B5EF4-FFF2-40B4-BE49-F238E27FC236}">
                <a16:creationId xmlns:a16="http://schemas.microsoft.com/office/drawing/2014/main" id="{A2B14197-4631-4BC8-A797-4B25E95EC6AB}"/>
              </a:ext>
            </a:extLst>
          </p:cNvPr>
          <p:cNvSpPr txBox="1"/>
          <p:nvPr/>
        </p:nvSpPr>
        <p:spPr>
          <a:xfrm>
            <a:off x="1484348" y="2858831"/>
            <a:ext cx="16961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a-DK" sz="1200" b="1" dirty="0">
                <a:solidFill>
                  <a:schemeClr val="bg1"/>
                </a:solidFill>
              </a:rPr>
              <a:t>Individuel vejledning</a:t>
            </a:r>
          </a:p>
        </p:txBody>
      </p:sp>
      <p:pic>
        <p:nvPicPr>
          <p:cNvPr id="189" name="Grafik 188" descr="Gruppesucces kontur">
            <a:extLst>
              <a:ext uri="{FF2B5EF4-FFF2-40B4-BE49-F238E27FC236}">
                <a16:creationId xmlns:a16="http://schemas.microsoft.com/office/drawing/2014/main" id="{95780B57-217E-4309-A49D-A240C7699A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4161" y="705695"/>
            <a:ext cx="477241" cy="477241"/>
          </a:xfrm>
          <a:prstGeom prst="rect">
            <a:avLst/>
          </a:prstGeom>
        </p:spPr>
      </p:pic>
      <p:pic>
        <p:nvPicPr>
          <p:cNvPr id="191" name="Grafik 190" descr="Bestyrelseslokale med massiv udfyldning">
            <a:extLst>
              <a:ext uri="{FF2B5EF4-FFF2-40B4-BE49-F238E27FC236}">
                <a16:creationId xmlns:a16="http://schemas.microsoft.com/office/drawing/2014/main" id="{C4C6AF08-B397-4F2E-B150-5E66B0E85E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3618" y="2727300"/>
            <a:ext cx="540060" cy="540060"/>
          </a:xfrm>
          <a:prstGeom prst="rect">
            <a:avLst/>
          </a:prstGeom>
        </p:spPr>
      </p:pic>
      <p:pic>
        <p:nvPicPr>
          <p:cNvPr id="192" name="Grafik 191" descr="Bestyrelseslokale med massiv udfyldning">
            <a:extLst>
              <a:ext uri="{FF2B5EF4-FFF2-40B4-BE49-F238E27FC236}">
                <a16:creationId xmlns:a16="http://schemas.microsoft.com/office/drawing/2014/main" id="{796D5AE9-BED5-43FE-95A0-83F8060B92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20213" y="2727300"/>
            <a:ext cx="540060" cy="540060"/>
          </a:xfrm>
          <a:prstGeom prst="rect">
            <a:avLst/>
          </a:prstGeom>
        </p:spPr>
      </p:pic>
      <p:grpSp>
        <p:nvGrpSpPr>
          <p:cNvPr id="69" name="Group 38">
            <a:extLst>
              <a:ext uri="{FF2B5EF4-FFF2-40B4-BE49-F238E27FC236}">
                <a16:creationId xmlns:a16="http://schemas.microsoft.com/office/drawing/2014/main" id="{2E453456-B766-48B6-9DA3-B04410B52FE5}"/>
              </a:ext>
            </a:extLst>
          </p:cNvPr>
          <p:cNvGrpSpPr/>
          <p:nvPr/>
        </p:nvGrpSpPr>
        <p:grpSpPr>
          <a:xfrm>
            <a:off x="4563306" y="893738"/>
            <a:ext cx="4609880" cy="3766244"/>
            <a:chOff x="379255" y="1492444"/>
            <a:chExt cx="2516345" cy="2755706"/>
          </a:xfrm>
        </p:grpSpPr>
        <p:grpSp>
          <p:nvGrpSpPr>
            <p:cNvPr id="70" name="Group 15">
              <a:extLst>
                <a:ext uri="{FF2B5EF4-FFF2-40B4-BE49-F238E27FC236}">
                  <a16:creationId xmlns:a16="http://schemas.microsoft.com/office/drawing/2014/main" id="{643A86F2-D143-4AE7-A139-DB0F1070A146}"/>
                </a:ext>
              </a:extLst>
            </p:cNvPr>
            <p:cNvGrpSpPr/>
            <p:nvPr/>
          </p:nvGrpSpPr>
          <p:grpSpPr>
            <a:xfrm>
              <a:off x="381000" y="1492444"/>
              <a:ext cx="2514600" cy="2755706"/>
              <a:chOff x="381000" y="1492444"/>
              <a:chExt cx="2514600" cy="2755706"/>
            </a:xfrm>
            <a:effectLst>
              <a:outerShdw blurRad="139700" dist="368300" dir="5100000" sx="91000" sy="91000" kx="-1200000" algn="bl" rotWithShape="0">
                <a:prstClr val="black">
                  <a:alpha val="12000"/>
                </a:prstClr>
              </a:outerShdw>
            </a:effectLst>
          </p:grpSpPr>
          <p:sp>
            <p:nvSpPr>
              <p:cNvPr id="74" name="Rectangle 25">
                <a:extLst>
                  <a:ext uri="{FF2B5EF4-FFF2-40B4-BE49-F238E27FC236}">
                    <a16:creationId xmlns:a16="http://schemas.microsoft.com/office/drawing/2014/main" id="{1D9107AA-1298-490D-BDEF-B87355F377CC}"/>
                  </a:ext>
                </a:extLst>
              </p:cNvPr>
              <p:cNvSpPr/>
              <p:nvPr/>
            </p:nvSpPr>
            <p:spPr>
              <a:xfrm>
                <a:off x="381000" y="1504950"/>
                <a:ext cx="2514600" cy="27432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50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25400" dir="2700000" algn="t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21889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9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5" name="Rectangle 29">
                <a:extLst>
                  <a:ext uri="{FF2B5EF4-FFF2-40B4-BE49-F238E27FC236}">
                    <a16:creationId xmlns:a16="http://schemas.microsoft.com/office/drawing/2014/main" id="{C0E62F69-B9BE-4E92-90FF-F3C06F2146BD}"/>
                  </a:ext>
                </a:extLst>
              </p:cNvPr>
              <p:cNvSpPr/>
              <p:nvPr/>
            </p:nvSpPr>
            <p:spPr>
              <a:xfrm>
                <a:off x="381000" y="1492444"/>
                <a:ext cx="2514600" cy="267148"/>
              </a:xfrm>
              <a:prstGeom prst="rect">
                <a:avLst/>
              </a:prstGeom>
              <a:solidFill>
                <a:srgbClr val="0054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21889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a-DK" sz="1600" b="1" dirty="0"/>
                  <a:t>Workshops</a:t>
                </a:r>
                <a:endPara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71" name="TextBox 20">
              <a:extLst>
                <a:ext uri="{FF2B5EF4-FFF2-40B4-BE49-F238E27FC236}">
                  <a16:creationId xmlns:a16="http://schemas.microsoft.com/office/drawing/2014/main" id="{C41F556F-7EFC-4E2A-80F4-CF50244A0FA4}"/>
                </a:ext>
              </a:extLst>
            </p:cNvPr>
            <p:cNvSpPr txBox="1"/>
            <p:nvPr/>
          </p:nvSpPr>
          <p:spPr>
            <a:xfrm>
              <a:off x="381000" y="1759592"/>
              <a:ext cx="2505797" cy="8158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sz="1200" dirty="0"/>
                <a:t>Der tilrettelægges to onlineworkshops, hvor de studerende klædes på til at arbejde med afgangsprojektet.</a:t>
              </a:r>
            </a:p>
            <a:p>
              <a:r>
                <a:rPr lang="da-DK" sz="1200" dirty="0"/>
                <a:t>Der arbejdes med rammer og formalia, struktur, problemstilling, metode, empiri og analyse.</a:t>
              </a:r>
            </a:p>
            <a:p>
              <a:pPr marL="0" marR="0" lvl="0" indent="0" algn="l" defTabSz="12188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2" name="TextBox 16">
              <a:extLst>
                <a:ext uri="{FF2B5EF4-FFF2-40B4-BE49-F238E27FC236}">
                  <a16:creationId xmlns:a16="http://schemas.microsoft.com/office/drawing/2014/main" id="{0085BE99-C841-4D86-B2DB-36A1968459FC}"/>
                </a:ext>
              </a:extLst>
            </p:cNvPr>
            <p:cNvSpPr txBox="1"/>
            <p:nvPr/>
          </p:nvSpPr>
          <p:spPr>
            <a:xfrm>
              <a:off x="381000" y="2644448"/>
              <a:ext cx="2492914" cy="6777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sz="1200" dirty="0"/>
                <a:t>Alle studerende modtager i alt 4 timers individuel vejledning i forbindelse med afgangsprojektet.</a:t>
              </a:r>
            </a:p>
            <a:p>
              <a:r>
                <a:rPr lang="da-DK" sz="1200" dirty="0"/>
                <a:t>De studerende får mulighed for at søge om en vejleder, der har viden om det, den studerende ønsker at skrive om, blandt </a:t>
              </a:r>
              <a:r>
                <a:rPr lang="da-DK" sz="1200" dirty="0" err="1"/>
                <a:t>NCEs</a:t>
              </a:r>
              <a:r>
                <a:rPr lang="da-DK" sz="1200" dirty="0"/>
                <a:t> undervisere.</a:t>
              </a:r>
              <a:endPara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3" name="TextBox 17">
              <a:extLst>
                <a:ext uri="{FF2B5EF4-FFF2-40B4-BE49-F238E27FC236}">
                  <a16:creationId xmlns:a16="http://schemas.microsoft.com/office/drawing/2014/main" id="{303F4A79-BA93-4BF6-964E-90F7F676AE44}"/>
                </a:ext>
              </a:extLst>
            </p:cNvPr>
            <p:cNvSpPr txBox="1"/>
            <p:nvPr/>
          </p:nvSpPr>
          <p:spPr>
            <a:xfrm>
              <a:off x="379255" y="3640015"/>
              <a:ext cx="2492913" cy="6080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sz="1200" dirty="0"/>
                <a:t>Vi opfordrer til, at de studerende vælger prøveformen med praktisk produkt for derigennem at styrke koblingen til praksis efterfølgende.</a:t>
              </a:r>
            </a:p>
            <a:p>
              <a:r>
                <a:rPr lang="da-DK" sz="1200" i="1" dirty="0"/>
                <a:t>Workshops og vejledning er online</a:t>
              </a:r>
            </a:p>
          </p:txBody>
        </p:sp>
      </p:grpSp>
      <p:sp>
        <p:nvSpPr>
          <p:cNvPr id="76" name="Rectangle 29">
            <a:extLst>
              <a:ext uri="{FF2B5EF4-FFF2-40B4-BE49-F238E27FC236}">
                <a16:creationId xmlns:a16="http://schemas.microsoft.com/office/drawing/2014/main" id="{49646797-5E97-4067-966E-46335F2024D5}"/>
              </a:ext>
            </a:extLst>
          </p:cNvPr>
          <p:cNvSpPr/>
          <p:nvPr/>
        </p:nvSpPr>
        <p:spPr>
          <a:xfrm>
            <a:off x="4563306" y="2123561"/>
            <a:ext cx="4609880" cy="327538"/>
          </a:xfrm>
          <a:prstGeom prst="rect">
            <a:avLst/>
          </a:prstGeom>
          <a:solidFill>
            <a:srgbClr val="005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8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b="1" dirty="0"/>
              <a:t>Vejledning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7" name="Rectangle 29">
            <a:extLst>
              <a:ext uri="{FF2B5EF4-FFF2-40B4-BE49-F238E27FC236}">
                <a16:creationId xmlns:a16="http://schemas.microsoft.com/office/drawing/2014/main" id="{A8B0FB39-157E-4FFE-AD6E-382B43C814DF}"/>
              </a:ext>
            </a:extLst>
          </p:cNvPr>
          <p:cNvSpPr/>
          <p:nvPr/>
        </p:nvSpPr>
        <p:spPr>
          <a:xfrm>
            <a:off x="4563306" y="3484210"/>
            <a:ext cx="4609880" cy="327538"/>
          </a:xfrm>
          <a:prstGeom prst="rect">
            <a:avLst/>
          </a:prstGeom>
          <a:solidFill>
            <a:srgbClr val="005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8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b="1" dirty="0"/>
              <a:t>Prøveform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8" name="Titel 1">
            <a:extLst>
              <a:ext uri="{FF2B5EF4-FFF2-40B4-BE49-F238E27FC236}">
                <a16:creationId xmlns:a16="http://schemas.microsoft.com/office/drawing/2014/main" id="{5260CDC0-2CEE-475E-B23B-06128246C13F}"/>
              </a:ext>
            </a:extLst>
          </p:cNvPr>
          <p:cNvSpPr txBox="1">
            <a:spLocks/>
          </p:cNvSpPr>
          <p:nvPr/>
        </p:nvSpPr>
        <p:spPr>
          <a:xfrm>
            <a:off x="4572000" y="179079"/>
            <a:ext cx="4572000" cy="62847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cap="none" baseline="0">
                <a:solidFill>
                  <a:schemeClr val="accent1"/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a-DK" sz="2600" dirty="0">
                <a:latin typeface="Georgia" panose="02040502050405020303" pitchFamily="18" charset="0"/>
              </a:rPr>
              <a:t>Afgangsprojekt</a:t>
            </a:r>
            <a:br>
              <a:rPr lang="da-DK" sz="2600" dirty="0">
                <a:latin typeface="Georgia" panose="02040502050405020303" pitchFamily="18" charset="0"/>
              </a:rPr>
            </a:br>
            <a:r>
              <a:rPr lang="da-DK" sz="1200" b="0" dirty="0">
                <a:latin typeface="+mj-lt"/>
              </a:rPr>
              <a:t>Uddannelsen afsluttes med en stor skriftlig opgave, der eventuelt kan kombineres med et skriftligt produkt</a:t>
            </a:r>
            <a:endParaRPr lang="da-DK" sz="2600" b="0" dirty="0">
              <a:latin typeface="+mj-lt"/>
            </a:endParaRPr>
          </a:p>
        </p:txBody>
      </p:sp>
      <p:sp>
        <p:nvSpPr>
          <p:cNvPr id="79" name="Freeform 36">
            <a:extLst>
              <a:ext uri="{FF2B5EF4-FFF2-40B4-BE49-F238E27FC236}">
                <a16:creationId xmlns:a16="http://schemas.microsoft.com/office/drawing/2014/main" id="{E12E2AA3-28CE-4083-81AE-BD733953FC46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959689" y="927703"/>
            <a:ext cx="288032" cy="297182"/>
          </a:xfrm>
          <a:custGeom>
            <a:avLst/>
            <a:gdLst>
              <a:gd name="T0" fmla="*/ 2696 w 2974"/>
              <a:gd name="T1" fmla="*/ 2647 h 3175"/>
              <a:gd name="T2" fmla="*/ 2653 w 2974"/>
              <a:gd name="T3" fmla="*/ 2702 h 3175"/>
              <a:gd name="T4" fmla="*/ 2653 w 2974"/>
              <a:gd name="T5" fmla="*/ 2768 h 3175"/>
              <a:gd name="T6" fmla="*/ 2696 w 2974"/>
              <a:gd name="T7" fmla="*/ 2823 h 3175"/>
              <a:gd name="T8" fmla="*/ 2761 w 2974"/>
              <a:gd name="T9" fmla="*/ 2837 h 3175"/>
              <a:gd name="T10" fmla="*/ 2822 w 2974"/>
              <a:gd name="T11" fmla="*/ 2808 h 3175"/>
              <a:gd name="T12" fmla="*/ 2852 w 2974"/>
              <a:gd name="T13" fmla="*/ 2746 h 3175"/>
              <a:gd name="T14" fmla="*/ 2836 w 2974"/>
              <a:gd name="T15" fmla="*/ 2680 h 3175"/>
              <a:gd name="T16" fmla="*/ 2783 w 2974"/>
              <a:gd name="T17" fmla="*/ 2637 h 3175"/>
              <a:gd name="T18" fmla="*/ 541 w 2974"/>
              <a:gd name="T19" fmla="*/ 0 h 3175"/>
              <a:gd name="T20" fmla="*/ 1190 w 2974"/>
              <a:gd name="T21" fmla="*/ 816 h 3175"/>
              <a:gd name="T22" fmla="*/ 2426 w 2974"/>
              <a:gd name="T23" fmla="*/ 379 h 3175"/>
              <a:gd name="T24" fmla="*/ 2762 w 2974"/>
              <a:gd name="T25" fmla="*/ 718 h 3175"/>
              <a:gd name="T26" fmla="*/ 2912 w 2974"/>
              <a:gd name="T27" fmla="*/ 2566 h 3175"/>
              <a:gd name="T28" fmla="*/ 2948 w 2974"/>
              <a:gd name="T29" fmla="*/ 2621 h 3175"/>
              <a:gd name="T30" fmla="*/ 2974 w 2974"/>
              <a:gd name="T31" fmla="*/ 2715 h 3175"/>
              <a:gd name="T32" fmla="*/ 2960 w 2974"/>
              <a:gd name="T33" fmla="*/ 2810 h 3175"/>
              <a:gd name="T34" fmla="*/ 2907 w 2974"/>
              <a:gd name="T35" fmla="*/ 2894 h 3175"/>
              <a:gd name="T36" fmla="*/ 2824 w 2974"/>
              <a:gd name="T37" fmla="*/ 2949 h 3175"/>
              <a:gd name="T38" fmla="*/ 2730 w 2974"/>
              <a:gd name="T39" fmla="*/ 2962 h 3175"/>
              <a:gd name="T40" fmla="*/ 2637 w 2974"/>
              <a:gd name="T41" fmla="*/ 2936 h 3175"/>
              <a:gd name="T42" fmla="*/ 2582 w 2974"/>
              <a:gd name="T43" fmla="*/ 2898 h 3175"/>
              <a:gd name="T44" fmla="*/ 1459 w 2974"/>
              <a:gd name="T45" fmla="*/ 2121 h 3175"/>
              <a:gd name="T46" fmla="*/ 1211 w 2974"/>
              <a:gd name="T47" fmla="*/ 2271 h 3175"/>
              <a:gd name="T48" fmla="*/ 1157 w 2974"/>
              <a:gd name="T49" fmla="*/ 2357 h 3175"/>
              <a:gd name="T50" fmla="*/ 1075 w 2974"/>
              <a:gd name="T51" fmla="*/ 2460 h 3175"/>
              <a:gd name="T52" fmla="*/ 974 w 2974"/>
              <a:gd name="T53" fmla="*/ 2572 h 3175"/>
              <a:gd name="T54" fmla="*/ 864 w 2974"/>
              <a:gd name="T55" fmla="*/ 2683 h 3175"/>
              <a:gd name="T56" fmla="*/ 754 w 2974"/>
              <a:gd name="T57" fmla="*/ 2786 h 3175"/>
              <a:gd name="T58" fmla="*/ 651 w 2974"/>
              <a:gd name="T59" fmla="*/ 2868 h 3175"/>
              <a:gd name="T60" fmla="*/ 566 w 2974"/>
              <a:gd name="T61" fmla="*/ 2923 h 3175"/>
              <a:gd name="T62" fmla="*/ 418 w 2974"/>
              <a:gd name="T63" fmla="*/ 3175 h 3175"/>
              <a:gd name="T64" fmla="*/ 238 w 2974"/>
              <a:gd name="T65" fmla="*/ 2625 h 3175"/>
              <a:gd name="T66" fmla="*/ 280 w 2974"/>
              <a:gd name="T67" fmla="*/ 2546 h 3175"/>
              <a:gd name="T68" fmla="*/ 355 w 2974"/>
              <a:gd name="T69" fmla="*/ 2448 h 3175"/>
              <a:gd name="T70" fmla="*/ 450 w 2974"/>
              <a:gd name="T71" fmla="*/ 2338 h 3175"/>
              <a:gd name="T72" fmla="*/ 558 w 2974"/>
              <a:gd name="T73" fmla="*/ 2225 h 3175"/>
              <a:gd name="T74" fmla="*/ 669 w 2974"/>
              <a:gd name="T75" fmla="*/ 2119 h 3175"/>
              <a:gd name="T76" fmla="*/ 775 w 2974"/>
              <a:gd name="T77" fmla="*/ 2029 h 3175"/>
              <a:gd name="T78" fmla="*/ 867 w 2974"/>
              <a:gd name="T79" fmla="*/ 1964 h 3175"/>
              <a:gd name="T80" fmla="*/ 859 w 2974"/>
              <a:gd name="T81" fmla="*/ 1882 h 3175"/>
              <a:gd name="T82" fmla="*/ 1339 w 2974"/>
              <a:gd name="T83" fmla="*/ 1635 h 3175"/>
              <a:gd name="T84" fmla="*/ 240 w 2974"/>
              <a:gd name="T85" fmla="*/ 1135 h 3175"/>
              <a:gd name="T86" fmla="*/ 480 w 2974"/>
              <a:gd name="T87" fmla="*/ 759 h 3175"/>
              <a:gd name="T88" fmla="*/ 541 w 2974"/>
              <a:gd name="T89" fmla="*/ 0 h 3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974" h="3175">
                <a:moveTo>
                  <a:pt x="2738" y="2632"/>
                </a:moveTo>
                <a:lnTo>
                  <a:pt x="2716" y="2637"/>
                </a:lnTo>
                <a:lnTo>
                  <a:pt x="2696" y="2647"/>
                </a:lnTo>
                <a:lnTo>
                  <a:pt x="2676" y="2662"/>
                </a:lnTo>
                <a:lnTo>
                  <a:pt x="2662" y="2680"/>
                </a:lnTo>
                <a:lnTo>
                  <a:pt x="2653" y="2702"/>
                </a:lnTo>
                <a:lnTo>
                  <a:pt x="2648" y="2724"/>
                </a:lnTo>
                <a:lnTo>
                  <a:pt x="2649" y="2746"/>
                </a:lnTo>
                <a:lnTo>
                  <a:pt x="2653" y="2768"/>
                </a:lnTo>
                <a:lnTo>
                  <a:pt x="2663" y="2789"/>
                </a:lnTo>
                <a:lnTo>
                  <a:pt x="2677" y="2808"/>
                </a:lnTo>
                <a:lnTo>
                  <a:pt x="2696" y="2823"/>
                </a:lnTo>
                <a:lnTo>
                  <a:pt x="2717" y="2833"/>
                </a:lnTo>
                <a:lnTo>
                  <a:pt x="2738" y="2837"/>
                </a:lnTo>
                <a:lnTo>
                  <a:pt x="2761" y="2837"/>
                </a:lnTo>
                <a:lnTo>
                  <a:pt x="2783" y="2832"/>
                </a:lnTo>
                <a:lnTo>
                  <a:pt x="2804" y="2823"/>
                </a:lnTo>
                <a:lnTo>
                  <a:pt x="2822" y="2808"/>
                </a:lnTo>
                <a:lnTo>
                  <a:pt x="2836" y="2789"/>
                </a:lnTo>
                <a:lnTo>
                  <a:pt x="2846" y="2768"/>
                </a:lnTo>
                <a:lnTo>
                  <a:pt x="2852" y="2746"/>
                </a:lnTo>
                <a:lnTo>
                  <a:pt x="2852" y="2724"/>
                </a:lnTo>
                <a:lnTo>
                  <a:pt x="2846" y="2701"/>
                </a:lnTo>
                <a:lnTo>
                  <a:pt x="2836" y="2680"/>
                </a:lnTo>
                <a:lnTo>
                  <a:pt x="2822" y="2662"/>
                </a:lnTo>
                <a:lnTo>
                  <a:pt x="2804" y="2647"/>
                </a:lnTo>
                <a:lnTo>
                  <a:pt x="2783" y="2637"/>
                </a:lnTo>
                <a:lnTo>
                  <a:pt x="2761" y="2632"/>
                </a:lnTo>
                <a:lnTo>
                  <a:pt x="2738" y="2632"/>
                </a:lnTo>
                <a:close/>
                <a:moveTo>
                  <a:pt x="541" y="0"/>
                </a:moveTo>
                <a:lnTo>
                  <a:pt x="541" y="0"/>
                </a:lnTo>
                <a:lnTo>
                  <a:pt x="1188" y="175"/>
                </a:lnTo>
                <a:lnTo>
                  <a:pt x="1190" y="816"/>
                </a:lnTo>
                <a:lnTo>
                  <a:pt x="1667" y="1301"/>
                </a:lnTo>
                <a:lnTo>
                  <a:pt x="2149" y="815"/>
                </a:lnTo>
                <a:lnTo>
                  <a:pt x="2426" y="379"/>
                </a:lnTo>
                <a:lnTo>
                  <a:pt x="2734" y="205"/>
                </a:lnTo>
                <a:lnTo>
                  <a:pt x="2933" y="407"/>
                </a:lnTo>
                <a:lnTo>
                  <a:pt x="2762" y="718"/>
                </a:lnTo>
                <a:lnTo>
                  <a:pt x="2331" y="999"/>
                </a:lnTo>
                <a:lnTo>
                  <a:pt x="1850" y="1487"/>
                </a:lnTo>
                <a:lnTo>
                  <a:pt x="2912" y="2566"/>
                </a:lnTo>
                <a:lnTo>
                  <a:pt x="2910" y="2567"/>
                </a:lnTo>
                <a:lnTo>
                  <a:pt x="2931" y="2593"/>
                </a:lnTo>
                <a:lnTo>
                  <a:pt x="2948" y="2621"/>
                </a:lnTo>
                <a:lnTo>
                  <a:pt x="2962" y="2651"/>
                </a:lnTo>
                <a:lnTo>
                  <a:pt x="2970" y="2683"/>
                </a:lnTo>
                <a:lnTo>
                  <a:pt x="2974" y="2715"/>
                </a:lnTo>
                <a:lnTo>
                  <a:pt x="2974" y="2747"/>
                </a:lnTo>
                <a:lnTo>
                  <a:pt x="2969" y="2779"/>
                </a:lnTo>
                <a:lnTo>
                  <a:pt x="2960" y="2810"/>
                </a:lnTo>
                <a:lnTo>
                  <a:pt x="2946" y="2840"/>
                </a:lnTo>
                <a:lnTo>
                  <a:pt x="2929" y="2868"/>
                </a:lnTo>
                <a:lnTo>
                  <a:pt x="2907" y="2894"/>
                </a:lnTo>
                <a:lnTo>
                  <a:pt x="2881" y="2917"/>
                </a:lnTo>
                <a:lnTo>
                  <a:pt x="2854" y="2935"/>
                </a:lnTo>
                <a:lnTo>
                  <a:pt x="2824" y="2949"/>
                </a:lnTo>
                <a:lnTo>
                  <a:pt x="2793" y="2957"/>
                </a:lnTo>
                <a:lnTo>
                  <a:pt x="2762" y="2962"/>
                </a:lnTo>
                <a:lnTo>
                  <a:pt x="2730" y="2962"/>
                </a:lnTo>
                <a:lnTo>
                  <a:pt x="2699" y="2958"/>
                </a:lnTo>
                <a:lnTo>
                  <a:pt x="2668" y="2949"/>
                </a:lnTo>
                <a:lnTo>
                  <a:pt x="2637" y="2936"/>
                </a:lnTo>
                <a:lnTo>
                  <a:pt x="2610" y="2918"/>
                </a:lnTo>
                <a:lnTo>
                  <a:pt x="2584" y="2896"/>
                </a:lnTo>
                <a:lnTo>
                  <a:pt x="2582" y="2898"/>
                </a:lnTo>
                <a:lnTo>
                  <a:pt x="1521" y="1820"/>
                </a:lnTo>
                <a:lnTo>
                  <a:pt x="1342" y="2001"/>
                </a:lnTo>
                <a:lnTo>
                  <a:pt x="1459" y="2121"/>
                </a:lnTo>
                <a:lnTo>
                  <a:pt x="1277" y="2305"/>
                </a:lnTo>
                <a:lnTo>
                  <a:pt x="1221" y="2248"/>
                </a:lnTo>
                <a:lnTo>
                  <a:pt x="1211" y="2271"/>
                </a:lnTo>
                <a:lnTo>
                  <a:pt x="1196" y="2297"/>
                </a:lnTo>
                <a:lnTo>
                  <a:pt x="1178" y="2325"/>
                </a:lnTo>
                <a:lnTo>
                  <a:pt x="1157" y="2357"/>
                </a:lnTo>
                <a:lnTo>
                  <a:pt x="1132" y="2390"/>
                </a:lnTo>
                <a:lnTo>
                  <a:pt x="1105" y="2424"/>
                </a:lnTo>
                <a:lnTo>
                  <a:pt x="1075" y="2460"/>
                </a:lnTo>
                <a:lnTo>
                  <a:pt x="1042" y="2498"/>
                </a:lnTo>
                <a:lnTo>
                  <a:pt x="1010" y="2535"/>
                </a:lnTo>
                <a:lnTo>
                  <a:pt x="974" y="2572"/>
                </a:lnTo>
                <a:lnTo>
                  <a:pt x="938" y="2610"/>
                </a:lnTo>
                <a:lnTo>
                  <a:pt x="902" y="2647"/>
                </a:lnTo>
                <a:lnTo>
                  <a:pt x="864" y="2683"/>
                </a:lnTo>
                <a:lnTo>
                  <a:pt x="827" y="2720"/>
                </a:lnTo>
                <a:lnTo>
                  <a:pt x="789" y="2754"/>
                </a:lnTo>
                <a:lnTo>
                  <a:pt x="754" y="2786"/>
                </a:lnTo>
                <a:lnTo>
                  <a:pt x="718" y="2816"/>
                </a:lnTo>
                <a:lnTo>
                  <a:pt x="683" y="2843"/>
                </a:lnTo>
                <a:lnTo>
                  <a:pt x="651" y="2868"/>
                </a:lnTo>
                <a:lnTo>
                  <a:pt x="620" y="2890"/>
                </a:lnTo>
                <a:lnTo>
                  <a:pt x="592" y="2908"/>
                </a:lnTo>
                <a:lnTo>
                  <a:pt x="566" y="2923"/>
                </a:lnTo>
                <a:lnTo>
                  <a:pt x="543" y="2933"/>
                </a:lnTo>
                <a:lnTo>
                  <a:pt x="600" y="2990"/>
                </a:lnTo>
                <a:lnTo>
                  <a:pt x="418" y="3175"/>
                </a:lnTo>
                <a:lnTo>
                  <a:pt x="0" y="2752"/>
                </a:lnTo>
                <a:lnTo>
                  <a:pt x="182" y="2568"/>
                </a:lnTo>
                <a:lnTo>
                  <a:pt x="238" y="2625"/>
                </a:lnTo>
                <a:lnTo>
                  <a:pt x="248" y="2601"/>
                </a:lnTo>
                <a:lnTo>
                  <a:pt x="263" y="2575"/>
                </a:lnTo>
                <a:lnTo>
                  <a:pt x="280" y="2546"/>
                </a:lnTo>
                <a:lnTo>
                  <a:pt x="303" y="2515"/>
                </a:lnTo>
                <a:lnTo>
                  <a:pt x="327" y="2482"/>
                </a:lnTo>
                <a:lnTo>
                  <a:pt x="355" y="2448"/>
                </a:lnTo>
                <a:lnTo>
                  <a:pt x="384" y="2412"/>
                </a:lnTo>
                <a:lnTo>
                  <a:pt x="416" y="2375"/>
                </a:lnTo>
                <a:lnTo>
                  <a:pt x="450" y="2338"/>
                </a:lnTo>
                <a:lnTo>
                  <a:pt x="484" y="2299"/>
                </a:lnTo>
                <a:lnTo>
                  <a:pt x="521" y="2262"/>
                </a:lnTo>
                <a:lnTo>
                  <a:pt x="558" y="2225"/>
                </a:lnTo>
                <a:lnTo>
                  <a:pt x="595" y="2188"/>
                </a:lnTo>
                <a:lnTo>
                  <a:pt x="632" y="2153"/>
                </a:lnTo>
                <a:lnTo>
                  <a:pt x="669" y="2119"/>
                </a:lnTo>
                <a:lnTo>
                  <a:pt x="706" y="2087"/>
                </a:lnTo>
                <a:lnTo>
                  <a:pt x="740" y="2057"/>
                </a:lnTo>
                <a:lnTo>
                  <a:pt x="775" y="2029"/>
                </a:lnTo>
                <a:lnTo>
                  <a:pt x="808" y="2004"/>
                </a:lnTo>
                <a:lnTo>
                  <a:pt x="838" y="1983"/>
                </a:lnTo>
                <a:lnTo>
                  <a:pt x="867" y="1964"/>
                </a:lnTo>
                <a:lnTo>
                  <a:pt x="892" y="1950"/>
                </a:lnTo>
                <a:lnTo>
                  <a:pt x="916" y="1939"/>
                </a:lnTo>
                <a:lnTo>
                  <a:pt x="859" y="1882"/>
                </a:lnTo>
                <a:lnTo>
                  <a:pt x="1041" y="1698"/>
                </a:lnTo>
                <a:lnTo>
                  <a:pt x="1159" y="1817"/>
                </a:lnTo>
                <a:lnTo>
                  <a:pt x="1339" y="1635"/>
                </a:lnTo>
                <a:lnTo>
                  <a:pt x="853" y="1140"/>
                </a:lnTo>
                <a:lnTo>
                  <a:pt x="857" y="1136"/>
                </a:lnTo>
                <a:lnTo>
                  <a:pt x="240" y="1135"/>
                </a:lnTo>
                <a:lnTo>
                  <a:pt x="66" y="480"/>
                </a:lnTo>
                <a:lnTo>
                  <a:pt x="136" y="411"/>
                </a:lnTo>
                <a:lnTo>
                  <a:pt x="480" y="759"/>
                </a:lnTo>
                <a:lnTo>
                  <a:pt x="816" y="418"/>
                </a:lnTo>
                <a:lnTo>
                  <a:pt x="471" y="70"/>
                </a:lnTo>
                <a:lnTo>
                  <a:pt x="54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36">
            <a:extLst>
              <a:ext uri="{FF2B5EF4-FFF2-40B4-BE49-F238E27FC236}">
                <a16:creationId xmlns:a16="http://schemas.microsoft.com/office/drawing/2014/main" id="{5B87AD85-5212-44F8-A14A-B723B8007607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510642" y="936250"/>
            <a:ext cx="288032" cy="297182"/>
          </a:xfrm>
          <a:custGeom>
            <a:avLst/>
            <a:gdLst>
              <a:gd name="T0" fmla="*/ 2696 w 2974"/>
              <a:gd name="T1" fmla="*/ 2647 h 3175"/>
              <a:gd name="T2" fmla="*/ 2653 w 2974"/>
              <a:gd name="T3" fmla="*/ 2702 h 3175"/>
              <a:gd name="T4" fmla="*/ 2653 w 2974"/>
              <a:gd name="T5" fmla="*/ 2768 h 3175"/>
              <a:gd name="T6" fmla="*/ 2696 w 2974"/>
              <a:gd name="T7" fmla="*/ 2823 h 3175"/>
              <a:gd name="T8" fmla="*/ 2761 w 2974"/>
              <a:gd name="T9" fmla="*/ 2837 h 3175"/>
              <a:gd name="T10" fmla="*/ 2822 w 2974"/>
              <a:gd name="T11" fmla="*/ 2808 h 3175"/>
              <a:gd name="T12" fmla="*/ 2852 w 2974"/>
              <a:gd name="T13" fmla="*/ 2746 h 3175"/>
              <a:gd name="T14" fmla="*/ 2836 w 2974"/>
              <a:gd name="T15" fmla="*/ 2680 h 3175"/>
              <a:gd name="T16" fmla="*/ 2783 w 2974"/>
              <a:gd name="T17" fmla="*/ 2637 h 3175"/>
              <a:gd name="T18" fmla="*/ 541 w 2974"/>
              <a:gd name="T19" fmla="*/ 0 h 3175"/>
              <a:gd name="T20" fmla="*/ 1190 w 2974"/>
              <a:gd name="T21" fmla="*/ 816 h 3175"/>
              <a:gd name="T22" fmla="*/ 2426 w 2974"/>
              <a:gd name="T23" fmla="*/ 379 h 3175"/>
              <a:gd name="T24" fmla="*/ 2762 w 2974"/>
              <a:gd name="T25" fmla="*/ 718 h 3175"/>
              <a:gd name="T26" fmla="*/ 2912 w 2974"/>
              <a:gd name="T27" fmla="*/ 2566 h 3175"/>
              <a:gd name="T28" fmla="*/ 2948 w 2974"/>
              <a:gd name="T29" fmla="*/ 2621 h 3175"/>
              <a:gd name="T30" fmla="*/ 2974 w 2974"/>
              <a:gd name="T31" fmla="*/ 2715 h 3175"/>
              <a:gd name="T32" fmla="*/ 2960 w 2974"/>
              <a:gd name="T33" fmla="*/ 2810 h 3175"/>
              <a:gd name="T34" fmla="*/ 2907 w 2974"/>
              <a:gd name="T35" fmla="*/ 2894 h 3175"/>
              <a:gd name="T36" fmla="*/ 2824 w 2974"/>
              <a:gd name="T37" fmla="*/ 2949 h 3175"/>
              <a:gd name="T38" fmla="*/ 2730 w 2974"/>
              <a:gd name="T39" fmla="*/ 2962 h 3175"/>
              <a:gd name="T40" fmla="*/ 2637 w 2974"/>
              <a:gd name="T41" fmla="*/ 2936 h 3175"/>
              <a:gd name="T42" fmla="*/ 2582 w 2974"/>
              <a:gd name="T43" fmla="*/ 2898 h 3175"/>
              <a:gd name="T44" fmla="*/ 1459 w 2974"/>
              <a:gd name="T45" fmla="*/ 2121 h 3175"/>
              <a:gd name="T46" fmla="*/ 1211 w 2974"/>
              <a:gd name="T47" fmla="*/ 2271 h 3175"/>
              <a:gd name="T48" fmla="*/ 1157 w 2974"/>
              <a:gd name="T49" fmla="*/ 2357 h 3175"/>
              <a:gd name="T50" fmla="*/ 1075 w 2974"/>
              <a:gd name="T51" fmla="*/ 2460 h 3175"/>
              <a:gd name="T52" fmla="*/ 974 w 2974"/>
              <a:gd name="T53" fmla="*/ 2572 h 3175"/>
              <a:gd name="T54" fmla="*/ 864 w 2974"/>
              <a:gd name="T55" fmla="*/ 2683 h 3175"/>
              <a:gd name="T56" fmla="*/ 754 w 2974"/>
              <a:gd name="T57" fmla="*/ 2786 h 3175"/>
              <a:gd name="T58" fmla="*/ 651 w 2974"/>
              <a:gd name="T59" fmla="*/ 2868 h 3175"/>
              <a:gd name="T60" fmla="*/ 566 w 2974"/>
              <a:gd name="T61" fmla="*/ 2923 h 3175"/>
              <a:gd name="T62" fmla="*/ 418 w 2974"/>
              <a:gd name="T63" fmla="*/ 3175 h 3175"/>
              <a:gd name="T64" fmla="*/ 238 w 2974"/>
              <a:gd name="T65" fmla="*/ 2625 h 3175"/>
              <a:gd name="T66" fmla="*/ 280 w 2974"/>
              <a:gd name="T67" fmla="*/ 2546 h 3175"/>
              <a:gd name="T68" fmla="*/ 355 w 2974"/>
              <a:gd name="T69" fmla="*/ 2448 h 3175"/>
              <a:gd name="T70" fmla="*/ 450 w 2974"/>
              <a:gd name="T71" fmla="*/ 2338 h 3175"/>
              <a:gd name="T72" fmla="*/ 558 w 2974"/>
              <a:gd name="T73" fmla="*/ 2225 h 3175"/>
              <a:gd name="T74" fmla="*/ 669 w 2974"/>
              <a:gd name="T75" fmla="*/ 2119 h 3175"/>
              <a:gd name="T76" fmla="*/ 775 w 2974"/>
              <a:gd name="T77" fmla="*/ 2029 h 3175"/>
              <a:gd name="T78" fmla="*/ 867 w 2974"/>
              <a:gd name="T79" fmla="*/ 1964 h 3175"/>
              <a:gd name="T80" fmla="*/ 859 w 2974"/>
              <a:gd name="T81" fmla="*/ 1882 h 3175"/>
              <a:gd name="T82" fmla="*/ 1339 w 2974"/>
              <a:gd name="T83" fmla="*/ 1635 h 3175"/>
              <a:gd name="T84" fmla="*/ 240 w 2974"/>
              <a:gd name="T85" fmla="*/ 1135 h 3175"/>
              <a:gd name="T86" fmla="*/ 480 w 2974"/>
              <a:gd name="T87" fmla="*/ 759 h 3175"/>
              <a:gd name="T88" fmla="*/ 541 w 2974"/>
              <a:gd name="T89" fmla="*/ 0 h 3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974" h="3175">
                <a:moveTo>
                  <a:pt x="2738" y="2632"/>
                </a:moveTo>
                <a:lnTo>
                  <a:pt x="2716" y="2637"/>
                </a:lnTo>
                <a:lnTo>
                  <a:pt x="2696" y="2647"/>
                </a:lnTo>
                <a:lnTo>
                  <a:pt x="2676" y="2662"/>
                </a:lnTo>
                <a:lnTo>
                  <a:pt x="2662" y="2680"/>
                </a:lnTo>
                <a:lnTo>
                  <a:pt x="2653" y="2702"/>
                </a:lnTo>
                <a:lnTo>
                  <a:pt x="2648" y="2724"/>
                </a:lnTo>
                <a:lnTo>
                  <a:pt x="2649" y="2746"/>
                </a:lnTo>
                <a:lnTo>
                  <a:pt x="2653" y="2768"/>
                </a:lnTo>
                <a:lnTo>
                  <a:pt x="2663" y="2789"/>
                </a:lnTo>
                <a:lnTo>
                  <a:pt x="2677" y="2808"/>
                </a:lnTo>
                <a:lnTo>
                  <a:pt x="2696" y="2823"/>
                </a:lnTo>
                <a:lnTo>
                  <a:pt x="2717" y="2833"/>
                </a:lnTo>
                <a:lnTo>
                  <a:pt x="2738" y="2837"/>
                </a:lnTo>
                <a:lnTo>
                  <a:pt x="2761" y="2837"/>
                </a:lnTo>
                <a:lnTo>
                  <a:pt x="2783" y="2832"/>
                </a:lnTo>
                <a:lnTo>
                  <a:pt x="2804" y="2823"/>
                </a:lnTo>
                <a:lnTo>
                  <a:pt x="2822" y="2808"/>
                </a:lnTo>
                <a:lnTo>
                  <a:pt x="2836" y="2789"/>
                </a:lnTo>
                <a:lnTo>
                  <a:pt x="2846" y="2768"/>
                </a:lnTo>
                <a:lnTo>
                  <a:pt x="2852" y="2746"/>
                </a:lnTo>
                <a:lnTo>
                  <a:pt x="2852" y="2724"/>
                </a:lnTo>
                <a:lnTo>
                  <a:pt x="2846" y="2701"/>
                </a:lnTo>
                <a:lnTo>
                  <a:pt x="2836" y="2680"/>
                </a:lnTo>
                <a:lnTo>
                  <a:pt x="2822" y="2662"/>
                </a:lnTo>
                <a:lnTo>
                  <a:pt x="2804" y="2647"/>
                </a:lnTo>
                <a:lnTo>
                  <a:pt x="2783" y="2637"/>
                </a:lnTo>
                <a:lnTo>
                  <a:pt x="2761" y="2632"/>
                </a:lnTo>
                <a:lnTo>
                  <a:pt x="2738" y="2632"/>
                </a:lnTo>
                <a:close/>
                <a:moveTo>
                  <a:pt x="541" y="0"/>
                </a:moveTo>
                <a:lnTo>
                  <a:pt x="541" y="0"/>
                </a:lnTo>
                <a:lnTo>
                  <a:pt x="1188" y="175"/>
                </a:lnTo>
                <a:lnTo>
                  <a:pt x="1190" y="816"/>
                </a:lnTo>
                <a:lnTo>
                  <a:pt x="1667" y="1301"/>
                </a:lnTo>
                <a:lnTo>
                  <a:pt x="2149" y="815"/>
                </a:lnTo>
                <a:lnTo>
                  <a:pt x="2426" y="379"/>
                </a:lnTo>
                <a:lnTo>
                  <a:pt x="2734" y="205"/>
                </a:lnTo>
                <a:lnTo>
                  <a:pt x="2933" y="407"/>
                </a:lnTo>
                <a:lnTo>
                  <a:pt x="2762" y="718"/>
                </a:lnTo>
                <a:lnTo>
                  <a:pt x="2331" y="999"/>
                </a:lnTo>
                <a:lnTo>
                  <a:pt x="1850" y="1487"/>
                </a:lnTo>
                <a:lnTo>
                  <a:pt x="2912" y="2566"/>
                </a:lnTo>
                <a:lnTo>
                  <a:pt x="2910" y="2567"/>
                </a:lnTo>
                <a:lnTo>
                  <a:pt x="2931" y="2593"/>
                </a:lnTo>
                <a:lnTo>
                  <a:pt x="2948" y="2621"/>
                </a:lnTo>
                <a:lnTo>
                  <a:pt x="2962" y="2651"/>
                </a:lnTo>
                <a:lnTo>
                  <a:pt x="2970" y="2683"/>
                </a:lnTo>
                <a:lnTo>
                  <a:pt x="2974" y="2715"/>
                </a:lnTo>
                <a:lnTo>
                  <a:pt x="2974" y="2747"/>
                </a:lnTo>
                <a:lnTo>
                  <a:pt x="2969" y="2779"/>
                </a:lnTo>
                <a:lnTo>
                  <a:pt x="2960" y="2810"/>
                </a:lnTo>
                <a:lnTo>
                  <a:pt x="2946" y="2840"/>
                </a:lnTo>
                <a:lnTo>
                  <a:pt x="2929" y="2868"/>
                </a:lnTo>
                <a:lnTo>
                  <a:pt x="2907" y="2894"/>
                </a:lnTo>
                <a:lnTo>
                  <a:pt x="2881" y="2917"/>
                </a:lnTo>
                <a:lnTo>
                  <a:pt x="2854" y="2935"/>
                </a:lnTo>
                <a:lnTo>
                  <a:pt x="2824" y="2949"/>
                </a:lnTo>
                <a:lnTo>
                  <a:pt x="2793" y="2957"/>
                </a:lnTo>
                <a:lnTo>
                  <a:pt x="2762" y="2962"/>
                </a:lnTo>
                <a:lnTo>
                  <a:pt x="2730" y="2962"/>
                </a:lnTo>
                <a:lnTo>
                  <a:pt x="2699" y="2958"/>
                </a:lnTo>
                <a:lnTo>
                  <a:pt x="2668" y="2949"/>
                </a:lnTo>
                <a:lnTo>
                  <a:pt x="2637" y="2936"/>
                </a:lnTo>
                <a:lnTo>
                  <a:pt x="2610" y="2918"/>
                </a:lnTo>
                <a:lnTo>
                  <a:pt x="2584" y="2896"/>
                </a:lnTo>
                <a:lnTo>
                  <a:pt x="2582" y="2898"/>
                </a:lnTo>
                <a:lnTo>
                  <a:pt x="1521" y="1820"/>
                </a:lnTo>
                <a:lnTo>
                  <a:pt x="1342" y="2001"/>
                </a:lnTo>
                <a:lnTo>
                  <a:pt x="1459" y="2121"/>
                </a:lnTo>
                <a:lnTo>
                  <a:pt x="1277" y="2305"/>
                </a:lnTo>
                <a:lnTo>
                  <a:pt x="1221" y="2248"/>
                </a:lnTo>
                <a:lnTo>
                  <a:pt x="1211" y="2271"/>
                </a:lnTo>
                <a:lnTo>
                  <a:pt x="1196" y="2297"/>
                </a:lnTo>
                <a:lnTo>
                  <a:pt x="1178" y="2325"/>
                </a:lnTo>
                <a:lnTo>
                  <a:pt x="1157" y="2357"/>
                </a:lnTo>
                <a:lnTo>
                  <a:pt x="1132" y="2390"/>
                </a:lnTo>
                <a:lnTo>
                  <a:pt x="1105" y="2424"/>
                </a:lnTo>
                <a:lnTo>
                  <a:pt x="1075" y="2460"/>
                </a:lnTo>
                <a:lnTo>
                  <a:pt x="1042" y="2498"/>
                </a:lnTo>
                <a:lnTo>
                  <a:pt x="1010" y="2535"/>
                </a:lnTo>
                <a:lnTo>
                  <a:pt x="974" y="2572"/>
                </a:lnTo>
                <a:lnTo>
                  <a:pt x="938" y="2610"/>
                </a:lnTo>
                <a:lnTo>
                  <a:pt x="902" y="2647"/>
                </a:lnTo>
                <a:lnTo>
                  <a:pt x="864" y="2683"/>
                </a:lnTo>
                <a:lnTo>
                  <a:pt x="827" y="2720"/>
                </a:lnTo>
                <a:lnTo>
                  <a:pt x="789" y="2754"/>
                </a:lnTo>
                <a:lnTo>
                  <a:pt x="754" y="2786"/>
                </a:lnTo>
                <a:lnTo>
                  <a:pt x="718" y="2816"/>
                </a:lnTo>
                <a:lnTo>
                  <a:pt x="683" y="2843"/>
                </a:lnTo>
                <a:lnTo>
                  <a:pt x="651" y="2868"/>
                </a:lnTo>
                <a:lnTo>
                  <a:pt x="620" y="2890"/>
                </a:lnTo>
                <a:lnTo>
                  <a:pt x="592" y="2908"/>
                </a:lnTo>
                <a:lnTo>
                  <a:pt x="566" y="2923"/>
                </a:lnTo>
                <a:lnTo>
                  <a:pt x="543" y="2933"/>
                </a:lnTo>
                <a:lnTo>
                  <a:pt x="600" y="2990"/>
                </a:lnTo>
                <a:lnTo>
                  <a:pt x="418" y="3175"/>
                </a:lnTo>
                <a:lnTo>
                  <a:pt x="0" y="2752"/>
                </a:lnTo>
                <a:lnTo>
                  <a:pt x="182" y="2568"/>
                </a:lnTo>
                <a:lnTo>
                  <a:pt x="238" y="2625"/>
                </a:lnTo>
                <a:lnTo>
                  <a:pt x="248" y="2601"/>
                </a:lnTo>
                <a:lnTo>
                  <a:pt x="263" y="2575"/>
                </a:lnTo>
                <a:lnTo>
                  <a:pt x="280" y="2546"/>
                </a:lnTo>
                <a:lnTo>
                  <a:pt x="303" y="2515"/>
                </a:lnTo>
                <a:lnTo>
                  <a:pt x="327" y="2482"/>
                </a:lnTo>
                <a:lnTo>
                  <a:pt x="355" y="2448"/>
                </a:lnTo>
                <a:lnTo>
                  <a:pt x="384" y="2412"/>
                </a:lnTo>
                <a:lnTo>
                  <a:pt x="416" y="2375"/>
                </a:lnTo>
                <a:lnTo>
                  <a:pt x="450" y="2338"/>
                </a:lnTo>
                <a:lnTo>
                  <a:pt x="484" y="2299"/>
                </a:lnTo>
                <a:lnTo>
                  <a:pt x="521" y="2262"/>
                </a:lnTo>
                <a:lnTo>
                  <a:pt x="558" y="2225"/>
                </a:lnTo>
                <a:lnTo>
                  <a:pt x="595" y="2188"/>
                </a:lnTo>
                <a:lnTo>
                  <a:pt x="632" y="2153"/>
                </a:lnTo>
                <a:lnTo>
                  <a:pt x="669" y="2119"/>
                </a:lnTo>
                <a:lnTo>
                  <a:pt x="706" y="2087"/>
                </a:lnTo>
                <a:lnTo>
                  <a:pt x="740" y="2057"/>
                </a:lnTo>
                <a:lnTo>
                  <a:pt x="775" y="2029"/>
                </a:lnTo>
                <a:lnTo>
                  <a:pt x="808" y="2004"/>
                </a:lnTo>
                <a:lnTo>
                  <a:pt x="838" y="1983"/>
                </a:lnTo>
                <a:lnTo>
                  <a:pt x="867" y="1964"/>
                </a:lnTo>
                <a:lnTo>
                  <a:pt x="892" y="1950"/>
                </a:lnTo>
                <a:lnTo>
                  <a:pt x="916" y="1939"/>
                </a:lnTo>
                <a:lnTo>
                  <a:pt x="859" y="1882"/>
                </a:lnTo>
                <a:lnTo>
                  <a:pt x="1041" y="1698"/>
                </a:lnTo>
                <a:lnTo>
                  <a:pt x="1159" y="1817"/>
                </a:lnTo>
                <a:lnTo>
                  <a:pt x="1339" y="1635"/>
                </a:lnTo>
                <a:lnTo>
                  <a:pt x="853" y="1140"/>
                </a:lnTo>
                <a:lnTo>
                  <a:pt x="857" y="1136"/>
                </a:lnTo>
                <a:lnTo>
                  <a:pt x="240" y="1135"/>
                </a:lnTo>
                <a:lnTo>
                  <a:pt x="66" y="480"/>
                </a:lnTo>
                <a:lnTo>
                  <a:pt x="136" y="411"/>
                </a:lnTo>
                <a:lnTo>
                  <a:pt x="480" y="759"/>
                </a:lnTo>
                <a:lnTo>
                  <a:pt x="816" y="418"/>
                </a:lnTo>
                <a:lnTo>
                  <a:pt x="471" y="70"/>
                </a:lnTo>
                <a:lnTo>
                  <a:pt x="54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1" name="Group 30">
            <a:extLst>
              <a:ext uri="{FF2B5EF4-FFF2-40B4-BE49-F238E27FC236}">
                <a16:creationId xmlns:a16="http://schemas.microsoft.com/office/drawing/2014/main" id="{CBF41ABF-0023-4860-AFBF-4DE3ADA37D3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543721" y="3514765"/>
            <a:ext cx="221875" cy="266427"/>
            <a:chOff x="6479" y="445"/>
            <a:chExt cx="249" cy="299"/>
          </a:xfrm>
          <a:solidFill>
            <a:schemeClr val="bg2"/>
          </a:solidFill>
        </p:grpSpPr>
        <p:sp>
          <p:nvSpPr>
            <p:cNvPr id="82" name="Freeform 32">
              <a:extLst>
                <a:ext uri="{FF2B5EF4-FFF2-40B4-BE49-F238E27FC236}">
                  <a16:creationId xmlns:a16="http://schemas.microsoft.com/office/drawing/2014/main" id="{6F5C51CA-5296-4C52-8762-44B675A6F8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79" y="445"/>
              <a:ext cx="249" cy="299"/>
            </a:xfrm>
            <a:custGeom>
              <a:avLst/>
              <a:gdLst>
                <a:gd name="T0" fmla="*/ 1120 w 2739"/>
                <a:gd name="T1" fmla="*/ 927 h 3287"/>
                <a:gd name="T2" fmla="*/ 838 w 2739"/>
                <a:gd name="T3" fmla="*/ 1041 h 3287"/>
                <a:gd name="T4" fmla="*/ 604 w 2739"/>
                <a:gd name="T5" fmla="*/ 1229 h 3287"/>
                <a:gd name="T6" fmla="*/ 433 w 2739"/>
                <a:gd name="T7" fmla="*/ 1477 h 3287"/>
                <a:gd name="T8" fmla="*/ 341 w 2739"/>
                <a:gd name="T9" fmla="*/ 1770 h 3287"/>
                <a:gd name="T10" fmla="*/ 341 w 2739"/>
                <a:gd name="T11" fmla="*/ 2088 h 3287"/>
                <a:gd name="T12" fmla="*/ 433 w 2739"/>
                <a:gd name="T13" fmla="*/ 2381 h 3287"/>
                <a:gd name="T14" fmla="*/ 604 w 2739"/>
                <a:gd name="T15" fmla="*/ 2630 h 3287"/>
                <a:gd name="T16" fmla="*/ 838 w 2739"/>
                <a:gd name="T17" fmla="*/ 2817 h 3287"/>
                <a:gd name="T18" fmla="*/ 1120 w 2739"/>
                <a:gd name="T19" fmla="*/ 2931 h 3287"/>
                <a:gd name="T20" fmla="*/ 1436 w 2739"/>
                <a:gd name="T21" fmla="*/ 2955 h 3287"/>
                <a:gd name="T22" fmla="*/ 1737 w 2739"/>
                <a:gd name="T23" fmla="*/ 2885 h 3287"/>
                <a:gd name="T24" fmla="*/ 1997 w 2739"/>
                <a:gd name="T25" fmla="*/ 2732 h 3287"/>
                <a:gd name="T26" fmla="*/ 2201 w 2739"/>
                <a:gd name="T27" fmla="*/ 2512 h 3287"/>
                <a:gd name="T28" fmla="*/ 2335 w 2739"/>
                <a:gd name="T29" fmla="*/ 2239 h 3287"/>
                <a:gd name="T30" fmla="*/ 2382 w 2739"/>
                <a:gd name="T31" fmla="*/ 1929 h 3287"/>
                <a:gd name="T32" fmla="*/ 2335 w 2739"/>
                <a:gd name="T33" fmla="*/ 1619 h 3287"/>
                <a:gd name="T34" fmla="*/ 2201 w 2739"/>
                <a:gd name="T35" fmla="*/ 1347 h 3287"/>
                <a:gd name="T36" fmla="*/ 1997 w 2739"/>
                <a:gd name="T37" fmla="*/ 1127 h 3287"/>
                <a:gd name="T38" fmla="*/ 1737 w 2739"/>
                <a:gd name="T39" fmla="*/ 974 h 3287"/>
                <a:gd name="T40" fmla="*/ 1436 w 2739"/>
                <a:gd name="T41" fmla="*/ 903 h 3287"/>
                <a:gd name="T42" fmla="*/ 1861 w 2739"/>
                <a:gd name="T43" fmla="*/ 3 h 3287"/>
                <a:gd name="T44" fmla="*/ 1947 w 2739"/>
                <a:gd name="T45" fmla="*/ 61 h 3287"/>
                <a:gd name="T46" fmla="*/ 1971 w 2739"/>
                <a:gd name="T47" fmla="*/ 310 h 3287"/>
                <a:gd name="T48" fmla="*/ 1931 w 2739"/>
                <a:gd name="T49" fmla="*/ 408 h 3287"/>
                <a:gd name="T50" fmla="*/ 1833 w 2739"/>
                <a:gd name="T51" fmla="*/ 450 h 3287"/>
                <a:gd name="T52" fmla="*/ 1840 w 2739"/>
                <a:gd name="T53" fmla="*/ 662 h 3287"/>
                <a:gd name="T54" fmla="*/ 2271 w 2739"/>
                <a:gd name="T55" fmla="*/ 542 h 3287"/>
                <a:gd name="T56" fmla="*/ 2396 w 2739"/>
                <a:gd name="T57" fmla="*/ 471 h 3287"/>
                <a:gd name="T58" fmla="*/ 2535 w 2739"/>
                <a:gd name="T59" fmla="*/ 471 h 3287"/>
                <a:gd name="T60" fmla="*/ 2659 w 2739"/>
                <a:gd name="T61" fmla="*/ 542 h 3287"/>
                <a:gd name="T62" fmla="*/ 2730 w 2739"/>
                <a:gd name="T63" fmla="*/ 666 h 3287"/>
                <a:gd name="T64" fmla="*/ 2730 w 2739"/>
                <a:gd name="T65" fmla="*/ 806 h 3287"/>
                <a:gd name="T66" fmla="*/ 2659 w 2739"/>
                <a:gd name="T67" fmla="*/ 930 h 3287"/>
                <a:gd name="T68" fmla="*/ 2580 w 2739"/>
                <a:gd name="T69" fmla="*/ 1351 h 3287"/>
                <a:gd name="T70" fmla="*/ 2685 w 2739"/>
                <a:gd name="T71" fmla="*/ 1670 h 3287"/>
                <a:gd name="T72" fmla="*/ 2707 w 2739"/>
                <a:gd name="T73" fmla="*/ 2022 h 3287"/>
                <a:gd name="T74" fmla="*/ 2636 w 2739"/>
                <a:gd name="T75" fmla="*/ 2375 h 3287"/>
                <a:gd name="T76" fmla="*/ 2479 w 2739"/>
                <a:gd name="T77" fmla="*/ 2688 h 3287"/>
                <a:gd name="T78" fmla="*/ 2249 w 2739"/>
                <a:gd name="T79" fmla="*/ 2949 h 3287"/>
                <a:gd name="T80" fmla="*/ 1962 w 2739"/>
                <a:gd name="T81" fmla="*/ 3143 h 3287"/>
                <a:gd name="T82" fmla="*/ 1628 w 2739"/>
                <a:gd name="T83" fmla="*/ 3260 h 3287"/>
                <a:gd name="T84" fmla="*/ 1262 w 2739"/>
                <a:gd name="T85" fmla="*/ 3284 h 3287"/>
                <a:gd name="T86" fmla="*/ 911 w 2739"/>
                <a:gd name="T87" fmla="*/ 3213 h 3287"/>
                <a:gd name="T88" fmla="*/ 599 w 2739"/>
                <a:gd name="T89" fmla="*/ 3055 h 3287"/>
                <a:gd name="T90" fmla="*/ 338 w 2739"/>
                <a:gd name="T91" fmla="*/ 2825 h 3287"/>
                <a:gd name="T92" fmla="*/ 144 w 2739"/>
                <a:gd name="T93" fmla="*/ 2537 h 3287"/>
                <a:gd name="T94" fmla="*/ 28 w 2739"/>
                <a:gd name="T95" fmla="*/ 2202 h 3287"/>
                <a:gd name="T96" fmla="*/ 3 w 2739"/>
                <a:gd name="T97" fmla="*/ 1839 h 3287"/>
                <a:gd name="T98" fmla="*/ 71 w 2739"/>
                <a:gd name="T99" fmla="*/ 1495 h 3287"/>
                <a:gd name="T100" fmla="*/ 220 w 2739"/>
                <a:gd name="T101" fmla="*/ 1189 h 3287"/>
                <a:gd name="T102" fmla="*/ 438 w 2739"/>
                <a:gd name="T103" fmla="*/ 931 h 3287"/>
                <a:gd name="T104" fmla="*/ 714 w 2739"/>
                <a:gd name="T105" fmla="*/ 734 h 3287"/>
                <a:gd name="T106" fmla="*/ 1034 w 2739"/>
                <a:gd name="T107" fmla="*/ 611 h 3287"/>
                <a:gd name="T108" fmla="*/ 824 w 2739"/>
                <a:gd name="T109" fmla="*/ 438 h 3287"/>
                <a:gd name="T110" fmla="*/ 750 w 2739"/>
                <a:gd name="T111" fmla="*/ 364 h 3287"/>
                <a:gd name="T112" fmla="*/ 742 w 2739"/>
                <a:gd name="T113" fmla="*/ 110 h 3287"/>
                <a:gd name="T114" fmla="*/ 801 w 2739"/>
                <a:gd name="T115" fmla="*/ 23 h 3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39" h="3287">
                  <a:moveTo>
                    <a:pt x="1355" y="900"/>
                  </a:moveTo>
                  <a:lnTo>
                    <a:pt x="1275" y="903"/>
                  </a:lnTo>
                  <a:lnTo>
                    <a:pt x="1196" y="913"/>
                  </a:lnTo>
                  <a:lnTo>
                    <a:pt x="1120" y="927"/>
                  </a:lnTo>
                  <a:lnTo>
                    <a:pt x="1046" y="948"/>
                  </a:lnTo>
                  <a:lnTo>
                    <a:pt x="974" y="974"/>
                  </a:lnTo>
                  <a:lnTo>
                    <a:pt x="904" y="1005"/>
                  </a:lnTo>
                  <a:lnTo>
                    <a:pt x="838" y="1041"/>
                  </a:lnTo>
                  <a:lnTo>
                    <a:pt x="774" y="1082"/>
                  </a:lnTo>
                  <a:lnTo>
                    <a:pt x="714" y="1127"/>
                  </a:lnTo>
                  <a:lnTo>
                    <a:pt x="657" y="1176"/>
                  </a:lnTo>
                  <a:lnTo>
                    <a:pt x="604" y="1229"/>
                  </a:lnTo>
                  <a:lnTo>
                    <a:pt x="555" y="1286"/>
                  </a:lnTo>
                  <a:lnTo>
                    <a:pt x="510" y="1347"/>
                  </a:lnTo>
                  <a:lnTo>
                    <a:pt x="470" y="1411"/>
                  </a:lnTo>
                  <a:lnTo>
                    <a:pt x="433" y="1477"/>
                  </a:lnTo>
                  <a:lnTo>
                    <a:pt x="402" y="1547"/>
                  </a:lnTo>
                  <a:lnTo>
                    <a:pt x="376" y="1619"/>
                  </a:lnTo>
                  <a:lnTo>
                    <a:pt x="356" y="1694"/>
                  </a:lnTo>
                  <a:lnTo>
                    <a:pt x="341" y="1770"/>
                  </a:lnTo>
                  <a:lnTo>
                    <a:pt x="331" y="1849"/>
                  </a:lnTo>
                  <a:lnTo>
                    <a:pt x="328" y="1929"/>
                  </a:lnTo>
                  <a:lnTo>
                    <a:pt x="331" y="2010"/>
                  </a:lnTo>
                  <a:lnTo>
                    <a:pt x="341" y="2088"/>
                  </a:lnTo>
                  <a:lnTo>
                    <a:pt x="356" y="2165"/>
                  </a:lnTo>
                  <a:lnTo>
                    <a:pt x="376" y="2239"/>
                  </a:lnTo>
                  <a:lnTo>
                    <a:pt x="402" y="2312"/>
                  </a:lnTo>
                  <a:lnTo>
                    <a:pt x="433" y="2381"/>
                  </a:lnTo>
                  <a:lnTo>
                    <a:pt x="470" y="2448"/>
                  </a:lnTo>
                  <a:lnTo>
                    <a:pt x="510" y="2512"/>
                  </a:lnTo>
                  <a:lnTo>
                    <a:pt x="555" y="2573"/>
                  </a:lnTo>
                  <a:lnTo>
                    <a:pt x="604" y="2630"/>
                  </a:lnTo>
                  <a:lnTo>
                    <a:pt x="657" y="2683"/>
                  </a:lnTo>
                  <a:lnTo>
                    <a:pt x="714" y="2732"/>
                  </a:lnTo>
                  <a:lnTo>
                    <a:pt x="774" y="2777"/>
                  </a:lnTo>
                  <a:lnTo>
                    <a:pt x="838" y="2817"/>
                  </a:lnTo>
                  <a:lnTo>
                    <a:pt x="904" y="2854"/>
                  </a:lnTo>
                  <a:lnTo>
                    <a:pt x="974" y="2885"/>
                  </a:lnTo>
                  <a:lnTo>
                    <a:pt x="1046" y="2911"/>
                  </a:lnTo>
                  <a:lnTo>
                    <a:pt x="1120" y="2931"/>
                  </a:lnTo>
                  <a:lnTo>
                    <a:pt x="1196" y="2946"/>
                  </a:lnTo>
                  <a:lnTo>
                    <a:pt x="1275" y="2955"/>
                  </a:lnTo>
                  <a:lnTo>
                    <a:pt x="1355" y="2958"/>
                  </a:lnTo>
                  <a:lnTo>
                    <a:pt x="1436" y="2955"/>
                  </a:lnTo>
                  <a:lnTo>
                    <a:pt x="1514" y="2946"/>
                  </a:lnTo>
                  <a:lnTo>
                    <a:pt x="1591" y="2931"/>
                  </a:lnTo>
                  <a:lnTo>
                    <a:pt x="1665" y="2911"/>
                  </a:lnTo>
                  <a:lnTo>
                    <a:pt x="1737" y="2885"/>
                  </a:lnTo>
                  <a:lnTo>
                    <a:pt x="1806" y="2854"/>
                  </a:lnTo>
                  <a:lnTo>
                    <a:pt x="1873" y="2817"/>
                  </a:lnTo>
                  <a:lnTo>
                    <a:pt x="1937" y="2777"/>
                  </a:lnTo>
                  <a:lnTo>
                    <a:pt x="1997" y="2732"/>
                  </a:lnTo>
                  <a:lnTo>
                    <a:pt x="2054" y="2683"/>
                  </a:lnTo>
                  <a:lnTo>
                    <a:pt x="2107" y="2630"/>
                  </a:lnTo>
                  <a:lnTo>
                    <a:pt x="2156" y="2573"/>
                  </a:lnTo>
                  <a:lnTo>
                    <a:pt x="2201" y="2512"/>
                  </a:lnTo>
                  <a:lnTo>
                    <a:pt x="2241" y="2448"/>
                  </a:lnTo>
                  <a:lnTo>
                    <a:pt x="2277" y="2381"/>
                  </a:lnTo>
                  <a:lnTo>
                    <a:pt x="2309" y="2312"/>
                  </a:lnTo>
                  <a:lnTo>
                    <a:pt x="2335" y="2239"/>
                  </a:lnTo>
                  <a:lnTo>
                    <a:pt x="2355" y="2165"/>
                  </a:lnTo>
                  <a:lnTo>
                    <a:pt x="2370" y="2088"/>
                  </a:lnTo>
                  <a:lnTo>
                    <a:pt x="2379" y="2010"/>
                  </a:lnTo>
                  <a:lnTo>
                    <a:pt x="2382" y="1929"/>
                  </a:lnTo>
                  <a:lnTo>
                    <a:pt x="2379" y="1849"/>
                  </a:lnTo>
                  <a:lnTo>
                    <a:pt x="2370" y="1770"/>
                  </a:lnTo>
                  <a:lnTo>
                    <a:pt x="2355" y="1694"/>
                  </a:lnTo>
                  <a:lnTo>
                    <a:pt x="2335" y="1619"/>
                  </a:lnTo>
                  <a:lnTo>
                    <a:pt x="2309" y="1547"/>
                  </a:lnTo>
                  <a:lnTo>
                    <a:pt x="2277" y="1477"/>
                  </a:lnTo>
                  <a:lnTo>
                    <a:pt x="2241" y="1411"/>
                  </a:lnTo>
                  <a:lnTo>
                    <a:pt x="2201" y="1347"/>
                  </a:lnTo>
                  <a:lnTo>
                    <a:pt x="2156" y="1286"/>
                  </a:lnTo>
                  <a:lnTo>
                    <a:pt x="2107" y="1229"/>
                  </a:lnTo>
                  <a:lnTo>
                    <a:pt x="2054" y="1176"/>
                  </a:lnTo>
                  <a:lnTo>
                    <a:pt x="1997" y="1127"/>
                  </a:lnTo>
                  <a:lnTo>
                    <a:pt x="1937" y="1082"/>
                  </a:lnTo>
                  <a:lnTo>
                    <a:pt x="1873" y="1041"/>
                  </a:lnTo>
                  <a:lnTo>
                    <a:pt x="1806" y="1005"/>
                  </a:lnTo>
                  <a:lnTo>
                    <a:pt x="1737" y="974"/>
                  </a:lnTo>
                  <a:lnTo>
                    <a:pt x="1665" y="948"/>
                  </a:lnTo>
                  <a:lnTo>
                    <a:pt x="1591" y="927"/>
                  </a:lnTo>
                  <a:lnTo>
                    <a:pt x="1514" y="913"/>
                  </a:lnTo>
                  <a:lnTo>
                    <a:pt x="1436" y="903"/>
                  </a:lnTo>
                  <a:lnTo>
                    <a:pt x="1355" y="900"/>
                  </a:lnTo>
                  <a:close/>
                  <a:moveTo>
                    <a:pt x="878" y="0"/>
                  </a:moveTo>
                  <a:lnTo>
                    <a:pt x="1833" y="0"/>
                  </a:lnTo>
                  <a:lnTo>
                    <a:pt x="1861" y="3"/>
                  </a:lnTo>
                  <a:lnTo>
                    <a:pt x="1887" y="11"/>
                  </a:lnTo>
                  <a:lnTo>
                    <a:pt x="1910" y="23"/>
                  </a:lnTo>
                  <a:lnTo>
                    <a:pt x="1931" y="40"/>
                  </a:lnTo>
                  <a:lnTo>
                    <a:pt x="1947" y="61"/>
                  </a:lnTo>
                  <a:lnTo>
                    <a:pt x="1960" y="84"/>
                  </a:lnTo>
                  <a:lnTo>
                    <a:pt x="1968" y="110"/>
                  </a:lnTo>
                  <a:lnTo>
                    <a:pt x="1971" y="138"/>
                  </a:lnTo>
                  <a:lnTo>
                    <a:pt x="1971" y="310"/>
                  </a:lnTo>
                  <a:lnTo>
                    <a:pt x="1968" y="338"/>
                  </a:lnTo>
                  <a:lnTo>
                    <a:pt x="1960" y="364"/>
                  </a:lnTo>
                  <a:lnTo>
                    <a:pt x="1947" y="388"/>
                  </a:lnTo>
                  <a:lnTo>
                    <a:pt x="1931" y="408"/>
                  </a:lnTo>
                  <a:lnTo>
                    <a:pt x="1910" y="425"/>
                  </a:lnTo>
                  <a:lnTo>
                    <a:pt x="1887" y="438"/>
                  </a:lnTo>
                  <a:lnTo>
                    <a:pt x="1861" y="447"/>
                  </a:lnTo>
                  <a:lnTo>
                    <a:pt x="1833" y="450"/>
                  </a:lnTo>
                  <a:lnTo>
                    <a:pt x="1691" y="450"/>
                  </a:lnTo>
                  <a:lnTo>
                    <a:pt x="1691" y="615"/>
                  </a:lnTo>
                  <a:lnTo>
                    <a:pt x="1766" y="637"/>
                  </a:lnTo>
                  <a:lnTo>
                    <a:pt x="1840" y="662"/>
                  </a:lnTo>
                  <a:lnTo>
                    <a:pt x="1912" y="692"/>
                  </a:lnTo>
                  <a:lnTo>
                    <a:pt x="1981" y="726"/>
                  </a:lnTo>
                  <a:lnTo>
                    <a:pt x="2048" y="765"/>
                  </a:lnTo>
                  <a:lnTo>
                    <a:pt x="2271" y="542"/>
                  </a:lnTo>
                  <a:lnTo>
                    <a:pt x="2300" y="517"/>
                  </a:lnTo>
                  <a:lnTo>
                    <a:pt x="2331" y="497"/>
                  </a:lnTo>
                  <a:lnTo>
                    <a:pt x="2363" y="482"/>
                  </a:lnTo>
                  <a:lnTo>
                    <a:pt x="2396" y="471"/>
                  </a:lnTo>
                  <a:lnTo>
                    <a:pt x="2431" y="464"/>
                  </a:lnTo>
                  <a:lnTo>
                    <a:pt x="2466" y="462"/>
                  </a:lnTo>
                  <a:lnTo>
                    <a:pt x="2501" y="464"/>
                  </a:lnTo>
                  <a:lnTo>
                    <a:pt x="2535" y="471"/>
                  </a:lnTo>
                  <a:lnTo>
                    <a:pt x="2569" y="482"/>
                  </a:lnTo>
                  <a:lnTo>
                    <a:pt x="2601" y="497"/>
                  </a:lnTo>
                  <a:lnTo>
                    <a:pt x="2631" y="517"/>
                  </a:lnTo>
                  <a:lnTo>
                    <a:pt x="2659" y="542"/>
                  </a:lnTo>
                  <a:lnTo>
                    <a:pt x="2684" y="570"/>
                  </a:lnTo>
                  <a:lnTo>
                    <a:pt x="2704" y="600"/>
                  </a:lnTo>
                  <a:lnTo>
                    <a:pt x="2719" y="632"/>
                  </a:lnTo>
                  <a:lnTo>
                    <a:pt x="2730" y="666"/>
                  </a:lnTo>
                  <a:lnTo>
                    <a:pt x="2737" y="700"/>
                  </a:lnTo>
                  <a:lnTo>
                    <a:pt x="2739" y="735"/>
                  </a:lnTo>
                  <a:lnTo>
                    <a:pt x="2737" y="771"/>
                  </a:lnTo>
                  <a:lnTo>
                    <a:pt x="2730" y="806"/>
                  </a:lnTo>
                  <a:lnTo>
                    <a:pt x="2719" y="839"/>
                  </a:lnTo>
                  <a:lnTo>
                    <a:pt x="2704" y="871"/>
                  </a:lnTo>
                  <a:lnTo>
                    <a:pt x="2684" y="902"/>
                  </a:lnTo>
                  <a:lnTo>
                    <a:pt x="2659" y="930"/>
                  </a:lnTo>
                  <a:lnTo>
                    <a:pt x="2454" y="1137"/>
                  </a:lnTo>
                  <a:lnTo>
                    <a:pt x="2500" y="1205"/>
                  </a:lnTo>
                  <a:lnTo>
                    <a:pt x="2542" y="1276"/>
                  </a:lnTo>
                  <a:lnTo>
                    <a:pt x="2580" y="1351"/>
                  </a:lnTo>
                  <a:lnTo>
                    <a:pt x="2614" y="1427"/>
                  </a:lnTo>
                  <a:lnTo>
                    <a:pt x="2642" y="1506"/>
                  </a:lnTo>
                  <a:lnTo>
                    <a:pt x="2666" y="1587"/>
                  </a:lnTo>
                  <a:lnTo>
                    <a:pt x="2685" y="1670"/>
                  </a:lnTo>
                  <a:lnTo>
                    <a:pt x="2699" y="1755"/>
                  </a:lnTo>
                  <a:lnTo>
                    <a:pt x="2708" y="1841"/>
                  </a:lnTo>
                  <a:lnTo>
                    <a:pt x="2711" y="1929"/>
                  </a:lnTo>
                  <a:lnTo>
                    <a:pt x="2707" y="2022"/>
                  </a:lnTo>
                  <a:lnTo>
                    <a:pt x="2698" y="2113"/>
                  </a:lnTo>
                  <a:lnTo>
                    <a:pt x="2683" y="2202"/>
                  </a:lnTo>
                  <a:lnTo>
                    <a:pt x="2662" y="2290"/>
                  </a:lnTo>
                  <a:lnTo>
                    <a:pt x="2636" y="2375"/>
                  </a:lnTo>
                  <a:lnTo>
                    <a:pt x="2604" y="2457"/>
                  </a:lnTo>
                  <a:lnTo>
                    <a:pt x="2567" y="2537"/>
                  </a:lnTo>
                  <a:lnTo>
                    <a:pt x="2525" y="2614"/>
                  </a:lnTo>
                  <a:lnTo>
                    <a:pt x="2479" y="2688"/>
                  </a:lnTo>
                  <a:lnTo>
                    <a:pt x="2428" y="2758"/>
                  </a:lnTo>
                  <a:lnTo>
                    <a:pt x="2373" y="2825"/>
                  </a:lnTo>
                  <a:lnTo>
                    <a:pt x="2314" y="2890"/>
                  </a:lnTo>
                  <a:lnTo>
                    <a:pt x="2249" y="2949"/>
                  </a:lnTo>
                  <a:lnTo>
                    <a:pt x="2183" y="3004"/>
                  </a:lnTo>
                  <a:lnTo>
                    <a:pt x="2112" y="3055"/>
                  </a:lnTo>
                  <a:lnTo>
                    <a:pt x="2039" y="3101"/>
                  </a:lnTo>
                  <a:lnTo>
                    <a:pt x="1962" y="3143"/>
                  </a:lnTo>
                  <a:lnTo>
                    <a:pt x="1882" y="3181"/>
                  </a:lnTo>
                  <a:lnTo>
                    <a:pt x="1800" y="3213"/>
                  </a:lnTo>
                  <a:lnTo>
                    <a:pt x="1715" y="3239"/>
                  </a:lnTo>
                  <a:lnTo>
                    <a:pt x="1628" y="3260"/>
                  </a:lnTo>
                  <a:lnTo>
                    <a:pt x="1539" y="3275"/>
                  </a:lnTo>
                  <a:lnTo>
                    <a:pt x="1448" y="3284"/>
                  </a:lnTo>
                  <a:lnTo>
                    <a:pt x="1355" y="3287"/>
                  </a:lnTo>
                  <a:lnTo>
                    <a:pt x="1262" y="3284"/>
                  </a:lnTo>
                  <a:lnTo>
                    <a:pt x="1171" y="3275"/>
                  </a:lnTo>
                  <a:lnTo>
                    <a:pt x="1082" y="3260"/>
                  </a:lnTo>
                  <a:lnTo>
                    <a:pt x="995" y="3239"/>
                  </a:lnTo>
                  <a:lnTo>
                    <a:pt x="911" y="3213"/>
                  </a:lnTo>
                  <a:lnTo>
                    <a:pt x="828" y="3181"/>
                  </a:lnTo>
                  <a:lnTo>
                    <a:pt x="749" y="3143"/>
                  </a:lnTo>
                  <a:lnTo>
                    <a:pt x="672" y="3101"/>
                  </a:lnTo>
                  <a:lnTo>
                    <a:pt x="599" y="3055"/>
                  </a:lnTo>
                  <a:lnTo>
                    <a:pt x="528" y="3004"/>
                  </a:lnTo>
                  <a:lnTo>
                    <a:pt x="461" y="2949"/>
                  </a:lnTo>
                  <a:lnTo>
                    <a:pt x="397" y="2890"/>
                  </a:lnTo>
                  <a:lnTo>
                    <a:pt x="338" y="2825"/>
                  </a:lnTo>
                  <a:lnTo>
                    <a:pt x="283" y="2758"/>
                  </a:lnTo>
                  <a:lnTo>
                    <a:pt x="232" y="2688"/>
                  </a:lnTo>
                  <a:lnTo>
                    <a:pt x="185" y="2614"/>
                  </a:lnTo>
                  <a:lnTo>
                    <a:pt x="144" y="2537"/>
                  </a:lnTo>
                  <a:lnTo>
                    <a:pt x="107" y="2457"/>
                  </a:lnTo>
                  <a:lnTo>
                    <a:pt x="75" y="2375"/>
                  </a:lnTo>
                  <a:lnTo>
                    <a:pt x="49" y="2290"/>
                  </a:lnTo>
                  <a:lnTo>
                    <a:pt x="28" y="2202"/>
                  </a:lnTo>
                  <a:lnTo>
                    <a:pt x="13" y="2113"/>
                  </a:lnTo>
                  <a:lnTo>
                    <a:pt x="3" y="2022"/>
                  </a:lnTo>
                  <a:lnTo>
                    <a:pt x="0" y="1929"/>
                  </a:lnTo>
                  <a:lnTo>
                    <a:pt x="3" y="1839"/>
                  </a:lnTo>
                  <a:lnTo>
                    <a:pt x="12" y="1750"/>
                  </a:lnTo>
                  <a:lnTo>
                    <a:pt x="26" y="1664"/>
                  </a:lnTo>
                  <a:lnTo>
                    <a:pt x="46" y="1578"/>
                  </a:lnTo>
                  <a:lnTo>
                    <a:pt x="71" y="1495"/>
                  </a:lnTo>
                  <a:lnTo>
                    <a:pt x="101" y="1415"/>
                  </a:lnTo>
                  <a:lnTo>
                    <a:pt x="136" y="1336"/>
                  </a:lnTo>
                  <a:lnTo>
                    <a:pt x="176" y="1261"/>
                  </a:lnTo>
                  <a:lnTo>
                    <a:pt x="220" y="1189"/>
                  </a:lnTo>
                  <a:lnTo>
                    <a:pt x="269" y="1119"/>
                  </a:lnTo>
                  <a:lnTo>
                    <a:pt x="321" y="1053"/>
                  </a:lnTo>
                  <a:lnTo>
                    <a:pt x="378" y="990"/>
                  </a:lnTo>
                  <a:lnTo>
                    <a:pt x="438" y="931"/>
                  </a:lnTo>
                  <a:lnTo>
                    <a:pt x="503" y="876"/>
                  </a:lnTo>
                  <a:lnTo>
                    <a:pt x="570" y="825"/>
                  </a:lnTo>
                  <a:lnTo>
                    <a:pt x="641" y="778"/>
                  </a:lnTo>
                  <a:lnTo>
                    <a:pt x="714" y="734"/>
                  </a:lnTo>
                  <a:lnTo>
                    <a:pt x="790" y="696"/>
                  </a:lnTo>
                  <a:lnTo>
                    <a:pt x="869" y="663"/>
                  </a:lnTo>
                  <a:lnTo>
                    <a:pt x="950" y="635"/>
                  </a:lnTo>
                  <a:lnTo>
                    <a:pt x="1034" y="611"/>
                  </a:lnTo>
                  <a:lnTo>
                    <a:pt x="1034" y="450"/>
                  </a:lnTo>
                  <a:lnTo>
                    <a:pt x="878" y="450"/>
                  </a:lnTo>
                  <a:lnTo>
                    <a:pt x="850" y="447"/>
                  </a:lnTo>
                  <a:lnTo>
                    <a:pt x="824" y="438"/>
                  </a:lnTo>
                  <a:lnTo>
                    <a:pt x="801" y="425"/>
                  </a:lnTo>
                  <a:lnTo>
                    <a:pt x="780" y="408"/>
                  </a:lnTo>
                  <a:lnTo>
                    <a:pt x="763" y="388"/>
                  </a:lnTo>
                  <a:lnTo>
                    <a:pt x="750" y="364"/>
                  </a:lnTo>
                  <a:lnTo>
                    <a:pt x="742" y="338"/>
                  </a:lnTo>
                  <a:lnTo>
                    <a:pt x="740" y="310"/>
                  </a:lnTo>
                  <a:lnTo>
                    <a:pt x="740" y="138"/>
                  </a:lnTo>
                  <a:lnTo>
                    <a:pt x="742" y="110"/>
                  </a:lnTo>
                  <a:lnTo>
                    <a:pt x="750" y="84"/>
                  </a:lnTo>
                  <a:lnTo>
                    <a:pt x="763" y="61"/>
                  </a:lnTo>
                  <a:lnTo>
                    <a:pt x="780" y="40"/>
                  </a:lnTo>
                  <a:lnTo>
                    <a:pt x="801" y="23"/>
                  </a:lnTo>
                  <a:lnTo>
                    <a:pt x="824" y="11"/>
                  </a:lnTo>
                  <a:lnTo>
                    <a:pt x="850" y="3"/>
                  </a:lnTo>
                  <a:lnTo>
                    <a:pt x="8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en-US" sz="1799">
                <a:solidFill>
                  <a:prstClr val="black"/>
                </a:solidFill>
              </a:endParaRPr>
            </a:p>
          </p:txBody>
        </p:sp>
        <p:sp>
          <p:nvSpPr>
            <p:cNvPr id="83" name="Freeform 33">
              <a:extLst>
                <a:ext uri="{FF2B5EF4-FFF2-40B4-BE49-F238E27FC236}">
                  <a16:creationId xmlns:a16="http://schemas.microsoft.com/office/drawing/2014/main" id="{6E3182BA-F760-43F3-9ADC-25A1F1E44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7" y="545"/>
              <a:ext cx="30" cy="90"/>
            </a:xfrm>
            <a:custGeom>
              <a:avLst/>
              <a:gdLst>
                <a:gd name="T0" fmla="*/ 164 w 329"/>
                <a:gd name="T1" fmla="*/ 0 h 989"/>
                <a:gd name="T2" fmla="*/ 194 w 329"/>
                <a:gd name="T3" fmla="*/ 2 h 989"/>
                <a:gd name="T4" fmla="*/ 222 w 329"/>
                <a:gd name="T5" fmla="*/ 10 h 989"/>
                <a:gd name="T6" fmla="*/ 248 w 329"/>
                <a:gd name="T7" fmla="*/ 22 h 989"/>
                <a:gd name="T8" fmla="*/ 271 w 329"/>
                <a:gd name="T9" fmla="*/ 38 h 989"/>
                <a:gd name="T10" fmla="*/ 290 w 329"/>
                <a:gd name="T11" fmla="*/ 58 h 989"/>
                <a:gd name="T12" fmla="*/ 307 w 329"/>
                <a:gd name="T13" fmla="*/ 81 h 989"/>
                <a:gd name="T14" fmla="*/ 319 w 329"/>
                <a:gd name="T15" fmla="*/ 106 h 989"/>
                <a:gd name="T16" fmla="*/ 326 w 329"/>
                <a:gd name="T17" fmla="*/ 134 h 989"/>
                <a:gd name="T18" fmla="*/ 329 w 329"/>
                <a:gd name="T19" fmla="*/ 164 h 989"/>
                <a:gd name="T20" fmla="*/ 329 w 329"/>
                <a:gd name="T21" fmla="*/ 824 h 989"/>
                <a:gd name="T22" fmla="*/ 326 w 329"/>
                <a:gd name="T23" fmla="*/ 854 h 989"/>
                <a:gd name="T24" fmla="*/ 319 w 329"/>
                <a:gd name="T25" fmla="*/ 882 h 989"/>
                <a:gd name="T26" fmla="*/ 307 w 329"/>
                <a:gd name="T27" fmla="*/ 908 h 989"/>
                <a:gd name="T28" fmla="*/ 290 w 329"/>
                <a:gd name="T29" fmla="*/ 931 h 989"/>
                <a:gd name="T30" fmla="*/ 271 w 329"/>
                <a:gd name="T31" fmla="*/ 950 h 989"/>
                <a:gd name="T32" fmla="*/ 248 w 329"/>
                <a:gd name="T33" fmla="*/ 967 h 989"/>
                <a:gd name="T34" fmla="*/ 222 w 329"/>
                <a:gd name="T35" fmla="*/ 979 h 989"/>
                <a:gd name="T36" fmla="*/ 194 w 329"/>
                <a:gd name="T37" fmla="*/ 986 h 989"/>
                <a:gd name="T38" fmla="*/ 164 w 329"/>
                <a:gd name="T39" fmla="*/ 989 h 989"/>
                <a:gd name="T40" fmla="*/ 134 w 329"/>
                <a:gd name="T41" fmla="*/ 986 h 989"/>
                <a:gd name="T42" fmla="*/ 107 w 329"/>
                <a:gd name="T43" fmla="*/ 979 h 989"/>
                <a:gd name="T44" fmla="*/ 81 w 329"/>
                <a:gd name="T45" fmla="*/ 967 h 989"/>
                <a:gd name="T46" fmla="*/ 58 w 329"/>
                <a:gd name="T47" fmla="*/ 950 h 989"/>
                <a:gd name="T48" fmla="*/ 38 w 329"/>
                <a:gd name="T49" fmla="*/ 931 h 989"/>
                <a:gd name="T50" fmla="*/ 22 w 329"/>
                <a:gd name="T51" fmla="*/ 908 h 989"/>
                <a:gd name="T52" fmla="*/ 10 w 329"/>
                <a:gd name="T53" fmla="*/ 882 h 989"/>
                <a:gd name="T54" fmla="*/ 2 w 329"/>
                <a:gd name="T55" fmla="*/ 854 h 989"/>
                <a:gd name="T56" fmla="*/ 0 w 329"/>
                <a:gd name="T57" fmla="*/ 824 h 989"/>
                <a:gd name="T58" fmla="*/ 0 w 329"/>
                <a:gd name="T59" fmla="*/ 164 h 989"/>
                <a:gd name="T60" fmla="*/ 2 w 329"/>
                <a:gd name="T61" fmla="*/ 134 h 989"/>
                <a:gd name="T62" fmla="*/ 10 w 329"/>
                <a:gd name="T63" fmla="*/ 106 h 989"/>
                <a:gd name="T64" fmla="*/ 22 w 329"/>
                <a:gd name="T65" fmla="*/ 81 h 989"/>
                <a:gd name="T66" fmla="*/ 38 w 329"/>
                <a:gd name="T67" fmla="*/ 58 h 989"/>
                <a:gd name="T68" fmla="*/ 58 w 329"/>
                <a:gd name="T69" fmla="*/ 38 h 989"/>
                <a:gd name="T70" fmla="*/ 81 w 329"/>
                <a:gd name="T71" fmla="*/ 22 h 989"/>
                <a:gd name="T72" fmla="*/ 107 w 329"/>
                <a:gd name="T73" fmla="*/ 10 h 989"/>
                <a:gd name="T74" fmla="*/ 134 w 329"/>
                <a:gd name="T75" fmla="*/ 2 h 989"/>
                <a:gd name="T76" fmla="*/ 164 w 329"/>
                <a:gd name="T77" fmla="*/ 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29" h="989">
                  <a:moveTo>
                    <a:pt x="164" y="0"/>
                  </a:moveTo>
                  <a:lnTo>
                    <a:pt x="194" y="2"/>
                  </a:lnTo>
                  <a:lnTo>
                    <a:pt x="222" y="10"/>
                  </a:lnTo>
                  <a:lnTo>
                    <a:pt x="248" y="22"/>
                  </a:lnTo>
                  <a:lnTo>
                    <a:pt x="271" y="38"/>
                  </a:lnTo>
                  <a:lnTo>
                    <a:pt x="290" y="58"/>
                  </a:lnTo>
                  <a:lnTo>
                    <a:pt x="307" y="81"/>
                  </a:lnTo>
                  <a:lnTo>
                    <a:pt x="319" y="106"/>
                  </a:lnTo>
                  <a:lnTo>
                    <a:pt x="326" y="134"/>
                  </a:lnTo>
                  <a:lnTo>
                    <a:pt x="329" y="164"/>
                  </a:lnTo>
                  <a:lnTo>
                    <a:pt x="329" y="824"/>
                  </a:lnTo>
                  <a:lnTo>
                    <a:pt x="326" y="854"/>
                  </a:lnTo>
                  <a:lnTo>
                    <a:pt x="319" y="882"/>
                  </a:lnTo>
                  <a:lnTo>
                    <a:pt x="307" y="908"/>
                  </a:lnTo>
                  <a:lnTo>
                    <a:pt x="290" y="931"/>
                  </a:lnTo>
                  <a:lnTo>
                    <a:pt x="271" y="950"/>
                  </a:lnTo>
                  <a:lnTo>
                    <a:pt x="248" y="967"/>
                  </a:lnTo>
                  <a:lnTo>
                    <a:pt x="222" y="979"/>
                  </a:lnTo>
                  <a:lnTo>
                    <a:pt x="194" y="986"/>
                  </a:lnTo>
                  <a:lnTo>
                    <a:pt x="164" y="989"/>
                  </a:lnTo>
                  <a:lnTo>
                    <a:pt x="134" y="986"/>
                  </a:lnTo>
                  <a:lnTo>
                    <a:pt x="107" y="979"/>
                  </a:lnTo>
                  <a:lnTo>
                    <a:pt x="81" y="967"/>
                  </a:lnTo>
                  <a:lnTo>
                    <a:pt x="58" y="950"/>
                  </a:lnTo>
                  <a:lnTo>
                    <a:pt x="38" y="931"/>
                  </a:lnTo>
                  <a:lnTo>
                    <a:pt x="22" y="908"/>
                  </a:lnTo>
                  <a:lnTo>
                    <a:pt x="10" y="882"/>
                  </a:lnTo>
                  <a:lnTo>
                    <a:pt x="2" y="854"/>
                  </a:lnTo>
                  <a:lnTo>
                    <a:pt x="0" y="824"/>
                  </a:lnTo>
                  <a:lnTo>
                    <a:pt x="0" y="164"/>
                  </a:lnTo>
                  <a:lnTo>
                    <a:pt x="2" y="134"/>
                  </a:lnTo>
                  <a:lnTo>
                    <a:pt x="10" y="106"/>
                  </a:lnTo>
                  <a:lnTo>
                    <a:pt x="22" y="81"/>
                  </a:lnTo>
                  <a:lnTo>
                    <a:pt x="38" y="58"/>
                  </a:lnTo>
                  <a:lnTo>
                    <a:pt x="58" y="38"/>
                  </a:lnTo>
                  <a:lnTo>
                    <a:pt x="81" y="22"/>
                  </a:lnTo>
                  <a:lnTo>
                    <a:pt x="107" y="10"/>
                  </a:lnTo>
                  <a:lnTo>
                    <a:pt x="134" y="2"/>
                  </a:lnTo>
                  <a:lnTo>
                    <a:pt x="1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en-US" sz="1799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oup 30">
            <a:extLst>
              <a:ext uri="{FF2B5EF4-FFF2-40B4-BE49-F238E27FC236}">
                <a16:creationId xmlns:a16="http://schemas.microsoft.com/office/drawing/2014/main" id="{98AA463E-A6BD-40F5-86E1-61ECDF39BD0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992768" y="3503097"/>
            <a:ext cx="221875" cy="266427"/>
            <a:chOff x="6479" y="445"/>
            <a:chExt cx="249" cy="299"/>
          </a:xfrm>
          <a:solidFill>
            <a:schemeClr val="bg2"/>
          </a:solidFill>
        </p:grpSpPr>
        <p:sp>
          <p:nvSpPr>
            <p:cNvPr id="85" name="Freeform 32">
              <a:extLst>
                <a:ext uri="{FF2B5EF4-FFF2-40B4-BE49-F238E27FC236}">
                  <a16:creationId xmlns:a16="http://schemas.microsoft.com/office/drawing/2014/main" id="{69D135C2-0BB6-4F4B-B747-436BC446CC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79" y="445"/>
              <a:ext cx="249" cy="299"/>
            </a:xfrm>
            <a:custGeom>
              <a:avLst/>
              <a:gdLst>
                <a:gd name="T0" fmla="*/ 1120 w 2739"/>
                <a:gd name="T1" fmla="*/ 927 h 3287"/>
                <a:gd name="T2" fmla="*/ 838 w 2739"/>
                <a:gd name="T3" fmla="*/ 1041 h 3287"/>
                <a:gd name="T4" fmla="*/ 604 w 2739"/>
                <a:gd name="T5" fmla="*/ 1229 h 3287"/>
                <a:gd name="T6" fmla="*/ 433 w 2739"/>
                <a:gd name="T7" fmla="*/ 1477 h 3287"/>
                <a:gd name="T8" fmla="*/ 341 w 2739"/>
                <a:gd name="T9" fmla="*/ 1770 h 3287"/>
                <a:gd name="T10" fmla="*/ 341 w 2739"/>
                <a:gd name="T11" fmla="*/ 2088 h 3287"/>
                <a:gd name="T12" fmla="*/ 433 w 2739"/>
                <a:gd name="T13" fmla="*/ 2381 h 3287"/>
                <a:gd name="T14" fmla="*/ 604 w 2739"/>
                <a:gd name="T15" fmla="*/ 2630 h 3287"/>
                <a:gd name="T16" fmla="*/ 838 w 2739"/>
                <a:gd name="T17" fmla="*/ 2817 h 3287"/>
                <a:gd name="T18" fmla="*/ 1120 w 2739"/>
                <a:gd name="T19" fmla="*/ 2931 h 3287"/>
                <a:gd name="T20" fmla="*/ 1436 w 2739"/>
                <a:gd name="T21" fmla="*/ 2955 h 3287"/>
                <a:gd name="T22" fmla="*/ 1737 w 2739"/>
                <a:gd name="T23" fmla="*/ 2885 h 3287"/>
                <a:gd name="T24" fmla="*/ 1997 w 2739"/>
                <a:gd name="T25" fmla="*/ 2732 h 3287"/>
                <a:gd name="T26" fmla="*/ 2201 w 2739"/>
                <a:gd name="T27" fmla="*/ 2512 h 3287"/>
                <a:gd name="T28" fmla="*/ 2335 w 2739"/>
                <a:gd name="T29" fmla="*/ 2239 h 3287"/>
                <a:gd name="T30" fmla="*/ 2382 w 2739"/>
                <a:gd name="T31" fmla="*/ 1929 h 3287"/>
                <a:gd name="T32" fmla="*/ 2335 w 2739"/>
                <a:gd name="T33" fmla="*/ 1619 h 3287"/>
                <a:gd name="T34" fmla="*/ 2201 w 2739"/>
                <a:gd name="T35" fmla="*/ 1347 h 3287"/>
                <a:gd name="T36" fmla="*/ 1997 w 2739"/>
                <a:gd name="T37" fmla="*/ 1127 h 3287"/>
                <a:gd name="T38" fmla="*/ 1737 w 2739"/>
                <a:gd name="T39" fmla="*/ 974 h 3287"/>
                <a:gd name="T40" fmla="*/ 1436 w 2739"/>
                <a:gd name="T41" fmla="*/ 903 h 3287"/>
                <a:gd name="T42" fmla="*/ 1861 w 2739"/>
                <a:gd name="T43" fmla="*/ 3 h 3287"/>
                <a:gd name="T44" fmla="*/ 1947 w 2739"/>
                <a:gd name="T45" fmla="*/ 61 h 3287"/>
                <a:gd name="T46" fmla="*/ 1971 w 2739"/>
                <a:gd name="T47" fmla="*/ 310 h 3287"/>
                <a:gd name="T48" fmla="*/ 1931 w 2739"/>
                <a:gd name="T49" fmla="*/ 408 h 3287"/>
                <a:gd name="T50" fmla="*/ 1833 w 2739"/>
                <a:gd name="T51" fmla="*/ 450 h 3287"/>
                <a:gd name="T52" fmla="*/ 1840 w 2739"/>
                <a:gd name="T53" fmla="*/ 662 h 3287"/>
                <a:gd name="T54" fmla="*/ 2271 w 2739"/>
                <a:gd name="T55" fmla="*/ 542 h 3287"/>
                <a:gd name="T56" fmla="*/ 2396 w 2739"/>
                <a:gd name="T57" fmla="*/ 471 h 3287"/>
                <a:gd name="T58" fmla="*/ 2535 w 2739"/>
                <a:gd name="T59" fmla="*/ 471 h 3287"/>
                <a:gd name="T60" fmla="*/ 2659 w 2739"/>
                <a:gd name="T61" fmla="*/ 542 h 3287"/>
                <a:gd name="T62" fmla="*/ 2730 w 2739"/>
                <a:gd name="T63" fmla="*/ 666 h 3287"/>
                <a:gd name="T64" fmla="*/ 2730 w 2739"/>
                <a:gd name="T65" fmla="*/ 806 h 3287"/>
                <a:gd name="T66" fmla="*/ 2659 w 2739"/>
                <a:gd name="T67" fmla="*/ 930 h 3287"/>
                <a:gd name="T68" fmla="*/ 2580 w 2739"/>
                <a:gd name="T69" fmla="*/ 1351 h 3287"/>
                <a:gd name="T70" fmla="*/ 2685 w 2739"/>
                <a:gd name="T71" fmla="*/ 1670 h 3287"/>
                <a:gd name="T72" fmla="*/ 2707 w 2739"/>
                <a:gd name="T73" fmla="*/ 2022 h 3287"/>
                <a:gd name="T74" fmla="*/ 2636 w 2739"/>
                <a:gd name="T75" fmla="*/ 2375 h 3287"/>
                <a:gd name="T76" fmla="*/ 2479 w 2739"/>
                <a:gd name="T77" fmla="*/ 2688 h 3287"/>
                <a:gd name="T78" fmla="*/ 2249 w 2739"/>
                <a:gd name="T79" fmla="*/ 2949 h 3287"/>
                <a:gd name="T80" fmla="*/ 1962 w 2739"/>
                <a:gd name="T81" fmla="*/ 3143 h 3287"/>
                <a:gd name="T82" fmla="*/ 1628 w 2739"/>
                <a:gd name="T83" fmla="*/ 3260 h 3287"/>
                <a:gd name="T84" fmla="*/ 1262 w 2739"/>
                <a:gd name="T85" fmla="*/ 3284 h 3287"/>
                <a:gd name="T86" fmla="*/ 911 w 2739"/>
                <a:gd name="T87" fmla="*/ 3213 h 3287"/>
                <a:gd name="T88" fmla="*/ 599 w 2739"/>
                <a:gd name="T89" fmla="*/ 3055 h 3287"/>
                <a:gd name="T90" fmla="*/ 338 w 2739"/>
                <a:gd name="T91" fmla="*/ 2825 h 3287"/>
                <a:gd name="T92" fmla="*/ 144 w 2739"/>
                <a:gd name="T93" fmla="*/ 2537 h 3287"/>
                <a:gd name="T94" fmla="*/ 28 w 2739"/>
                <a:gd name="T95" fmla="*/ 2202 h 3287"/>
                <a:gd name="T96" fmla="*/ 3 w 2739"/>
                <a:gd name="T97" fmla="*/ 1839 h 3287"/>
                <a:gd name="T98" fmla="*/ 71 w 2739"/>
                <a:gd name="T99" fmla="*/ 1495 h 3287"/>
                <a:gd name="T100" fmla="*/ 220 w 2739"/>
                <a:gd name="T101" fmla="*/ 1189 h 3287"/>
                <a:gd name="T102" fmla="*/ 438 w 2739"/>
                <a:gd name="T103" fmla="*/ 931 h 3287"/>
                <a:gd name="T104" fmla="*/ 714 w 2739"/>
                <a:gd name="T105" fmla="*/ 734 h 3287"/>
                <a:gd name="T106" fmla="*/ 1034 w 2739"/>
                <a:gd name="T107" fmla="*/ 611 h 3287"/>
                <a:gd name="T108" fmla="*/ 824 w 2739"/>
                <a:gd name="T109" fmla="*/ 438 h 3287"/>
                <a:gd name="T110" fmla="*/ 750 w 2739"/>
                <a:gd name="T111" fmla="*/ 364 h 3287"/>
                <a:gd name="T112" fmla="*/ 742 w 2739"/>
                <a:gd name="T113" fmla="*/ 110 h 3287"/>
                <a:gd name="T114" fmla="*/ 801 w 2739"/>
                <a:gd name="T115" fmla="*/ 23 h 3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39" h="3287">
                  <a:moveTo>
                    <a:pt x="1355" y="900"/>
                  </a:moveTo>
                  <a:lnTo>
                    <a:pt x="1275" y="903"/>
                  </a:lnTo>
                  <a:lnTo>
                    <a:pt x="1196" y="913"/>
                  </a:lnTo>
                  <a:lnTo>
                    <a:pt x="1120" y="927"/>
                  </a:lnTo>
                  <a:lnTo>
                    <a:pt x="1046" y="948"/>
                  </a:lnTo>
                  <a:lnTo>
                    <a:pt x="974" y="974"/>
                  </a:lnTo>
                  <a:lnTo>
                    <a:pt x="904" y="1005"/>
                  </a:lnTo>
                  <a:lnTo>
                    <a:pt x="838" y="1041"/>
                  </a:lnTo>
                  <a:lnTo>
                    <a:pt x="774" y="1082"/>
                  </a:lnTo>
                  <a:lnTo>
                    <a:pt x="714" y="1127"/>
                  </a:lnTo>
                  <a:lnTo>
                    <a:pt x="657" y="1176"/>
                  </a:lnTo>
                  <a:lnTo>
                    <a:pt x="604" y="1229"/>
                  </a:lnTo>
                  <a:lnTo>
                    <a:pt x="555" y="1286"/>
                  </a:lnTo>
                  <a:lnTo>
                    <a:pt x="510" y="1347"/>
                  </a:lnTo>
                  <a:lnTo>
                    <a:pt x="470" y="1411"/>
                  </a:lnTo>
                  <a:lnTo>
                    <a:pt x="433" y="1477"/>
                  </a:lnTo>
                  <a:lnTo>
                    <a:pt x="402" y="1547"/>
                  </a:lnTo>
                  <a:lnTo>
                    <a:pt x="376" y="1619"/>
                  </a:lnTo>
                  <a:lnTo>
                    <a:pt x="356" y="1694"/>
                  </a:lnTo>
                  <a:lnTo>
                    <a:pt x="341" y="1770"/>
                  </a:lnTo>
                  <a:lnTo>
                    <a:pt x="331" y="1849"/>
                  </a:lnTo>
                  <a:lnTo>
                    <a:pt x="328" y="1929"/>
                  </a:lnTo>
                  <a:lnTo>
                    <a:pt x="331" y="2010"/>
                  </a:lnTo>
                  <a:lnTo>
                    <a:pt x="341" y="2088"/>
                  </a:lnTo>
                  <a:lnTo>
                    <a:pt x="356" y="2165"/>
                  </a:lnTo>
                  <a:lnTo>
                    <a:pt x="376" y="2239"/>
                  </a:lnTo>
                  <a:lnTo>
                    <a:pt x="402" y="2312"/>
                  </a:lnTo>
                  <a:lnTo>
                    <a:pt x="433" y="2381"/>
                  </a:lnTo>
                  <a:lnTo>
                    <a:pt x="470" y="2448"/>
                  </a:lnTo>
                  <a:lnTo>
                    <a:pt x="510" y="2512"/>
                  </a:lnTo>
                  <a:lnTo>
                    <a:pt x="555" y="2573"/>
                  </a:lnTo>
                  <a:lnTo>
                    <a:pt x="604" y="2630"/>
                  </a:lnTo>
                  <a:lnTo>
                    <a:pt x="657" y="2683"/>
                  </a:lnTo>
                  <a:lnTo>
                    <a:pt x="714" y="2732"/>
                  </a:lnTo>
                  <a:lnTo>
                    <a:pt x="774" y="2777"/>
                  </a:lnTo>
                  <a:lnTo>
                    <a:pt x="838" y="2817"/>
                  </a:lnTo>
                  <a:lnTo>
                    <a:pt x="904" y="2854"/>
                  </a:lnTo>
                  <a:lnTo>
                    <a:pt x="974" y="2885"/>
                  </a:lnTo>
                  <a:lnTo>
                    <a:pt x="1046" y="2911"/>
                  </a:lnTo>
                  <a:lnTo>
                    <a:pt x="1120" y="2931"/>
                  </a:lnTo>
                  <a:lnTo>
                    <a:pt x="1196" y="2946"/>
                  </a:lnTo>
                  <a:lnTo>
                    <a:pt x="1275" y="2955"/>
                  </a:lnTo>
                  <a:lnTo>
                    <a:pt x="1355" y="2958"/>
                  </a:lnTo>
                  <a:lnTo>
                    <a:pt x="1436" y="2955"/>
                  </a:lnTo>
                  <a:lnTo>
                    <a:pt x="1514" y="2946"/>
                  </a:lnTo>
                  <a:lnTo>
                    <a:pt x="1591" y="2931"/>
                  </a:lnTo>
                  <a:lnTo>
                    <a:pt x="1665" y="2911"/>
                  </a:lnTo>
                  <a:lnTo>
                    <a:pt x="1737" y="2885"/>
                  </a:lnTo>
                  <a:lnTo>
                    <a:pt x="1806" y="2854"/>
                  </a:lnTo>
                  <a:lnTo>
                    <a:pt x="1873" y="2817"/>
                  </a:lnTo>
                  <a:lnTo>
                    <a:pt x="1937" y="2777"/>
                  </a:lnTo>
                  <a:lnTo>
                    <a:pt x="1997" y="2732"/>
                  </a:lnTo>
                  <a:lnTo>
                    <a:pt x="2054" y="2683"/>
                  </a:lnTo>
                  <a:lnTo>
                    <a:pt x="2107" y="2630"/>
                  </a:lnTo>
                  <a:lnTo>
                    <a:pt x="2156" y="2573"/>
                  </a:lnTo>
                  <a:lnTo>
                    <a:pt x="2201" y="2512"/>
                  </a:lnTo>
                  <a:lnTo>
                    <a:pt x="2241" y="2448"/>
                  </a:lnTo>
                  <a:lnTo>
                    <a:pt x="2277" y="2381"/>
                  </a:lnTo>
                  <a:lnTo>
                    <a:pt x="2309" y="2312"/>
                  </a:lnTo>
                  <a:lnTo>
                    <a:pt x="2335" y="2239"/>
                  </a:lnTo>
                  <a:lnTo>
                    <a:pt x="2355" y="2165"/>
                  </a:lnTo>
                  <a:lnTo>
                    <a:pt x="2370" y="2088"/>
                  </a:lnTo>
                  <a:lnTo>
                    <a:pt x="2379" y="2010"/>
                  </a:lnTo>
                  <a:lnTo>
                    <a:pt x="2382" y="1929"/>
                  </a:lnTo>
                  <a:lnTo>
                    <a:pt x="2379" y="1849"/>
                  </a:lnTo>
                  <a:lnTo>
                    <a:pt x="2370" y="1770"/>
                  </a:lnTo>
                  <a:lnTo>
                    <a:pt x="2355" y="1694"/>
                  </a:lnTo>
                  <a:lnTo>
                    <a:pt x="2335" y="1619"/>
                  </a:lnTo>
                  <a:lnTo>
                    <a:pt x="2309" y="1547"/>
                  </a:lnTo>
                  <a:lnTo>
                    <a:pt x="2277" y="1477"/>
                  </a:lnTo>
                  <a:lnTo>
                    <a:pt x="2241" y="1411"/>
                  </a:lnTo>
                  <a:lnTo>
                    <a:pt x="2201" y="1347"/>
                  </a:lnTo>
                  <a:lnTo>
                    <a:pt x="2156" y="1286"/>
                  </a:lnTo>
                  <a:lnTo>
                    <a:pt x="2107" y="1229"/>
                  </a:lnTo>
                  <a:lnTo>
                    <a:pt x="2054" y="1176"/>
                  </a:lnTo>
                  <a:lnTo>
                    <a:pt x="1997" y="1127"/>
                  </a:lnTo>
                  <a:lnTo>
                    <a:pt x="1937" y="1082"/>
                  </a:lnTo>
                  <a:lnTo>
                    <a:pt x="1873" y="1041"/>
                  </a:lnTo>
                  <a:lnTo>
                    <a:pt x="1806" y="1005"/>
                  </a:lnTo>
                  <a:lnTo>
                    <a:pt x="1737" y="974"/>
                  </a:lnTo>
                  <a:lnTo>
                    <a:pt x="1665" y="948"/>
                  </a:lnTo>
                  <a:lnTo>
                    <a:pt x="1591" y="927"/>
                  </a:lnTo>
                  <a:lnTo>
                    <a:pt x="1514" y="913"/>
                  </a:lnTo>
                  <a:lnTo>
                    <a:pt x="1436" y="903"/>
                  </a:lnTo>
                  <a:lnTo>
                    <a:pt x="1355" y="900"/>
                  </a:lnTo>
                  <a:close/>
                  <a:moveTo>
                    <a:pt x="878" y="0"/>
                  </a:moveTo>
                  <a:lnTo>
                    <a:pt x="1833" y="0"/>
                  </a:lnTo>
                  <a:lnTo>
                    <a:pt x="1861" y="3"/>
                  </a:lnTo>
                  <a:lnTo>
                    <a:pt x="1887" y="11"/>
                  </a:lnTo>
                  <a:lnTo>
                    <a:pt x="1910" y="23"/>
                  </a:lnTo>
                  <a:lnTo>
                    <a:pt x="1931" y="40"/>
                  </a:lnTo>
                  <a:lnTo>
                    <a:pt x="1947" y="61"/>
                  </a:lnTo>
                  <a:lnTo>
                    <a:pt x="1960" y="84"/>
                  </a:lnTo>
                  <a:lnTo>
                    <a:pt x="1968" y="110"/>
                  </a:lnTo>
                  <a:lnTo>
                    <a:pt x="1971" y="138"/>
                  </a:lnTo>
                  <a:lnTo>
                    <a:pt x="1971" y="310"/>
                  </a:lnTo>
                  <a:lnTo>
                    <a:pt x="1968" y="338"/>
                  </a:lnTo>
                  <a:lnTo>
                    <a:pt x="1960" y="364"/>
                  </a:lnTo>
                  <a:lnTo>
                    <a:pt x="1947" y="388"/>
                  </a:lnTo>
                  <a:lnTo>
                    <a:pt x="1931" y="408"/>
                  </a:lnTo>
                  <a:lnTo>
                    <a:pt x="1910" y="425"/>
                  </a:lnTo>
                  <a:lnTo>
                    <a:pt x="1887" y="438"/>
                  </a:lnTo>
                  <a:lnTo>
                    <a:pt x="1861" y="447"/>
                  </a:lnTo>
                  <a:lnTo>
                    <a:pt x="1833" y="450"/>
                  </a:lnTo>
                  <a:lnTo>
                    <a:pt x="1691" y="450"/>
                  </a:lnTo>
                  <a:lnTo>
                    <a:pt x="1691" y="615"/>
                  </a:lnTo>
                  <a:lnTo>
                    <a:pt x="1766" y="637"/>
                  </a:lnTo>
                  <a:lnTo>
                    <a:pt x="1840" y="662"/>
                  </a:lnTo>
                  <a:lnTo>
                    <a:pt x="1912" y="692"/>
                  </a:lnTo>
                  <a:lnTo>
                    <a:pt x="1981" y="726"/>
                  </a:lnTo>
                  <a:lnTo>
                    <a:pt x="2048" y="765"/>
                  </a:lnTo>
                  <a:lnTo>
                    <a:pt x="2271" y="542"/>
                  </a:lnTo>
                  <a:lnTo>
                    <a:pt x="2300" y="517"/>
                  </a:lnTo>
                  <a:lnTo>
                    <a:pt x="2331" y="497"/>
                  </a:lnTo>
                  <a:lnTo>
                    <a:pt x="2363" y="482"/>
                  </a:lnTo>
                  <a:lnTo>
                    <a:pt x="2396" y="471"/>
                  </a:lnTo>
                  <a:lnTo>
                    <a:pt x="2431" y="464"/>
                  </a:lnTo>
                  <a:lnTo>
                    <a:pt x="2466" y="462"/>
                  </a:lnTo>
                  <a:lnTo>
                    <a:pt x="2501" y="464"/>
                  </a:lnTo>
                  <a:lnTo>
                    <a:pt x="2535" y="471"/>
                  </a:lnTo>
                  <a:lnTo>
                    <a:pt x="2569" y="482"/>
                  </a:lnTo>
                  <a:lnTo>
                    <a:pt x="2601" y="497"/>
                  </a:lnTo>
                  <a:lnTo>
                    <a:pt x="2631" y="517"/>
                  </a:lnTo>
                  <a:lnTo>
                    <a:pt x="2659" y="542"/>
                  </a:lnTo>
                  <a:lnTo>
                    <a:pt x="2684" y="570"/>
                  </a:lnTo>
                  <a:lnTo>
                    <a:pt x="2704" y="600"/>
                  </a:lnTo>
                  <a:lnTo>
                    <a:pt x="2719" y="632"/>
                  </a:lnTo>
                  <a:lnTo>
                    <a:pt x="2730" y="666"/>
                  </a:lnTo>
                  <a:lnTo>
                    <a:pt x="2737" y="700"/>
                  </a:lnTo>
                  <a:lnTo>
                    <a:pt x="2739" y="735"/>
                  </a:lnTo>
                  <a:lnTo>
                    <a:pt x="2737" y="771"/>
                  </a:lnTo>
                  <a:lnTo>
                    <a:pt x="2730" y="806"/>
                  </a:lnTo>
                  <a:lnTo>
                    <a:pt x="2719" y="839"/>
                  </a:lnTo>
                  <a:lnTo>
                    <a:pt x="2704" y="871"/>
                  </a:lnTo>
                  <a:lnTo>
                    <a:pt x="2684" y="902"/>
                  </a:lnTo>
                  <a:lnTo>
                    <a:pt x="2659" y="930"/>
                  </a:lnTo>
                  <a:lnTo>
                    <a:pt x="2454" y="1137"/>
                  </a:lnTo>
                  <a:lnTo>
                    <a:pt x="2500" y="1205"/>
                  </a:lnTo>
                  <a:lnTo>
                    <a:pt x="2542" y="1276"/>
                  </a:lnTo>
                  <a:lnTo>
                    <a:pt x="2580" y="1351"/>
                  </a:lnTo>
                  <a:lnTo>
                    <a:pt x="2614" y="1427"/>
                  </a:lnTo>
                  <a:lnTo>
                    <a:pt x="2642" y="1506"/>
                  </a:lnTo>
                  <a:lnTo>
                    <a:pt x="2666" y="1587"/>
                  </a:lnTo>
                  <a:lnTo>
                    <a:pt x="2685" y="1670"/>
                  </a:lnTo>
                  <a:lnTo>
                    <a:pt x="2699" y="1755"/>
                  </a:lnTo>
                  <a:lnTo>
                    <a:pt x="2708" y="1841"/>
                  </a:lnTo>
                  <a:lnTo>
                    <a:pt x="2711" y="1929"/>
                  </a:lnTo>
                  <a:lnTo>
                    <a:pt x="2707" y="2022"/>
                  </a:lnTo>
                  <a:lnTo>
                    <a:pt x="2698" y="2113"/>
                  </a:lnTo>
                  <a:lnTo>
                    <a:pt x="2683" y="2202"/>
                  </a:lnTo>
                  <a:lnTo>
                    <a:pt x="2662" y="2290"/>
                  </a:lnTo>
                  <a:lnTo>
                    <a:pt x="2636" y="2375"/>
                  </a:lnTo>
                  <a:lnTo>
                    <a:pt x="2604" y="2457"/>
                  </a:lnTo>
                  <a:lnTo>
                    <a:pt x="2567" y="2537"/>
                  </a:lnTo>
                  <a:lnTo>
                    <a:pt x="2525" y="2614"/>
                  </a:lnTo>
                  <a:lnTo>
                    <a:pt x="2479" y="2688"/>
                  </a:lnTo>
                  <a:lnTo>
                    <a:pt x="2428" y="2758"/>
                  </a:lnTo>
                  <a:lnTo>
                    <a:pt x="2373" y="2825"/>
                  </a:lnTo>
                  <a:lnTo>
                    <a:pt x="2314" y="2890"/>
                  </a:lnTo>
                  <a:lnTo>
                    <a:pt x="2249" y="2949"/>
                  </a:lnTo>
                  <a:lnTo>
                    <a:pt x="2183" y="3004"/>
                  </a:lnTo>
                  <a:lnTo>
                    <a:pt x="2112" y="3055"/>
                  </a:lnTo>
                  <a:lnTo>
                    <a:pt x="2039" y="3101"/>
                  </a:lnTo>
                  <a:lnTo>
                    <a:pt x="1962" y="3143"/>
                  </a:lnTo>
                  <a:lnTo>
                    <a:pt x="1882" y="3181"/>
                  </a:lnTo>
                  <a:lnTo>
                    <a:pt x="1800" y="3213"/>
                  </a:lnTo>
                  <a:lnTo>
                    <a:pt x="1715" y="3239"/>
                  </a:lnTo>
                  <a:lnTo>
                    <a:pt x="1628" y="3260"/>
                  </a:lnTo>
                  <a:lnTo>
                    <a:pt x="1539" y="3275"/>
                  </a:lnTo>
                  <a:lnTo>
                    <a:pt x="1448" y="3284"/>
                  </a:lnTo>
                  <a:lnTo>
                    <a:pt x="1355" y="3287"/>
                  </a:lnTo>
                  <a:lnTo>
                    <a:pt x="1262" y="3284"/>
                  </a:lnTo>
                  <a:lnTo>
                    <a:pt x="1171" y="3275"/>
                  </a:lnTo>
                  <a:lnTo>
                    <a:pt x="1082" y="3260"/>
                  </a:lnTo>
                  <a:lnTo>
                    <a:pt x="995" y="3239"/>
                  </a:lnTo>
                  <a:lnTo>
                    <a:pt x="911" y="3213"/>
                  </a:lnTo>
                  <a:lnTo>
                    <a:pt x="828" y="3181"/>
                  </a:lnTo>
                  <a:lnTo>
                    <a:pt x="749" y="3143"/>
                  </a:lnTo>
                  <a:lnTo>
                    <a:pt x="672" y="3101"/>
                  </a:lnTo>
                  <a:lnTo>
                    <a:pt x="599" y="3055"/>
                  </a:lnTo>
                  <a:lnTo>
                    <a:pt x="528" y="3004"/>
                  </a:lnTo>
                  <a:lnTo>
                    <a:pt x="461" y="2949"/>
                  </a:lnTo>
                  <a:lnTo>
                    <a:pt x="397" y="2890"/>
                  </a:lnTo>
                  <a:lnTo>
                    <a:pt x="338" y="2825"/>
                  </a:lnTo>
                  <a:lnTo>
                    <a:pt x="283" y="2758"/>
                  </a:lnTo>
                  <a:lnTo>
                    <a:pt x="232" y="2688"/>
                  </a:lnTo>
                  <a:lnTo>
                    <a:pt x="185" y="2614"/>
                  </a:lnTo>
                  <a:lnTo>
                    <a:pt x="144" y="2537"/>
                  </a:lnTo>
                  <a:lnTo>
                    <a:pt x="107" y="2457"/>
                  </a:lnTo>
                  <a:lnTo>
                    <a:pt x="75" y="2375"/>
                  </a:lnTo>
                  <a:lnTo>
                    <a:pt x="49" y="2290"/>
                  </a:lnTo>
                  <a:lnTo>
                    <a:pt x="28" y="2202"/>
                  </a:lnTo>
                  <a:lnTo>
                    <a:pt x="13" y="2113"/>
                  </a:lnTo>
                  <a:lnTo>
                    <a:pt x="3" y="2022"/>
                  </a:lnTo>
                  <a:lnTo>
                    <a:pt x="0" y="1929"/>
                  </a:lnTo>
                  <a:lnTo>
                    <a:pt x="3" y="1839"/>
                  </a:lnTo>
                  <a:lnTo>
                    <a:pt x="12" y="1750"/>
                  </a:lnTo>
                  <a:lnTo>
                    <a:pt x="26" y="1664"/>
                  </a:lnTo>
                  <a:lnTo>
                    <a:pt x="46" y="1578"/>
                  </a:lnTo>
                  <a:lnTo>
                    <a:pt x="71" y="1495"/>
                  </a:lnTo>
                  <a:lnTo>
                    <a:pt x="101" y="1415"/>
                  </a:lnTo>
                  <a:lnTo>
                    <a:pt x="136" y="1336"/>
                  </a:lnTo>
                  <a:lnTo>
                    <a:pt x="176" y="1261"/>
                  </a:lnTo>
                  <a:lnTo>
                    <a:pt x="220" y="1189"/>
                  </a:lnTo>
                  <a:lnTo>
                    <a:pt x="269" y="1119"/>
                  </a:lnTo>
                  <a:lnTo>
                    <a:pt x="321" y="1053"/>
                  </a:lnTo>
                  <a:lnTo>
                    <a:pt x="378" y="990"/>
                  </a:lnTo>
                  <a:lnTo>
                    <a:pt x="438" y="931"/>
                  </a:lnTo>
                  <a:lnTo>
                    <a:pt x="503" y="876"/>
                  </a:lnTo>
                  <a:lnTo>
                    <a:pt x="570" y="825"/>
                  </a:lnTo>
                  <a:lnTo>
                    <a:pt x="641" y="778"/>
                  </a:lnTo>
                  <a:lnTo>
                    <a:pt x="714" y="734"/>
                  </a:lnTo>
                  <a:lnTo>
                    <a:pt x="790" y="696"/>
                  </a:lnTo>
                  <a:lnTo>
                    <a:pt x="869" y="663"/>
                  </a:lnTo>
                  <a:lnTo>
                    <a:pt x="950" y="635"/>
                  </a:lnTo>
                  <a:lnTo>
                    <a:pt x="1034" y="611"/>
                  </a:lnTo>
                  <a:lnTo>
                    <a:pt x="1034" y="450"/>
                  </a:lnTo>
                  <a:lnTo>
                    <a:pt x="878" y="450"/>
                  </a:lnTo>
                  <a:lnTo>
                    <a:pt x="850" y="447"/>
                  </a:lnTo>
                  <a:lnTo>
                    <a:pt x="824" y="438"/>
                  </a:lnTo>
                  <a:lnTo>
                    <a:pt x="801" y="425"/>
                  </a:lnTo>
                  <a:lnTo>
                    <a:pt x="780" y="408"/>
                  </a:lnTo>
                  <a:lnTo>
                    <a:pt x="763" y="388"/>
                  </a:lnTo>
                  <a:lnTo>
                    <a:pt x="750" y="364"/>
                  </a:lnTo>
                  <a:lnTo>
                    <a:pt x="742" y="338"/>
                  </a:lnTo>
                  <a:lnTo>
                    <a:pt x="740" y="310"/>
                  </a:lnTo>
                  <a:lnTo>
                    <a:pt x="740" y="138"/>
                  </a:lnTo>
                  <a:lnTo>
                    <a:pt x="742" y="110"/>
                  </a:lnTo>
                  <a:lnTo>
                    <a:pt x="750" y="84"/>
                  </a:lnTo>
                  <a:lnTo>
                    <a:pt x="763" y="61"/>
                  </a:lnTo>
                  <a:lnTo>
                    <a:pt x="780" y="40"/>
                  </a:lnTo>
                  <a:lnTo>
                    <a:pt x="801" y="23"/>
                  </a:lnTo>
                  <a:lnTo>
                    <a:pt x="824" y="11"/>
                  </a:lnTo>
                  <a:lnTo>
                    <a:pt x="850" y="3"/>
                  </a:lnTo>
                  <a:lnTo>
                    <a:pt x="8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en-US" sz="1799">
                <a:solidFill>
                  <a:prstClr val="black"/>
                </a:solidFill>
              </a:endParaRPr>
            </a:p>
          </p:txBody>
        </p:sp>
        <p:sp>
          <p:nvSpPr>
            <p:cNvPr id="86" name="Freeform 33">
              <a:extLst>
                <a:ext uri="{FF2B5EF4-FFF2-40B4-BE49-F238E27FC236}">
                  <a16:creationId xmlns:a16="http://schemas.microsoft.com/office/drawing/2014/main" id="{94C910C4-001A-47D2-8EA4-886E0404B4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7" y="545"/>
              <a:ext cx="30" cy="90"/>
            </a:xfrm>
            <a:custGeom>
              <a:avLst/>
              <a:gdLst>
                <a:gd name="T0" fmla="*/ 164 w 329"/>
                <a:gd name="T1" fmla="*/ 0 h 989"/>
                <a:gd name="T2" fmla="*/ 194 w 329"/>
                <a:gd name="T3" fmla="*/ 2 h 989"/>
                <a:gd name="T4" fmla="*/ 222 w 329"/>
                <a:gd name="T5" fmla="*/ 10 h 989"/>
                <a:gd name="T6" fmla="*/ 248 w 329"/>
                <a:gd name="T7" fmla="*/ 22 h 989"/>
                <a:gd name="T8" fmla="*/ 271 w 329"/>
                <a:gd name="T9" fmla="*/ 38 h 989"/>
                <a:gd name="T10" fmla="*/ 290 w 329"/>
                <a:gd name="T11" fmla="*/ 58 h 989"/>
                <a:gd name="T12" fmla="*/ 307 w 329"/>
                <a:gd name="T13" fmla="*/ 81 h 989"/>
                <a:gd name="T14" fmla="*/ 319 w 329"/>
                <a:gd name="T15" fmla="*/ 106 h 989"/>
                <a:gd name="T16" fmla="*/ 326 w 329"/>
                <a:gd name="T17" fmla="*/ 134 h 989"/>
                <a:gd name="T18" fmla="*/ 329 w 329"/>
                <a:gd name="T19" fmla="*/ 164 h 989"/>
                <a:gd name="T20" fmla="*/ 329 w 329"/>
                <a:gd name="T21" fmla="*/ 824 h 989"/>
                <a:gd name="T22" fmla="*/ 326 w 329"/>
                <a:gd name="T23" fmla="*/ 854 h 989"/>
                <a:gd name="T24" fmla="*/ 319 w 329"/>
                <a:gd name="T25" fmla="*/ 882 h 989"/>
                <a:gd name="T26" fmla="*/ 307 w 329"/>
                <a:gd name="T27" fmla="*/ 908 h 989"/>
                <a:gd name="T28" fmla="*/ 290 w 329"/>
                <a:gd name="T29" fmla="*/ 931 h 989"/>
                <a:gd name="T30" fmla="*/ 271 w 329"/>
                <a:gd name="T31" fmla="*/ 950 h 989"/>
                <a:gd name="T32" fmla="*/ 248 w 329"/>
                <a:gd name="T33" fmla="*/ 967 h 989"/>
                <a:gd name="T34" fmla="*/ 222 w 329"/>
                <a:gd name="T35" fmla="*/ 979 h 989"/>
                <a:gd name="T36" fmla="*/ 194 w 329"/>
                <a:gd name="T37" fmla="*/ 986 h 989"/>
                <a:gd name="T38" fmla="*/ 164 w 329"/>
                <a:gd name="T39" fmla="*/ 989 h 989"/>
                <a:gd name="T40" fmla="*/ 134 w 329"/>
                <a:gd name="T41" fmla="*/ 986 h 989"/>
                <a:gd name="T42" fmla="*/ 107 w 329"/>
                <a:gd name="T43" fmla="*/ 979 h 989"/>
                <a:gd name="T44" fmla="*/ 81 w 329"/>
                <a:gd name="T45" fmla="*/ 967 h 989"/>
                <a:gd name="T46" fmla="*/ 58 w 329"/>
                <a:gd name="T47" fmla="*/ 950 h 989"/>
                <a:gd name="T48" fmla="*/ 38 w 329"/>
                <a:gd name="T49" fmla="*/ 931 h 989"/>
                <a:gd name="T50" fmla="*/ 22 w 329"/>
                <a:gd name="T51" fmla="*/ 908 h 989"/>
                <a:gd name="T52" fmla="*/ 10 w 329"/>
                <a:gd name="T53" fmla="*/ 882 h 989"/>
                <a:gd name="T54" fmla="*/ 2 w 329"/>
                <a:gd name="T55" fmla="*/ 854 h 989"/>
                <a:gd name="T56" fmla="*/ 0 w 329"/>
                <a:gd name="T57" fmla="*/ 824 h 989"/>
                <a:gd name="T58" fmla="*/ 0 w 329"/>
                <a:gd name="T59" fmla="*/ 164 h 989"/>
                <a:gd name="T60" fmla="*/ 2 w 329"/>
                <a:gd name="T61" fmla="*/ 134 h 989"/>
                <a:gd name="T62" fmla="*/ 10 w 329"/>
                <a:gd name="T63" fmla="*/ 106 h 989"/>
                <a:gd name="T64" fmla="*/ 22 w 329"/>
                <a:gd name="T65" fmla="*/ 81 h 989"/>
                <a:gd name="T66" fmla="*/ 38 w 329"/>
                <a:gd name="T67" fmla="*/ 58 h 989"/>
                <a:gd name="T68" fmla="*/ 58 w 329"/>
                <a:gd name="T69" fmla="*/ 38 h 989"/>
                <a:gd name="T70" fmla="*/ 81 w 329"/>
                <a:gd name="T71" fmla="*/ 22 h 989"/>
                <a:gd name="T72" fmla="*/ 107 w 329"/>
                <a:gd name="T73" fmla="*/ 10 h 989"/>
                <a:gd name="T74" fmla="*/ 134 w 329"/>
                <a:gd name="T75" fmla="*/ 2 h 989"/>
                <a:gd name="T76" fmla="*/ 164 w 329"/>
                <a:gd name="T77" fmla="*/ 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29" h="989">
                  <a:moveTo>
                    <a:pt x="164" y="0"/>
                  </a:moveTo>
                  <a:lnTo>
                    <a:pt x="194" y="2"/>
                  </a:lnTo>
                  <a:lnTo>
                    <a:pt x="222" y="10"/>
                  </a:lnTo>
                  <a:lnTo>
                    <a:pt x="248" y="22"/>
                  </a:lnTo>
                  <a:lnTo>
                    <a:pt x="271" y="38"/>
                  </a:lnTo>
                  <a:lnTo>
                    <a:pt x="290" y="58"/>
                  </a:lnTo>
                  <a:lnTo>
                    <a:pt x="307" y="81"/>
                  </a:lnTo>
                  <a:lnTo>
                    <a:pt x="319" y="106"/>
                  </a:lnTo>
                  <a:lnTo>
                    <a:pt x="326" y="134"/>
                  </a:lnTo>
                  <a:lnTo>
                    <a:pt x="329" y="164"/>
                  </a:lnTo>
                  <a:lnTo>
                    <a:pt x="329" y="824"/>
                  </a:lnTo>
                  <a:lnTo>
                    <a:pt x="326" y="854"/>
                  </a:lnTo>
                  <a:lnTo>
                    <a:pt x="319" y="882"/>
                  </a:lnTo>
                  <a:lnTo>
                    <a:pt x="307" y="908"/>
                  </a:lnTo>
                  <a:lnTo>
                    <a:pt x="290" y="931"/>
                  </a:lnTo>
                  <a:lnTo>
                    <a:pt x="271" y="950"/>
                  </a:lnTo>
                  <a:lnTo>
                    <a:pt x="248" y="967"/>
                  </a:lnTo>
                  <a:lnTo>
                    <a:pt x="222" y="979"/>
                  </a:lnTo>
                  <a:lnTo>
                    <a:pt x="194" y="986"/>
                  </a:lnTo>
                  <a:lnTo>
                    <a:pt x="164" y="989"/>
                  </a:lnTo>
                  <a:lnTo>
                    <a:pt x="134" y="986"/>
                  </a:lnTo>
                  <a:lnTo>
                    <a:pt x="107" y="979"/>
                  </a:lnTo>
                  <a:lnTo>
                    <a:pt x="81" y="967"/>
                  </a:lnTo>
                  <a:lnTo>
                    <a:pt x="58" y="950"/>
                  </a:lnTo>
                  <a:lnTo>
                    <a:pt x="38" y="931"/>
                  </a:lnTo>
                  <a:lnTo>
                    <a:pt x="22" y="908"/>
                  </a:lnTo>
                  <a:lnTo>
                    <a:pt x="10" y="882"/>
                  </a:lnTo>
                  <a:lnTo>
                    <a:pt x="2" y="854"/>
                  </a:lnTo>
                  <a:lnTo>
                    <a:pt x="0" y="824"/>
                  </a:lnTo>
                  <a:lnTo>
                    <a:pt x="0" y="164"/>
                  </a:lnTo>
                  <a:lnTo>
                    <a:pt x="2" y="134"/>
                  </a:lnTo>
                  <a:lnTo>
                    <a:pt x="10" y="106"/>
                  </a:lnTo>
                  <a:lnTo>
                    <a:pt x="22" y="81"/>
                  </a:lnTo>
                  <a:lnTo>
                    <a:pt x="38" y="58"/>
                  </a:lnTo>
                  <a:lnTo>
                    <a:pt x="58" y="38"/>
                  </a:lnTo>
                  <a:lnTo>
                    <a:pt x="81" y="22"/>
                  </a:lnTo>
                  <a:lnTo>
                    <a:pt x="107" y="10"/>
                  </a:lnTo>
                  <a:lnTo>
                    <a:pt x="134" y="2"/>
                  </a:lnTo>
                  <a:lnTo>
                    <a:pt x="1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en-US" sz="1799">
                <a:solidFill>
                  <a:prstClr val="black"/>
                </a:solidFill>
              </a:endParaRPr>
            </a:p>
          </p:txBody>
        </p:sp>
      </p:grpSp>
      <p:pic>
        <p:nvPicPr>
          <p:cNvPr id="4" name="Grafik 3" descr="Kort kompas med massiv udfyldning">
            <a:extLst>
              <a:ext uri="{FF2B5EF4-FFF2-40B4-BE49-F238E27FC236}">
                <a16:creationId xmlns:a16="http://schemas.microsoft.com/office/drawing/2014/main" id="{2ED1328F-BB8E-4E6F-A921-88707ADDC3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7371" y="2123561"/>
            <a:ext cx="332668" cy="332668"/>
          </a:xfrm>
          <a:prstGeom prst="rect">
            <a:avLst/>
          </a:prstGeom>
        </p:spPr>
      </p:pic>
      <p:pic>
        <p:nvPicPr>
          <p:cNvPr id="94" name="Grafik 93" descr="Kort kompas med massiv udfyldning">
            <a:extLst>
              <a:ext uri="{FF2B5EF4-FFF2-40B4-BE49-F238E27FC236}">
                <a16:creationId xmlns:a16="http://schemas.microsoft.com/office/drawing/2014/main" id="{FAD741BE-8006-4A2D-8420-C964721916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88324" y="2123561"/>
            <a:ext cx="332668" cy="332668"/>
          </a:xfrm>
          <a:prstGeom prst="rect">
            <a:avLst/>
          </a:prstGeom>
        </p:spPr>
      </p:pic>
      <p:pic>
        <p:nvPicPr>
          <p:cNvPr id="31" name="Billede 30">
            <a:extLst>
              <a:ext uri="{FF2B5EF4-FFF2-40B4-BE49-F238E27FC236}">
                <a16:creationId xmlns:a16="http://schemas.microsoft.com/office/drawing/2014/main" id="{CF0ACD0A-03E4-45CE-B1EF-C39A1A81463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92768" y="4884702"/>
            <a:ext cx="887357" cy="240299"/>
          </a:xfrm>
          <a:prstGeom prst="rect">
            <a:avLst/>
          </a:prstGeom>
        </p:spPr>
      </p:pic>
      <p:grpSp>
        <p:nvGrpSpPr>
          <p:cNvPr id="32" name="Gruppe 31">
            <a:extLst>
              <a:ext uri="{FF2B5EF4-FFF2-40B4-BE49-F238E27FC236}">
                <a16:creationId xmlns:a16="http://schemas.microsoft.com/office/drawing/2014/main" id="{23D8BABD-92A7-4F7B-9F90-44E7A9759C10}"/>
              </a:ext>
            </a:extLst>
          </p:cNvPr>
          <p:cNvGrpSpPr/>
          <p:nvPr/>
        </p:nvGrpSpPr>
        <p:grpSpPr>
          <a:xfrm>
            <a:off x="4601650" y="4874298"/>
            <a:ext cx="1682185" cy="344646"/>
            <a:chOff x="761858" y="123478"/>
            <a:chExt cx="1682185" cy="415290"/>
          </a:xfrm>
        </p:grpSpPr>
        <p:sp>
          <p:nvSpPr>
            <p:cNvPr id="33" name="Tekstfelt 2">
              <a:extLst>
                <a:ext uri="{FF2B5EF4-FFF2-40B4-BE49-F238E27FC236}">
                  <a16:creationId xmlns:a16="http://schemas.microsoft.com/office/drawing/2014/main" id="{D86DD7E0-48FF-448E-B1DC-631884C4D5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3622" y="125164"/>
              <a:ext cx="1150421" cy="187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>
                <a:lnSpc>
                  <a:spcPts val="1000"/>
                </a:lnSpc>
                <a:tabLst>
                  <a:tab pos="140335" algn="l"/>
                </a:tabLst>
              </a:pPr>
              <a:r>
                <a:rPr lang="da-DK" sz="500" dirty="0">
                  <a:solidFill>
                    <a:schemeClr val="tx2"/>
                  </a:solidFill>
                  <a:effectLst/>
                  <a:latin typeface="Georgia" panose="02040502050405020303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NATIONALT CENTER FOR </a:t>
              </a:r>
              <a:r>
                <a:rPr lang="da-DK" sz="500" b="1" dirty="0"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ERHVERVSPÆDAGOGIK</a:t>
              </a:r>
              <a:endParaRPr lang="da-DK" sz="500" dirty="0">
                <a:solidFill>
                  <a:schemeClr val="tx2"/>
                </a:solidFill>
                <a:effectLst/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kstfelt 2">
              <a:extLst>
                <a:ext uri="{FF2B5EF4-FFF2-40B4-BE49-F238E27FC236}">
                  <a16:creationId xmlns:a16="http://schemas.microsoft.com/office/drawing/2014/main" id="{F5A547BC-B98C-4F28-8498-37FD8AC611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858" y="123478"/>
              <a:ext cx="820295" cy="415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t" anchorCtr="0">
              <a:noAutofit/>
            </a:bodyPr>
            <a:lstStyle/>
            <a:p>
              <a:pPr>
                <a:tabLst>
                  <a:tab pos="140335" algn="l"/>
                </a:tabLst>
              </a:pPr>
              <a:r>
                <a:rPr lang="da-DK" dirty="0">
                  <a:solidFill>
                    <a:schemeClr val="tx2"/>
                  </a:solidFill>
                  <a:effectLst/>
                  <a:latin typeface="Georgia" panose="02040502050405020303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NCE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44664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">
            <a:extLst>
              <a:ext uri="{FF2B5EF4-FFF2-40B4-BE49-F238E27FC236}">
                <a16:creationId xmlns:a16="http://schemas.microsoft.com/office/drawing/2014/main" id="{EEC75ACC-9336-4A24-A0A6-B0EB8F146C0C}"/>
              </a:ext>
            </a:extLst>
          </p:cNvPr>
          <p:cNvGrpSpPr/>
          <p:nvPr/>
        </p:nvGrpSpPr>
        <p:grpSpPr>
          <a:xfrm>
            <a:off x="4412396" y="975851"/>
            <a:ext cx="1403394" cy="4032448"/>
            <a:chOff x="780629" y="4038601"/>
            <a:chExt cx="3352800" cy="2133599"/>
          </a:xfrm>
        </p:grpSpPr>
        <p:sp>
          <p:nvSpPr>
            <p:cNvPr id="8" name="Round Same Side Corner Rectangle 388">
              <a:extLst>
                <a:ext uri="{FF2B5EF4-FFF2-40B4-BE49-F238E27FC236}">
                  <a16:creationId xmlns:a16="http://schemas.microsoft.com/office/drawing/2014/main" id="{740AF8BC-2B5C-4639-AB94-68E24A4B7707}"/>
                </a:ext>
              </a:extLst>
            </p:cNvPr>
            <p:cNvSpPr/>
            <p:nvPr/>
          </p:nvSpPr>
          <p:spPr>
            <a:xfrm>
              <a:off x="780629" y="4038601"/>
              <a:ext cx="3352800" cy="533400"/>
            </a:xfrm>
            <a:prstGeom prst="round2SameRect">
              <a:avLst/>
            </a:prstGeom>
            <a:solidFill>
              <a:srgbClr val="0054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Ins="182880" rtlCol="0" anchor="ctr" anchorCtr="0"/>
            <a:lstStyle/>
            <a:p>
              <a:pPr algn="ctr"/>
              <a:r>
                <a:rPr lang="da-DK" sz="1400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Pris</a:t>
              </a:r>
            </a:p>
            <a:p>
              <a:pPr algn="ctr"/>
              <a:endParaRPr lang="da-DK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389">
              <a:extLst>
                <a:ext uri="{FF2B5EF4-FFF2-40B4-BE49-F238E27FC236}">
                  <a16:creationId xmlns:a16="http://schemas.microsoft.com/office/drawing/2014/main" id="{CA83BDEB-07C7-4842-A6E0-B30D7D53C183}"/>
                </a:ext>
              </a:extLst>
            </p:cNvPr>
            <p:cNvSpPr/>
            <p:nvPr/>
          </p:nvSpPr>
          <p:spPr>
            <a:xfrm>
              <a:off x="780629" y="4572001"/>
              <a:ext cx="3352800" cy="160019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alpha val="34000"/>
                  </a:schemeClr>
                </a:gs>
                <a:gs pos="100000">
                  <a:schemeClr val="bg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 anchorCtr="0"/>
            <a:lstStyle/>
            <a:p>
              <a:pPr algn="ctr"/>
              <a:r>
                <a:rPr lang="da-DK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Pris pr. deltager pr. modul er følgende:</a:t>
              </a:r>
            </a:p>
            <a:p>
              <a:pPr algn="ctr"/>
              <a:endParaRPr lang="da-DK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a-DK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ECTS: 9.100 kr.</a:t>
              </a:r>
            </a:p>
            <a:p>
              <a:pPr algn="ctr"/>
              <a:r>
                <a:rPr lang="da-DK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 ECTS: 15.200 kr.</a:t>
              </a:r>
            </a:p>
            <a:p>
              <a:pPr algn="ctr"/>
              <a:r>
                <a:rPr lang="da-DK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ECTS: 15.000 kr.</a:t>
              </a:r>
            </a:p>
            <a:p>
              <a:pPr algn="ctr"/>
              <a:endParaRPr lang="da-DK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a-DK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Samlet pris for hele uddannelsen: </a:t>
              </a:r>
              <a:r>
                <a:rPr lang="da-DK" sz="10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84.900 kr.</a:t>
              </a:r>
            </a:p>
            <a:p>
              <a:pPr algn="ctr"/>
              <a:endParaRPr lang="da-DK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a-DK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Overnatning og forplejning på internat er inkluderet i prisen</a:t>
              </a:r>
            </a:p>
          </p:txBody>
        </p:sp>
      </p:grpSp>
      <p:grpSp>
        <p:nvGrpSpPr>
          <p:cNvPr id="11" name="Group 3">
            <a:extLst>
              <a:ext uri="{FF2B5EF4-FFF2-40B4-BE49-F238E27FC236}">
                <a16:creationId xmlns:a16="http://schemas.microsoft.com/office/drawing/2014/main" id="{CEDFFED4-6833-4CAC-9011-10057CB30D56}"/>
              </a:ext>
            </a:extLst>
          </p:cNvPr>
          <p:cNvGrpSpPr/>
          <p:nvPr/>
        </p:nvGrpSpPr>
        <p:grpSpPr>
          <a:xfrm>
            <a:off x="6004747" y="987574"/>
            <a:ext cx="1403394" cy="4032448"/>
            <a:chOff x="4428899" y="4038601"/>
            <a:chExt cx="3352800" cy="2133599"/>
          </a:xfrm>
        </p:grpSpPr>
        <p:sp>
          <p:nvSpPr>
            <p:cNvPr id="12" name="Round Same Side Corner Rectangle 391">
              <a:extLst>
                <a:ext uri="{FF2B5EF4-FFF2-40B4-BE49-F238E27FC236}">
                  <a16:creationId xmlns:a16="http://schemas.microsoft.com/office/drawing/2014/main" id="{95FAF2F9-7E1A-416A-A5A0-036A3EB9EA83}"/>
                </a:ext>
              </a:extLst>
            </p:cNvPr>
            <p:cNvSpPr/>
            <p:nvPr/>
          </p:nvSpPr>
          <p:spPr>
            <a:xfrm>
              <a:off x="4428899" y="4038601"/>
              <a:ext cx="3352800" cy="533400"/>
            </a:xfrm>
            <a:prstGeom prst="round2SameRect">
              <a:avLst/>
            </a:prstGeom>
            <a:solidFill>
              <a:srgbClr val="0054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Ins="182880" rtlCol="0" anchor="ctr" anchorCtr="0"/>
            <a:lstStyle/>
            <a:p>
              <a:pPr algn="ctr"/>
              <a:r>
                <a:rPr lang="da-DK" sz="1400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Afholdelse</a:t>
              </a:r>
            </a:p>
            <a:p>
              <a:pPr algn="ctr"/>
              <a:endParaRPr lang="da-DK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392">
              <a:extLst>
                <a:ext uri="{FF2B5EF4-FFF2-40B4-BE49-F238E27FC236}">
                  <a16:creationId xmlns:a16="http://schemas.microsoft.com/office/drawing/2014/main" id="{C7480404-94FB-4B69-89F0-B515198C5809}"/>
                </a:ext>
              </a:extLst>
            </p:cNvPr>
            <p:cNvSpPr/>
            <p:nvPr/>
          </p:nvSpPr>
          <p:spPr>
            <a:xfrm>
              <a:off x="4428899" y="4572001"/>
              <a:ext cx="3352800" cy="160019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alpha val="34000"/>
                  </a:schemeClr>
                </a:gs>
                <a:gs pos="100000">
                  <a:schemeClr val="bg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 anchorCtr="0"/>
            <a:lstStyle/>
            <a:p>
              <a:pPr algn="ctr"/>
              <a:r>
                <a:rPr lang="da-DK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Modulerne tilrettelægges som en blanding mellem </a:t>
              </a:r>
              <a:r>
                <a:rPr lang="da-DK" sz="9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flipped</a:t>
              </a:r>
              <a:r>
                <a:rPr lang="da-DK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9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classroom</a:t>
              </a:r>
              <a:r>
                <a:rPr lang="da-DK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internat og onlineundervisning.</a:t>
              </a:r>
            </a:p>
            <a:p>
              <a:pPr algn="ctr"/>
              <a:r>
                <a:rPr lang="da-DK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Internaterne afholdes på BC Syds skolehjem i Mommark i Sønderjylland.</a:t>
              </a:r>
            </a:p>
            <a:p>
              <a:pPr algn="ctr"/>
              <a:r>
                <a:rPr lang="da-DK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Alle eksamener afholdes som onlineeksamener.</a:t>
              </a:r>
            </a:p>
          </p:txBody>
        </p:sp>
      </p:grpSp>
      <p:grpSp>
        <p:nvGrpSpPr>
          <p:cNvPr id="14" name="Group 4">
            <a:extLst>
              <a:ext uri="{FF2B5EF4-FFF2-40B4-BE49-F238E27FC236}">
                <a16:creationId xmlns:a16="http://schemas.microsoft.com/office/drawing/2014/main" id="{D016D8EC-6BAF-409F-9269-C88E54D333C2}"/>
              </a:ext>
            </a:extLst>
          </p:cNvPr>
          <p:cNvGrpSpPr/>
          <p:nvPr/>
        </p:nvGrpSpPr>
        <p:grpSpPr>
          <a:xfrm>
            <a:off x="7597098" y="982257"/>
            <a:ext cx="1403394" cy="4032448"/>
            <a:chOff x="8077169" y="4038601"/>
            <a:chExt cx="3352800" cy="2133599"/>
          </a:xfrm>
        </p:grpSpPr>
        <p:sp>
          <p:nvSpPr>
            <p:cNvPr id="15" name="Round Same Side Corner Rectangle 394">
              <a:extLst>
                <a:ext uri="{FF2B5EF4-FFF2-40B4-BE49-F238E27FC236}">
                  <a16:creationId xmlns:a16="http://schemas.microsoft.com/office/drawing/2014/main" id="{1E08014F-F494-496B-B5BD-1D4D5BDC68DE}"/>
                </a:ext>
              </a:extLst>
            </p:cNvPr>
            <p:cNvSpPr/>
            <p:nvPr/>
          </p:nvSpPr>
          <p:spPr>
            <a:xfrm>
              <a:off x="8077169" y="4038601"/>
              <a:ext cx="3352800" cy="533400"/>
            </a:xfrm>
            <a:prstGeom prst="round2SameRect">
              <a:avLst/>
            </a:prstGeom>
            <a:solidFill>
              <a:srgbClr val="0054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Ins="182880" rtlCol="0" anchor="ctr" anchorCtr="0"/>
            <a:lstStyle/>
            <a:p>
              <a:pPr algn="ctr"/>
              <a:r>
                <a:rPr lang="da-DK" sz="1400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Tilmelding</a:t>
              </a:r>
            </a:p>
            <a:p>
              <a:pPr algn="ctr"/>
              <a:endParaRPr lang="da-DK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da-DK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395">
              <a:extLst>
                <a:ext uri="{FF2B5EF4-FFF2-40B4-BE49-F238E27FC236}">
                  <a16:creationId xmlns:a16="http://schemas.microsoft.com/office/drawing/2014/main" id="{31B0F3CD-1A5D-40F6-B45D-9C90DECAD721}"/>
                </a:ext>
              </a:extLst>
            </p:cNvPr>
            <p:cNvSpPr/>
            <p:nvPr/>
          </p:nvSpPr>
          <p:spPr>
            <a:xfrm>
              <a:off x="8077169" y="4572001"/>
              <a:ext cx="3352800" cy="160019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alpha val="34000"/>
                  </a:schemeClr>
                </a:gs>
                <a:gs pos="100000">
                  <a:schemeClr val="bg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 anchorCtr="0"/>
            <a:lstStyle/>
            <a:p>
              <a:pPr algn="ctr"/>
              <a:r>
                <a:rPr lang="da-DK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Modulerne udbydes som åben uddannelse på </a:t>
              </a:r>
            </a:p>
            <a:p>
              <a:pPr algn="ctr"/>
              <a:r>
                <a:rPr lang="da-DK" sz="9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KPs</a:t>
              </a:r>
              <a:r>
                <a:rPr lang="da-DK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hjemmeside</a:t>
              </a:r>
              <a:r>
                <a:rPr lang="da-DK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algn="ctr"/>
              <a:r>
                <a:rPr lang="da-DK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Modulerne udbydes efter aftale med de aftagende skoler ift. hyppighed og omfang.</a:t>
              </a:r>
            </a:p>
            <a:p>
              <a:pPr algn="ctr"/>
              <a:r>
                <a:rPr lang="da-DK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Oprettelse af et modul forudsætter minimum 16 deltagere.</a:t>
              </a:r>
            </a:p>
          </p:txBody>
        </p:sp>
      </p:grpSp>
      <p:sp>
        <p:nvSpPr>
          <p:cNvPr id="17" name="Titel 4">
            <a:extLst>
              <a:ext uri="{FF2B5EF4-FFF2-40B4-BE49-F238E27FC236}">
                <a16:creationId xmlns:a16="http://schemas.microsoft.com/office/drawing/2014/main" id="{FE795CAD-0DB5-48C9-88BF-A330973EA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262" y="303498"/>
            <a:ext cx="7488758" cy="756084"/>
          </a:xfrm>
        </p:spPr>
        <p:txBody>
          <a:bodyPr/>
          <a:lstStyle/>
          <a:p>
            <a:r>
              <a:rPr lang="da-DK" dirty="0">
                <a:latin typeface="Georgia" panose="02040502050405020303" pitchFamily="18" charset="0"/>
              </a:rPr>
              <a:t>Prøveform &amp; Praktiske informationer</a:t>
            </a:r>
          </a:p>
        </p:txBody>
      </p:sp>
      <p:sp>
        <p:nvSpPr>
          <p:cNvPr id="18" name="Freeform 20">
            <a:extLst>
              <a:ext uri="{FF2B5EF4-FFF2-40B4-BE49-F238E27FC236}">
                <a16:creationId xmlns:a16="http://schemas.microsoft.com/office/drawing/2014/main" id="{B65B43B2-E0AA-416A-B527-14E8CCDC88A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938725" y="1502618"/>
            <a:ext cx="350735" cy="373333"/>
          </a:xfrm>
          <a:custGeom>
            <a:avLst/>
            <a:gdLst>
              <a:gd name="T0" fmla="*/ 2406 w 3180"/>
              <a:gd name="T1" fmla="*/ 1358 h 3260"/>
              <a:gd name="T2" fmla="*/ 2504 w 3180"/>
              <a:gd name="T3" fmla="*/ 1507 h 3260"/>
              <a:gd name="T4" fmla="*/ 2654 w 3180"/>
              <a:gd name="T5" fmla="*/ 1408 h 3260"/>
              <a:gd name="T6" fmla="*/ 2555 w 3180"/>
              <a:gd name="T7" fmla="*/ 1259 h 3260"/>
              <a:gd name="T8" fmla="*/ 2770 w 3180"/>
              <a:gd name="T9" fmla="*/ 565 h 3260"/>
              <a:gd name="T10" fmla="*/ 2754 w 3180"/>
              <a:gd name="T11" fmla="*/ 758 h 3260"/>
              <a:gd name="T12" fmla="*/ 2622 w 3180"/>
              <a:gd name="T13" fmla="*/ 955 h 3260"/>
              <a:gd name="T14" fmla="*/ 2986 w 3180"/>
              <a:gd name="T15" fmla="*/ 1513 h 3260"/>
              <a:gd name="T16" fmla="*/ 3103 w 3180"/>
              <a:gd name="T17" fmla="*/ 1857 h 3260"/>
              <a:gd name="T18" fmla="*/ 3180 w 3180"/>
              <a:gd name="T19" fmla="*/ 1873 h 3260"/>
              <a:gd name="T20" fmla="*/ 3043 w 3180"/>
              <a:gd name="T21" fmla="*/ 2392 h 3260"/>
              <a:gd name="T22" fmla="*/ 2730 w 3180"/>
              <a:gd name="T23" fmla="*/ 2607 h 3260"/>
              <a:gd name="T24" fmla="*/ 2477 w 3180"/>
              <a:gd name="T25" fmla="*/ 2882 h 3260"/>
              <a:gd name="T26" fmla="*/ 2508 w 3180"/>
              <a:gd name="T27" fmla="*/ 3060 h 3260"/>
              <a:gd name="T28" fmla="*/ 2118 w 3180"/>
              <a:gd name="T29" fmla="*/ 3117 h 3260"/>
              <a:gd name="T30" fmla="*/ 2022 w 3180"/>
              <a:gd name="T31" fmla="*/ 3060 h 3260"/>
              <a:gd name="T32" fmla="*/ 1953 w 3180"/>
              <a:gd name="T33" fmla="*/ 3189 h 3260"/>
              <a:gd name="T34" fmla="*/ 1668 w 3180"/>
              <a:gd name="T35" fmla="*/ 3257 h 3260"/>
              <a:gd name="T36" fmla="*/ 1621 w 3180"/>
              <a:gd name="T37" fmla="*/ 3155 h 3260"/>
              <a:gd name="T38" fmla="*/ 1208 w 3180"/>
              <a:gd name="T39" fmla="*/ 3149 h 3260"/>
              <a:gd name="T40" fmla="*/ 930 w 3180"/>
              <a:gd name="T41" fmla="*/ 3112 h 3260"/>
              <a:gd name="T42" fmla="*/ 917 w 3180"/>
              <a:gd name="T43" fmla="*/ 3211 h 3260"/>
              <a:gd name="T44" fmla="*/ 551 w 3180"/>
              <a:gd name="T45" fmla="*/ 3206 h 3260"/>
              <a:gd name="T46" fmla="*/ 535 w 3180"/>
              <a:gd name="T47" fmla="*/ 2998 h 3260"/>
              <a:gd name="T48" fmla="*/ 404 w 3180"/>
              <a:gd name="T49" fmla="*/ 2796 h 3260"/>
              <a:gd name="T50" fmla="*/ 70 w 3180"/>
              <a:gd name="T51" fmla="*/ 2369 h 3260"/>
              <a:gd name="T52" fmla="*/ 3 w 3180"/>
              <a:gd name="T53" fmla="*/ 1798 h 3260"/>
              <a:gd name="T54" fmla="*/ 221 w 3180"/>
              <a:gd name="T55" fmla="*/ 1191 h 3260"/>
              <a:gd name="T56" fmla="*/ 650 w 3180"/>
              <a:gd name="T57" fmla="*/ 934 h 3260"/>
              <a:gd name="T58" fmla="*/ 863 w 3180"/>
              <a:gd name="T59" fmla="*/ 1110 h 3260"/>
              <a:gd name="T60" fmla="*/ 735 w 3180"/>
              <a:gd name="T61" fmla="*/ 1163 h 3260"/>
              <a:gd name="T62" fmla="*/ 744 w 3180"/>
              <a:gd name="T63" fmla="*/ 1311 h 3260"/>
              <a:gd name="T64" fmla="*/ 1090 w 3180"/>
              <a:gd name="T65" fmla="*/ 1254 h 3260"/>
              <a:gd name="T66" fmla="*/ 1413 w 3180"/>
              <a:gd name="T67" fmla="*/ 1229 h 3260"/>
              <a:gd name="T68" fmla="*/ 1541 w 3180"/>
              <a:gd name="T69" fmla="*/ 1194 h 3260"/>
              <a:gd name="T70" fmla="*/ 1506 w 3180"/>
              <a:gd name="T71" fmla="*/ 1039 h 3260"/>
              <a:gd name="T72" fmla="*/ 1580 w 3180"/>
              <a:gd name="T73" fmla="*/ 837 h 3260"/>
              <a:gd name="T74" fmla="*/ 1830 w 3180"/>
              <a:gd name="T75" fmla="*/ 659 h 3260"/>
              <a:gd name="T76" fmla="*/ 2014 w 3180"/>
              <a:gd name="T77" fmla="*/ 703 h 3260"/>
              <a:gd name="T78" fmla="*/ 2125 w 3180"/>
              <a:gd name="T79" fmla="*/ 659 h 3260"/>
              <a:gd name="T80" fmla="*/ 2406 w 3180"/>
              <a:gd name="T81" fmla="*/ 560 h 3260"/>
              <a:gd name="T82" fmla="*/ 1131 w 3180"/>
              <a:gd name="T83" fmla="*/ 202 h 3260"/>
              <a:gd name="T84" fmla="*/ 894 w 3180"/>
              <a:gd name="T85" fmla="*/ 332 h 3260"/>
              <a:gd name="T86" fmla="*/ 1020 w 3180"/>
              <a:gd name="T87" fmla="*/ 271 h 3260"/>
              <a:gd name="T88" fmla="*/ 995 w 3180"/>
              <a:gd name="T89" fmla="*/ 125 h 3260"/>
              <a:gd name="T90" fmla="*/ 719 w 3180"/>
              <a:gd name="T91" fmla="*/ 370 h 3260"/>
              <a:gd name="T92" fmla="*/ 765 w 3180"/>
              <a:gd name="T93" fmla="*/ 746 h 3260"/>
              <a:gd name="T94" fmla="*/ 1094 w 3180"/>
              <a:gd name="T95" fmla="*/ 919 h 3260"/>
              <a:gd name="T96" fmla="*/ 1423 w 3180"/>
              <a:gd name="T97" fmla="*/ 746 h 3260"/>
              <a:gd name="T98" fmla="*/ 1468 w 3180"/>
              <a:gd name="T99" fmla="*/ 370 h 3260"/>
              <a:gd name="T100" fmla="*/ 1192 w 3180"/>
              <a:gd name="T101" fmla="*/ 125 h 3260"/>
              <a:gd name="T102" fmla="*/ 1352 w 3180"/>
              <a:gd name="T103" fmla="*/ 71 h 3260"/>
              <a:gd name="T104" fmla="*/ 1595 w 3180"/>
              <a:gd name="T105" fmla="*/ 406 h 3260"/>
              <a:gd name="T106" fmla="*/ 1508 w 3180"/>
              <a:gd name="T107" fmla="*/ 820 h 3260"/>
              <a:gd name="T108" fmla="*/ 1150 w 3180"/>
              <a:gd name="T109" fmla="*/ 1028 h 3260"/>
              <a:gd name="T110" fmla="*/ 750 w 3180"/>
              <a:gd name="T111" fmla="*/ 899 h 3260"/>
              <a:gd name="T112" fmla="*/ 581 w 3180"/>
              <a:gd name="T113" fmla="*/ 516 h 3260"/>
              <a:gd name="T114" fmla="*/ 750 w 3180"/>
              <a:gd name="T115" fmla="*/ 133 h 3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180" h="3260">
                <a:moveTo>
                  <a:pt x="2530" y="1257"/>
                </a:moveTo>
                <a:lnTo>
                  <a:pt x="2504" y="1259"/>
                </a:lnTo>
                <a:lnTo>
                  <a:pt x="2480" y="1266"/>
                </a:lnTo>
                <a:lnTo>
                  <a:pt x="2458" y="1278"/>
                </a:lnTo>
                <a:lnTo>
                  <a:pt x="2440" y="1293"/>
                </a:lnTo>
                <a:lnTo>
                  <a:pt x="2425" y="1312"/>
                </a:lnTo>
                <a:lnTo>
                  <a:pt x="2413" y="1334"/>
                </a:lnTo>
                <a:lnTo>
                  <a:pt x="2406" y="1358"/>
                </a:lnTo>
                <a:lnTo>
                  <a:pt x="2403" y="1383"/>
                </a:lnTo>
                <a:lnTo>
                  <a:pt x="2406" y="1409"/>
                </a:lnTo>
                <a:lnTo>
                  <a:pt x="2413" y="1433"/>
                </a:lnTo>
                <a:lnTo>
                  <a:pt x="2425" y="1454"/>
                </a:lnTo>
                <a:lnTo>
                  <a:pt x="2440" y="1473"/>
                </a:lnTo>
                <a:lnTo>
                  <a:pt x="2458" y="1488"/>
                </a:lnTo>
                <a:lnTo>
                  <a:pt x="2480" y="1500"/>
                </a:lnTo>
                <a:lnTo>
                  <a:pt x="2504" y="1507"/>
                </a:lnTo>
                <a:lnTo>
                  <a:pt x="2530" y="1511"/>
                </a:lnTo>
                <a:lnTo>
                  <a:pt x="2555" y="1507"/>
                </a:lnTo>
                <a:lnTo>
                  <a:pt x="2579" y="1500"/>
                </a:lnTo>
                <a:lnTo>
                  <a:pt x="2600" y="1488"/>
                </a:lnTo>
                <a:lnTo>
                  <a:pt x="2618" y="1473"/>
                </a:lnTo>
                <a:lnTo>
                  <a:pt x="2634" y="1454"/>
                </a:lnTo>
                <a:lnTo>
                  <a:pt x="2645" y="1433"/>
                </a:lnTo>
                <a:lnTo>
                  <a:pt x="2654" y="1408"/>
                </a:lnTo>
                <a:lnTo>
                  <a:pt x="2656" y="1383"/>
                </a:lnTo>
                <a:lnTo>
                  <a:pt x="2654" y="1358"/>
                </a:lnTo>
                <a:lnTo>
                  <a:pt x="2645" y="1334"/>
                </a:lnTo>
                <a:lnTo>
                  <a:pt x="2634" y="1312"/>
                </a:lnTo>
                <a:lnTo>
                  <a:pt x="2618" y="1293"/>
                </a:lnTo>
                <a:lnTo>
                  <a:pt x="2600" y="1278"/>
                </a:lnTo>
                <a:lnTo>
                  <a:pt x="2579" y="1266"/>
                </a:lnTo>
                <a:lnTo>
                  <a:pt x="2555" y="1259"/>
                </a:lnTo>
                <a:lnTo>
                  <a:pt x="2530" y="1257"/>
                </a:lnTo>
                <a:close/>
                <a:moveTo>
                  <a:pt x="2647" y="514"/>
                </a:moveTo>
                <a:lnTo>
                  <a:pt x="2675" y="514"/>
                </a:lnTo>
                <a:lnTo>
                  <a:pt x="2698" y="517"/>
                </a:lnTo>
                <a:lnTo>
                  <a:pt x="2718" y="523"/>
                </a:lnTo>
                <a:lnTo>
                  <a:pt x="2740" y="534"/>
                </a:lnTo>
                <a:lnTo>
                  <a:pt x="2757" y="548"/>
                </a:lnTo>
                <a:lnTo>
                  <a:pt x="2770" y="565"/>
                </a:lnTo>
                <a:lnTo>
                  <a:pt x="2779" y="584"/>
                </a:lnTo>
                <a:lnTo>
                  <a:pt x="2784" y="605"/>
                </a:lnTo>
                <a:lnTo>
                  <a:pt x="2786" y="628"/>
                </a:lnTo>
                <a:lnTo>
                  <a:pt x="2785" y="652"/>
                </a:lnTo>
                <a:lnTo>
                  <a:pt x="2781" y="678"/>
                </a:lnTo>
                <a:lnTo>
                  <a:pt x="2774" y="704"/>
                </a:lnTo>
                <a:lnTo>
                  <a:pt x="2765" y="731"/>
                </a:lnTo>
                <a:lnTo>
                  <a:pt x="2754" y="758"/>
                </a:lnTo>
                <a:lnTo>
                  <a:pt x="2741" y="786"/>
                </a:lnTo>
                <a:lnTo>
                  <a:pt x="2727" y="813"/>
                </a:lnTo>
                <a:lnTo>
                  <a:pt x="2711" y="839"/>
                </a:lnTo>
                <a:lnTo>
                  <a:pt x="2694" y="866"/>
                </a:lnTo>
                <a:lnTo>
                  <a:pt x="2677" y="890"/>
                </a:lnTo>
                <a:lnTo>
                  <a:pt x="2659" y="913"/>
                </a:lnTo>
                <a:lnTo>
                  <a:pt x="2640" y="934"/>
                </a:lnTo>
                <a:lnTo>
                  <a:pt x="2622" y="955"/>
                </a:lnTo>
                <a:lnTo>
                  <a:pt x="2685" y="1015"/>
                </a:lnTo>
                <a:lnTo>
                  <a:pt x="2742" y="1078"/>
                </a:lnTo>
                <a:lnTo>
                  <a:pt x="2795" y="1145"/>
                </a:lnTo>
                <a:lnTo>
                  <a:pt x="2845" y="1213"/>
                </a:lnTo>
                <a:lnTo>
                  <a:pt x="2888" y="1285"/>
                </a:lnTo>
                <a:lnTo>
                  <a:pt x="2926" y="1359"/>
                </a:lnTo>
                <a:lnTo>
                  <a:pt x="2958" y="1435"/>
                </a:lnTo>
                <a:lnTo>
                  <a:pt x="2986" y="1513"/>
                </a:lnTo>
                <a:lnTo>
                  <a:pt x="3008" y="1592"/>
                </a:lnTo>
                <a:lnTo>
                  <a:pt x="3023" y="1674"/>
                </a:lnTo>
                <a:lnTo>
                  <a:pt x="3032" y="1757"/>
                </a:lnTo>
                <a:lnTo>
                  <a:pt x="3045" y="1788"/>
                </a:lnTo>
                <a:lnTo>
                  <a:pt x="3059" y="1811"/>
                </a:lnTo>
                <a:lnTo>
                  <a:pt x="3073" y="1831"/>
                </a:lnTo>
                <a:lnTo>
                  <a:pt x="3088" y="1846"/>
                </a:lnTo>
                <a:lnTo>
                  <a:pt x="3103" y="1857"/>
                </a:lnTo>
                <a:lnTo>
                  <a:pt x="3118" y="1865"/>
                </a:lnTo>
                <a:lnTo>
                  <a:pt x="3133" y="1870"/>
                </a:lnTo>
                <a:lnTo>
                  <a:pt x="3146" y="1873"/>
                </a:lnTo>
                <a:lnTo>
                  <a:pt x="3157" y="1874"/>
                </a:lnTo>
                <a:lnTo>
                  <a:pt x="3167" y="1875"/>
                </a:lnTo>
                <a:lnTo>
                  <a:pt x="3174" y="1874"/>
                </a:lnTo>
                <a:lnTo>
                  <a:pt x="3179" y="1873"/>
                </a:lnTo>
                <a:lnTo>
                  <a:pt x="3180" y="1873"/>
                </a:lnTo>
                <a:lnTo>
                  <a:pt x="3180" y="2376"/>
                </a:lnTo>
                <a:lnTo>
                  <a:pt x="3177" y="2375"/>
                </a:lnTo>
                <a:lnTo>
                  <a:pt x="3167" y="2375"/>
                </a:lnTo>
                <a:lnTo>
                  <a:pt x="3151" y="2376"/>
                </a:lnTo>
                <a:lnTo>
                  <a:pt x="3131" y="2377"/>
                </a:lnTo>
                <a:lnTo>
                  <a:pt x="3104" y="2380"/>
                </a:lnTo>
                <a:lnTo>
                  <a:pt x="3075" y="2385"/>
                </a:lnTo>
                <a:lnTo>
                  <a:pt x="3043" y="2392"/>
                </a:lnTo>
                <a:lnTo>
                  <a:pt x="3008" y="2402"/>
                </a:lnTo>
                <a:lnTo>
                  <a:pt x="2971" y="2415"/>
                </a:lnTo>
                <a:lnTo>
                  <a:pt x="2933" y="2431"/>
                </a:lnTo>
                <a:lnTo>
                  <a:pt x="2894" y="2453"/>
                </a:lnTo>
                <a:lnTo>
                  <a:pt x="2856" y="2478"/>
                </a:lnTo>
                <a:lnTo>
                  <a:pt x="2818" y="2509"/>
                </a:lnTo>
                <a:lnTo>
                  <a:pt x="2781" y="2546"/>
                </a:lnTo>
                <a:lnTo>
                  <a:pt x="2730" y="2607"/>
                </a:lnTo>
                <a:lnTo>
                  <a:pt x="2675" y="2666"/>
                </a:lnTo>
                <a:lnTo>
                  <a:pt x="2614" y="2723"/>
                </a:lnTo>
                <a:lnTo>
                  <a:pt x="2552" y="2776"/>
                </a:lnTo>
                <a:lnTo>
                  <a:pt x="2484" y="2827"/>
                </a:lnTo>
                <a:lnTo>
                  <a:pt x="2480" y="2835"/>
                </a:lnTo>
                <a:lnTo>
                  <a:pt x="2477" y="2847"/>
                </a:lnTo>
                <a:lnTo>
                  <a:pt x="2476" y="2863"/>
                </a:lnTo>
                <a:lnTo>
                  <a:pt x="2477" y="2882"/>
                </a:lnTo>
                <a:lnTo>
                  <a:pt x="2479" y="2904"/>
                </a:lnTo>
                <a:lnTo>
                  <a:pt x="2481" y="2926"/>
                </a:lnTo>
                <a:lnTo>
                  <a:pt x="2485" y="2950"/>
                </a:lnTo>
                <a:lnTo>
                  <a:pt x="2490" y="2973"/>
                </a:lnTo>
                <a:lnTo>
                  <a:pt x="2495" y="2998"/>
                </a:lnTo>
                <a:lnTo>
                  <a:pt x="2499" y="3020"/>
                </a:lnTo>
                <a:lnTo>
                  <a:pt x="2504" y="3041"/>
                </a:lnTo>
                <a:lnTo>
                  <a:pt x="2508" y="3060"/>
                </a:lnTo>
                <a:lnTo>
                  <a:pt x="2512" y="3075"/>
                </a:lnTo>
                <a:lnTo>
                  <a:pt x="2515" y="3088"/>
                </a:lnTo>
                <a:lnTo>
                  <a:pt x="2517" y="3096"/>
                </a:lnTo>
                <a:lnTo>
                  <a:pt x="2517" y="3098"/>
                </a:lnTo>
                <a:lnTo>
                  <a:pt x="2119" y="3136"/>
                </a:lnTo>
                <a:lnTo>
                  <a:pt x="2119" y="3134"/>
                </a:lnTo>
                <a:lnTo>
                  <a:pt x="2119" y="3127"/>
                </a:lnTo>
                <a:lnTo>
                  <a:pt x="2118" y="3117"/>
                </a:lnTo>
                <a:lnTo>
                  <a:pt x="2117" y="3105"/>
                </a:lnTo>
                <a:lnTo>
                  <a:pt x="2114" y="3091"/>
                </a:lnTo>
                <a:lnTo>
                  <a:pt x="2111" y="3076"/>
                </a:lnTo>
                <a:lnTo>
                  <a:pt x="2107" y="3063"/>
                </a:lnTo>
                <a:lnTo>
                  <a:pt x="2101" y="3052"/>
                </a:lnTo>
                <a:lnTo>
                  <a:pt x="2094" y="3043"/>
                </a:lnTo>
                <a:lnTo>
                  <a:pt x="2084" y="3038"/>
                </a:lnTo>
                <a:lnTo>
                  <a:pt x="2022" y="3060"/>
                </a:lnTo>
                <a:lnTo>
                  <a:pt x="2015" y="3067"/>
                </a:lnTo>
                <a:lnTo>
                  <a:pt x="2005" y="3079"/>
                </a:lnTo>
                <a:lnTo>
                  <a:pt x="1996" y="3095"/>
                </a:lnTo>
                <a:lnTo>
                  <a:pt x="1987" y="3111"/>
                </a:lnTo>
                <a:lnTo>
                  <a:pt x="1978" y="3130"/>
                </a:lnTo>
                <a:lnTo>
                  <a:pt x="1970" y="3149"/>
                </a:lnTo>
                <a:lnTo>
                  <a:pt x="1961" y="3169"/>
                </a:lnTo>
                <a:lnTo>
                  <a:pt x="1953" y="3189"/>
                </a:lnTo>
                <a:lnTo>
                  <a:pt x="1946" y="3208"/>
                </a:lnTo>
                <a:lnTo>
                  <a:pt x="1940" y="3224"/>
                </a:lnTo>
                <a:lnTo>
                  <a:pt x="1935" y="3238"/>
                </a:lnTo>
                <a:lnTo>
                  <a:pt x="1931" y="3249"/>
                </a:lnTo>
                <a:lnTo>
                  <a:pt x="1928" y="3256"/>
                </a:lnTo>
                <a:lnTo>
                  <a:pt x="1927" y="3258"/>
                </a:lnTo>
                <a:lnTo>
                  <a:pt x="1669" y="3260"/>
                </a:lnTo>
                <a:lnTo>
                  <a:pt x="1668" y="3257"/>
                </a:lnTo>
                <a:lnTo>
                  <a:pt x="1665" y="3250"/>
                </a:lnTo>
                <a:lnTo>
                  <a:pt x="1661" y="3239"/>
                </a:lnTo>
                <a:lnTo>
                  <a:pt x="1656" y="3225"/>
                </a:lnTo>
                <a:lnTo>
                  <a:pt x="1649" y="3210"/>
                </a:lnTo>
                <a:lnTo>
                  <a:pt x="1643" y="3195"/>
                </a:lnTo>
                <a:lnTo>
                  <a:pt x="1635" y="3180"/>
                </a:lnTo>
                <a:lnTo>
                  <a:pt x="1628" y="3166"/>
                </a:lnTo>
                <a:lnTo>
                  <a:pt x="1621" y="3155"/>
                </a:lnTo>
                <a:lnTo>
                  <a:pt x="1615" y="3148"/>
                </a:lnTo>
                <a:lnTo>
                  <a:pt x="1610" y="3146"/>
                </a:lnTo>
                <a:lnTo>
                  <a:pt x="1514" y="3153"/>
                </a:lnTo>
                <a:lnTo>
                  <a:pt x="1418" y="3155"/>
                </a:lnTo>
                <a:lnTo>
                  <a:pt x="1359" y="3155"/>
                </a:lnTo>
                <a:lnTo>
                  <a:pt x="1305" y="3154"/>
                </a:lnTo>
                <a:lnTo>
                  <a:pt x="1255" y="3152"/>
                </a:lnTo>
                <a:lnTo>
                  <a:pt x="1208" y="3149"/>
                </a:lnTo>
                <a:lnTo>
                  <a:pt x="1161" y="3144"/>
                </a:lnTo>
                <a:lnTo>
                  <a:pt x="1115" y="3137"/>
                </a:lnTo>
                <a:lnTo>
                  <a:pt x="1069" y="3129"/>
                </a:lnTo>
                <a:lnTo>
                  <a:pt x="1020" y="3118"/>
                </a:lnTo>
                <a:lnTo>
                  <a:pt x="970" y="3104"/>
                </a:lnTo>
                <a:lnTo>
                  <a:pt x="953" y="3103"/>
                </a:lnTo>
                <a:lnTo>
                  <a:pt x="940" y="3106"/>
                </a:lnTo>
                <a:lnTo>
                  <a:pt x="930" y="3112"/>
                </a:lnTo>
                <a:lnTo>
                  <a:pt x="922" y="3120"/>
                </a:lnTo>
                <a:lnTo>
                  <a:pt x="917" y="3130"/>
                </a:lnTo>
                <a:lnTo>
                  <a:pt x="913" y="3143"/>
                </a:lnTo>
                <a:lnTo>
                  <a:pt x="912" y="3156"/>
                </a:lnTo>
                <a:lnTo>
                  <a:pt x="912" y="3170"/>
                </a:lnTo>
                <a:lnTo>
                  <a:pt x="913" y="3185"/>
                </a:lnTo>
                <a:lnTo>
                  <a:pt x="915" y="3198"/>
                </a:lnTo>
                <a:lnTo>
                  <a:pt x="917" y="3211"/>
                </a:lnTo>
                <a:lnTo>
                  <a:pt x="920" y="3223"/>
                </a:lnTo>
                <a:lnTo>
                  <a:pt x="922" y="3233"/>
                </a:lnTo>
                <a:lnTo>
                  <a:pt x="924" y="3241"/>
                </a:lnTo>
                <a:lnTo>
                  <a:pt x="926" y="3246"/>
                </a:lnTo>
                <a:lnTo>
                  <a:pt x="927" y="3247"/>
                </a:lnTo>
                <a:lnTo>
                  <a:pt x="551" y="3219"/>
                </a:lnTo>
                <a:lnTo>
                  <a:pt x="551" y="3216"/>
                </a:lnTo>
                <a:lnTo>
                  <a:pt x="551" y="3206"/>
                </a:lnTo>
                <a:lnTo>
                  <a:pt x="551" y="3191"/>
                </a:lnTo>
                <a:lnTo>
                  <a:pt x="550" y="3171"/>
                </a:lnTo>
                <a:lnTo>
                  <a:pt x="549" y="3147"/>
                </a:lnTo>
                <a:lnTo>
                  <a:pt x="547" y="3121"/>
                </a:lnTo>
                <a:lnTo>
                  <a:pt x="545" y="3092"/>
                </a:lnTo>
                <a:lnTo>
                  <a:pt x="543" y="3060"/>
                </a:lnTo>
                <a:lnTo>
                  <a:pt x="539" y="3029"/>
                </a:lnTo>
                <a:lnTo>
                  <a:pt x="535" y="2998"/>
                </a:lnTo>
                <a:lnTo>
                  <a:pt x="529" y="2967"/>
                </a:lnTo>
                <a:lnTo>
                  <a:pt x="523" y="2938"/>
                </a:lnTo>
                <a:lnTo>
                  <a:pt x="515" y="2911"/>
                </a:lnTo>
                <a:lnTo>
                  <a:pt x="506" y="2887"/>
                </a:lnTo>
                <a:lnTo>
                  <a:pt x="496" y="2867"/>
                </a:lnTo>
                <a:lnTo>
                  <a:pt x="484" y="2852"/>
                </a:lnTo>
                <a:lnTo>
                  <a:pt x="470" y="2842"/>
                </a:lnTo>
                <a:lnTo>
                  <a:pt x="404" y="2796"/>
                </a:lnTo>
                <a:lnTo>
                  <a:pt x="343" y="2749"/>
                </a:lnTo>
                <a:lnTo>
                  <a:pt x="289" y="2700"/>
                </a:lnTo>
                <a:lnTo>
                  <a:pt x="239" y="2650"/>
                </a:lnTo>
                <a:lnTo>
                  <a:pt x="196" y="2597"/>
                </a:lnTo>
                <a:lnTo>
                  <a:pt x="158" y="2544"/>
                </a:lnTo>
                <a:lnTo>
                  <a:pt x="124" y="2487"/>
                </a:lnTo>
                <a:lnTo>
                  <a:pt x="96" y="2429"/>
                </a:lnTo>
                <a:lnTo>
                  <a:pt x="70" y="2369"/>
                </a:lnTo>
                <a:lnTo>
                  <a:pt x="50" y="2306"/>
                </a:lnTo>
                <a:lnTo>
                  <a:pt x="34" y="2241"/>
                </a:lnTo>
                <a:lnTo>
                  <a:pt x="21" y="2175"/>
                </a:lnTo>
                <a:lnTo>
                  <a:pt x="11" y="2105"/>
                </a:lnTo>
                <a:lnTo>
                  <a:pt x="5" y="2033"/>
                </a:lnTo>
                <a:lnTo>
                  <a:pt x="1" y="1959"/>
                </a:lnTo>
                <a:lnTo>
                  <a:pt x="0" y="1882"/>
                </a:lnTo>
                <a:lnTo>
                  <a:pt x="3" y="1798"/>
                </a:lnTo>
                <a:lnTo>
                  <a:pt x="11" y="1715"/>
                </a:lnTo>
                <a:lnTo>
                  <a:pt x="26" y="1634"/>
                </a:lnTo>
                <a:lnTo>
                  <a:pt x="45" y="1554"/>
                </a:lnTo>
                <a:lnTo>
                  <a:pt x="70" y="1477"/>
                </a:lnTo>
                <a:lnTo>
                  <a:pt x="101" y="1401"/>
                </a:lnTo>
                <a:lnTo>
                  <a:pt x="136" y="1329"/>
                </a:lnTo>
                <a:lnTo>
                  <a:pt x="176" y="1259"/>
                </a:lnTo>
                <a:lnTo>
                  <a:pt x="221" y="1191"/>
                </a:lnTo>
                <a:lnTo>
                  <a:pt x="271" y="1126"/>
                </a:lnTo>
                <a:lnTo>
                  <a:pt x="325" y="1065"/>
                </a:lnTo>
                <a:lnTo>
                  <a:pt x="384" y="1007"/>
                </a:lnTo>
                <a:lnTo>
                  <a:pt x="447" y="951"/>
                </a:lnTo>
                <a:lnTo>
                  <a:pt x="514" y="900"/>
                </a:lnTo>
                <a:lnTo>
                  <a:pt x="585" y="852"/>
                </a:lnTo>
                <a:lnTo>
                  <a:pt x="616" y="895"/>
                </a:lnTo>
                <a:lnTo>
                  <a:pt x="650" y="934"/>
                </a:lnTo>
                <a:lnTo>
                  <a:pt x="687" y="970"/>
                </a:lnTo>
                <a:lnTo>
                  <a:pt x="728" y="1003"/>
                </a:lnTo>
                <a:lnTo>
                  <a:pt x="771" y="1031"/>
                </a:lnTo>
                <a:lnTo>
                  <a:pt x="817" y="1057"/>
                </a:lnTo>
                <a:lnTo>
                  <a:pt x="865" y="1078"/>
                </a:lnTo>
                <a:lnTo>
                  <a:pt x="916" y="1095"/>
                </a:lnTo>
                <a:lnTo>
                  <a:pt x="888" y="1103"/>
                </a:lnTo>
                <a:lnTo>
                  <a:pt x="863" y="1110"/>
                </a:lnTo>
                <a:lnTo>
                  <a:pt x="843" y="1117"/>
                </a:lnTo>
                <a:lnTo>
                  <a:pt x="827" y="1123"/>
                </a:lnTo>
                <a:lnTo>
                  <a:pt x="815" y="1127"/>
                </a:lnTo>
                <a:lnTo>
                  <a:pt x="808" y="1130"/>
                </a:lnTo>
                <a:lnTo>
                  <a:pt x="805" y="1131"/>
                </a:lnTo>
                <a:lnTo>
                  <a:pt x="776" y="1141"/>
                </a:lnTo>
                <a:lnTo>
                  <a:pt x="753" y="1151"/>
                </a:lnTo>
                <a:lnTo>
                  <a:pt x="735" y="1163"/>
                </a:lnTo>
                <a:lnTo>
                  <a:pt x="721" y="1176"/>
                </a:lnTo>
                <a:lnTo>
                  <a:pt x="713" y="1192"/>
                </a:lnTo>
                <a:lnTo>
                  <a:pt x="708" y="1210"/>
                </a:lnTo>
                <a:lnTo>
                  <a:pt x="707" y="1233"/>
                </a:lnTo>
                <a:lnTo>
                  <a:pt x="709" y="1256"/>
                </a:lnTo>
                <a:lnTo>
                  <a:pt x="717" y="1277"/>
                </a:lnTo>
                <a:lnTo>
                  <a:pt x="729" y="1296"/>
                </a:lnTo>
                <a:lnTo>
                  <a:pt x="744" y="1311"/>
                </a:lnTo>
                <a:lnTo>
                  <a:pt x="762" y="1323"/>
                </a:lnTo>
                <a:lnTo>
                  <a:pt x="782" y="1332"/>
                </a:lnTo>
                <a:lnTo>
                  <a:pt x="805" y="1334"/>
                </a:lnTo>
                <a:lnTo>
                  <a:pt x="864" y="1312"/>
                </a:lnTo>
                <a:lnTo>
                  <a:pt x="923" y="1293"/>
                </a:lnTo>
                <a:lnTo>
                  <a:pt x="980" y="1277"/>
                </a:lnTo>
                <a:lnTo>
                  <a:pt x="1036" y="1264"/>
                </a:lnTo>
                <a:lnTo>
                  <a:pt x="1090" y="1254"/>
                </a:lnTo>
                <a:lnTo>
                  <a:pt x="1142" y="1245"/>
                </a:lnTo>
                <a:lnTo>
                  <a:pt x="1191" y="1239"/>
                </a:lnTo>
                <a:lnTo>
                  <a:pt x="1238" y="1235"/>
                </a:lnTo>
                <a:lnTo>
                  <a:pt x="1281" y="1232"/>
                </a:lnTo>
                <a:lnTo>
                  <a:pt x="1320" y="1229"/>
                </a:lnTo>
                <a:lnTo>
                  <a:pt x="1355" y="1228"/>
                </a:lnTo>
                <a:lnTo>
                  <a:pt x="1387" y="1228"/>
                </a:lnTo>
                <a:lnTo>
                  <a:pt x="1413" y="1229"/>
                </a:lnTo>
                <a:lnTo>
                  <a:pt x="1434" y="1230"/>
                </a:lnTo>
                <a:lnTo>
                  <a:pt x="1449" y="1232"/>
                </a:lnTo>
                <a:lnTo>
                  <a:pt x="1459" y="1233"/>
                </a:lnTo>
                <a:lnTo>
                  <a:pt x="1462" y="1233"/>
                </a:lnTo>
                <a:lnTo>
                  <a:pt x="1485" y="1229"/>
                </a:lnTo>
                <a:lnTo>
                  <a:pt x="1506" y="1222"/>
                </a:lnTo>
                <a:lnTo>
                  <a:pt x="1526" y="1210"/>
                </a:lnTo>
                <a:lnTo>
                  <a:pt x="1541" y="1194"/>
                </a:lnTo>
                <a:lnTo>
                  <a:pt x="1553" y="1176"/>
                </a:lnTo>
                <a:lnTo>
                  <a:pt x="1561" y="1155"/>
                </a:lnTo>
                <a:lnTo>
                  <a:pt x="1563" y="1131"/>
                </a:lnTo>
                <a:lnTo>
                  <a:pt x="1561" y="1108"/>
                </a:lnTo>
                <a:lnTo>
                  <a:pt x="1553" y="1086"/>
                </a:lnTo>
                <a:lnTo>
                  <a:pt x="1541" y="1068"/>
                </a:lnTo>
                <a:lnTo>
                  <a:pt x="1526" y="1052"/>
                </a:lnTo>
                <a:lnTo>
                  <a:pt x="1506" y="1039"/>
                </a:lnTo>
                <a:lnTo>
                  <a:pt x="1485" y="1032"/>
                </a:lnTo>
                <a:lnTo>
                  <a:pt x="1462" y="1029"/>
                </a:lnTo>
                <a:lnTo>
                  <a:pt x="1390" y="1028"/>
                </a:lnTo>
                <a:lnTo>
                  <a:pt x="1435" y="997"/>
                </a:lnTo>
                <a:lnTo>
                  <a:pt x="1476" y="963"/>
                </a:lnTo>
                <a:lnTo>
                  <a:pt x="1514" y="924"/>
                </a:lnTo>
                <a:lnTo>
                  <a:pt x="1549" y="883"/>
                </a:lnTo>
                <a:lnTo>
                  <a:pt x="1580" y="837"/>
                </a:lnTo>
                <a:lnTo>
                  <a:pt x="1607" y="790"/>
                </a:lnTo>
                <a:lnTo>
                  <a:pt x="1629" y="740"/>
                </a:lnTo>
                <a:lnTo>
                  <a:pt x="1646" y="688"/>
                </a:lnTo>
                <a:lnTo>
                  <a:pt x="1659" y="633"/>
                </a:lnTo>
                <a:lnTo>
                  <a:pt x="1706" y="638"/>
                </a:lnTo>
                <a:lnTo>
                  <a:pt x="1750" y="645"/>
                </a:lnTo>
                <a:lnTo>
                  <a:pt x="1791" y="652"/>
                </a:lnTo>
                <a:lnTo>
                  <a:pt x="1830" y="659"/>
                </a:lnTo>
                <a:lnTo>
                  <a:pt x="1867" y="666"/>
                </a:lnTo>
                <a:lnTo>
                  <a:pt x="1899" y="673"/>
                </a:lnTo>
                <a:lnTo>
                  <a:pt x="1929" y="681"/>
                </a:lnTo>
                <a:lnTo>
                  <a:pt x="1954" y="687"/>
                </a:lnTo>
                <a:lnTo>
                  <a:pt x="1976" y="693"/>
                </a:lnTo>
                <a:lnTo>
                  <a:pt x="1993" y="698"/>
                </a:lnTo>
                <a:lnTo>
                  <a:pt x="2007" y="701"/>
                </a:lnTo>
                <a:lnTo>
                  <a:pt x="2014" y="703"/>
                </a:lnTo>
                <a:lnTo>
                  <a:pt x="2017" y="704"/>
                </a:lnTo>
                <a:lnTo>
                  <a:pt x="2020" y="703"/>
                </a:lnTo>
                <a:lnTo>
                  <a:pt x="2027" y="700"/>
                </a:lnTo>
                <a:lnTo>
                  <a:pt x="2039" y="695"/>
                </a:lnTo>
                <a:lnTo>
                  <a:pt x="2055" y="688"/>
                </a:lnTo>
                <a:lnTo>
                  <a:pt x="2075" y="680"/>
                </a:lnTo>
                <a:lnTo>
                  <a:pt x="2098" y="669"/>
                </a:lnTo>
                <a:lnTo>
                  <a:pt x="2125" y="659"/>
                </a:lnTo>
                <a:lnTo>
                  <a:pt x="2154" y="647"/>
                </a:lnTo>
                <a:lnTo>
                  <a:pt x="2187" y="635"/>
                </a:lnTo>
                <a:lnTo>
                  <a:pt x="2220" y="623"/>
                </a:lnTo>
                <a:lnTo>
                  <a:pt x="2255" y="610"/>
                </a:lnTo>
                <a:lnTo>
                  <a:pt x="2291" y="598"/>
                </a:lnTo>
                <a:lnTo>
                  <a:pt x="2330" y="585"/>
                </a:lnTo>
                <a:lnTo>
                  <a:pt x="2368" y="572"/>
                </a:lnTo>
                <a:lnTo>
                  <a:pt x="2406" y="560"/>
                </a:lnTo>
                <a:lnTo>
                  <a:pt x="2443" y="550"/>
                </a:lnTo>
                <a:lnTo>
                  <a:pt x="2481" y="540"/>
                </a:lnTo>
                <a:lnTo>
                  <a:pt x="2518" y="531"/>
                </a:lnTo>
                <a:lnTo>
                  <a:pt x="2553" y="524"/>
                </a:lnTo>
                <a:lnTo>
                  <a:pt x="2587" y="519"/>
                </a:lnTo>
                <a:lnTo>
                  <a:pt x="2618" y="515"/>
                </a:lnTo>
                <a:lnTo>
                  <a:pt x="2647" y="514"/>
                </a:lnTo>
                <a:close/>
                <a:moveTo>
                  <a:pt x="1131" y="202"/>
                </a:moveTo>
                <a:lnTo>
                  <a:pt x="1210" y="796"/>
                </a:lnTo>
                <a:lnTo>
                  <a:pt x="1086" y="813"/>
                </a:lnTo>
                <a:lnTo>
                  <a:pt x="1033" y="413"/>
                </a:lnTo>
                <a:lnTo>
                  <a:pt x="1005" y="423"/>
                </a:lnTo>
                <a:lnTo>
                  <a:pt x="973" y="432"/>
                </a:lnTo>
                <a:lnTo>
                  <a:pt x="936" y="438"/>
                </a:lnTo>
                <a:lnTo>
                  <a:pt x="909" y="441"/>
                </a:lnTo>
                <a:lnTo>
                  <a:pt x="894" y="332"/>
                </a:lnTo>
                <a:lnTo>
                  <a:pt x="922" y="328"/>
                </a:lnTo>
                <a:lnTo>
                  <a:pt x="947" y="324"/>
                </a:lnTo>
                <a:lnTo>
                  <a:pt x="967" y="318"/>
                </a:lnTo>
                <a:lnTo>
                  <a:pt x="984" y="310"/>
                </a:lnTo>
                <a:lnTo>
                  <a:pt x="997" y="301"/>
                </a:lnTo>
                <a:lnTo>
                  <a:pt x="1007" y="291"/>
                </a:lnTo>
                <a:lnTo>
                  <a:pt x="1015" y="281"/>
                </a:lnTo>
                <a:lnTo>
                  <a:pt x="1020" y="271"/>
                </a:lnTo>
                <a:lnTo>
                  <a:pt x="1024" y="260"/>
                </a:lnTo>
                <a:lnTo>
                  <a:pt x="1026" y="250"/>
                </a:lnTo>
                <a:lnTo>
                  <a:pt x="1027" y="240"/>
                </a:lnTo>
                <a:lnTo>
                  <a:pt x="1028" y="217"/>
                </a:lnTo>
                <a:lnTo>
                  <a:pt x="1131" y="202"/>
                </a:lnTo>
                <a:close/>
                <a:moveTo>
                  <a:pt x="1094" y="112"/>
                </a:moveTo>
                <a:lnTo>
                  <a:pt x="1044" y="115"/>
                </a:lnTo>
                <a:lnTo>
                  <a:pt x="995" y="125"/>
                </a:lnTo>
                <a:lnTo>
                  <a:pt x="949" y="140"/>
                </a:lnTo>
                <a:lnTo>
                  <a:pt x="906" y="160"/>
                </a:lnTo>
                <a:lnTo>
                  <a:pt x="864" y="185"/>
                </a:lnTo>
                <a:lnTo>
                  <a:pt x="827" y="215"/>
                </a:lnTo>
                <a:lnTo>
                  <a:pt x="794" y="248"/>
                </a:lnTo>
                <a:lnTo>
                  <a:pt x="765" y="285"/>
                </a:lnTo>
                <a:lnTo>
                  <a:pt x="740" y="327"/>
                </a:lnTo>
                <a:lnTo>
                  <a:pt x="719" y="370"/>
                </a:lnTo>
                <a:lnTo>
                  <a:pt x="704" y="417"/>
                </a:lnTo>
                <a:lnTo>
                  <a:pt x="695" y="465"/>
                </a:lnTo>
                <a:lnTo>
                  <a:pt x="692" y="516"/>
                </a:lnTo>
                <a:lnTo>
                  <a:pt x="695" y="566"/>
                </a:lnTo>
                <a:lnTo>
                  <a:pt x="704" y="615"/>
                </a:lnTo>
                <a:lnTo>
                  <a:pt x="719" y="661"/>
                </a:lnTo>
                <a:lnTo>
                  <a:pt x="740" y="706"/>
                </a:lnTo>
                <a:lnTo>
                  <a:pt x="765" y="746"/>
                </a:lnTo>
                <a:lnTo>
                  <a:pt x="794" y="784"/>
                </a:lnTo>
                <a:lnTo>
                  <a:pt x="827" y="817"/>
                </a:lnTo>
                <a:lnTo>
                  <a:pt x="864" y="847"/>
                </a:lnTo>
                <a:lnTo>
                  <a:pt x="906" y="872"/>
                </a:lnTo>
                <a:lnTo>
                  <a:pt x="949" y="892"/>
                </a:lnTo>
                <a:lnTo>
                  <a:pt x="995" y="907"/>
                </a:lnTo>
                <a:lnTo>
                  <a:pt x="1044" y="916"/>
                </a:lnTo>
                <a:lnTo>
                  <a:pt x="1094" y="919"/>
                </a:lnTo>
                <a:lnTo>
                  <a:pt x="1144" y="916"/>
                </a:lnTo>
                <a:lnTo>
                  <a:pt x="1192" y="907"/>
                </a:lnTo>
                <a:lnTo>
                  <a:pt x="1239" y="892"/>
                </a:lnTo>
                <a:lnTo>
                  <a:pt x="1282" y="872"/>
                </a:lnTo>
                <a:lnTo>
                  <a:pt x="1323" y="847"/>
                </a:lnTo>
                <a:lnTo>
                  <a:pt x="1360" y="817"/>
                </a:lnTo>
                <a:lnTo>
                  <a:pt x="1394" y="784"/>
                </a:lnTo>
                <a:lnTo>
                  <a:pt x="1423" y="746"/>
                </a:lnTo>
                <a:lnTo>
                  <a:pt x="1448" y="706"/>
                </a:lnTo>
                <a:lnTo>
                  <a:pt x="1468" y="661"/>
                </a:lnTo>
                <a:lnTo>
                  <a:pt x="1483" y="615"/>
                </a:lnTo>
                <a:lnTo>
                  <a:pt x="1492" y="566"/>
                </a:lnTo>
                <a:lnTo>
                  <a:pt x="1495" y="516"/>
                </a:lnTo>
                <a:lnTo>
                  <a:pt x="1492" y="465"/>
                </a:lnTo>
                <a:lnTo>
                  <a:pt x="1483" y="417"/>
                </a:lnTo>
                <a:lnTo>
                  <a:pt x="1468" y="370"/>
                </a:lnTo>
                <a:lnTo>
                  <a:pt x="1448" y="327"/>
                </a:lnTo>
                <a:lnTo>
                  <a:pt x="1423" y="285"/>
                </a:lnTo>
                <a:lnTo>
                  <a:pt x="1394" y="248"/>
                </a:lnTo>
                <a:lnTo>
                  <a:pt x="1360" y="215"/>
                </a:lnTo>
                <a:lnTo>
                  <a:pt x="1323" y="185"/>
                </a:lnTo>
                <a:lnTo>
                  <a:pt x="1282" y="160"/>
                </a:lnTo>
                <a:lnTo>
                  <a:pt x="1239" y="140"/>
                </a:lnTo>
                <a:lnTo>
                  <a:pt x="1192" y="125"/>
                </a:lnTo>
                <a:lnTo>
                  <a:pt x="1144" y="115"/>
                </a:lnTo>
                <a:lnTo>
                  <a:pt x="1094" y="112"/>
                </a:lnTo>
                <a:close/>
                <a:moveTo>
                  <a:pt x="1094" y="0"/>
                </a:moveTo>
                <a:lnTo>
                  <a:pt x="1150" y="3"/>
                </a:lnTo>
                <a:lnTo>
                  <a:pt x="1203" y="12"/>
                </a:lnTo>
                <a:lnTo>
                  <a:pt x="1256" y="27"/>
                </a:lnTo>
                <a:lnTo>
                  <a:pt x="1306" y="46"/>
                </a:lnTo>
                <a:lnTo>
                  <a:pt x="1352" y="71"/>
                </a:lnTo>
                <a:lnTo>
                  <a:pt x="1397" y="99"/>
                </a:lnTo>
                <a:lnTo>
                  <a:pt x="1438" y="133"/>
                </a:lnTo>
                <a:lnTo>
                  <a:pt x="1475" y="170"/>
                </a:lnTo>
                <a:lnTo>
                  <a:pt x="1508" y="211"/>
                </a:lnTo>
                <a:lnTo>
                  <a:pt x="1537" y="256"/>
                </a:lnTo>
                <a:lnTo>
                  <a:pt x="1562" y="303"/>
                </a:lnTo>
                <a:lnTo>
                  <a:pt x="1581" y="353"/>
                </a:lnTo>
                <a:lnTo>
                  <a:pt x="1595" y="406"/>
                </a:lnTo>
                <a:lnTo>
                  <a:pt x="1604" y="460"/>
                </a:lnTo>
                <a:lnTo>
                  <a:pt x="1607" y="516"/>
                </a:lnTo>
                <a:lnTo>
                  <a:pt x="1604" y="572"/>
                </a:lnTo>
                <a:lnTo>
                  <a:pt x="1595" y="626"/>
                </a:lnTo>
                <a:lnTo>
                  <a:pt x="1581" y="679"/>
                </a:lnTo>
                <a:lnTo>
                  <a:pt x="1562" y="729"/>
                </a:lnTo>
                <a:lnTo>
                  <a:pt x="1537" y="777"/>
                </a:lnTo>
                <a:lnTo>
                  <a:pt x="1508" y="820"/>
                </a:lnTo>
                <a:lnTo>
                  <a:pt x="1475" y="862"/>
                </a:lnTo>
                <a:lnTo>
                  <a:pt x="1438" y="899"/>
                </a:lnTo>
                <a:lnTo>
                  <a:pt x="1397" y="932"/>
                </a:lnTo>
                <a:lnTo>
                  <a:pt x="1352" y="962"/>
                </a:lnTo>
                <a:lnTo>
                  <a:pt x="1306" y="986"/>
                </a:lnTo>
                <a:lnTo>
                  <a:pt x="1256" y="1005"/>
                </a:lnTo>
                <a:lnTo>
                  <a:pt x="1203" y="1020"/>
                </a:lnTo>
                <a:lnTo>
                  <a:pt x="1150" y="1028"/>
                </a:lnTo>
                <a:lnTo>
                  <a:pt x="1094" y="1031"/>
                </a:lnTo>
                <a:lnTo>
                  <a:pt x="1038" y="1028"/>
                </a:lnTo>
                <a:lnTo>
                  <a:pt x="984" y="1020"/>
                </a:lnTo>
                <a:lnTo>
                  <a:pt x="932" y="1005"/>
                </a:lnTo>
                <a:lnTo>
                  <a:pt x="882" y="986"/>
                </a:lnTo>
                <a:lnTo>
                  <a:pt x="835" y="962"/>
                </a:lnTo>
                <a:lnTo>
                  <a:pt x="791" y="932"/>
                </a:lnTo>
                <a:lnTo>
                  <a:pt x="750" y="899"/>
                </a:lnTo>
                <a:lnTo>
                  <a:pt x="712" y="862"/>
                </a:lnTo>
                <a:lnTo>
                  <a:pt x="679" y="820"/>
                </a:lnTo>
                <a:lnTo>
                  <a:pt x="651" y="777"/>
                </a:lnTo>
                <a:lnTo>
                  <a:pt x="626" y="729"/>
                </a:lnTo>
                <a:lnTo>
                  <a:pt x="607" y="679"/>
                </a:lnTo>
                <a:lnTo>
                  <a:pt x="593" y="626"/>
                </a:lnTo>
                <a:lnTo>
                  <a:pt x="584" y="572"/>
                </a:lnTo>
                <a:lnTo>
                  <a:pt x="581" y="516"/>
                </a:lnTo>
                <a:lnTo>
                  <a:pt x="584" y="460"/>
                </a:lnTo>
                <a:lnTo>
                  <a:pt x="593" y="406"/>
                </a:lnTo>
                <a:lnTo>
                  <a:pt x="607" y="353"/>
                </a:lnTo>
                <a:lnTo>
                  <a:pt x="626" y="303"/>
                </a:lnTo>
                <a:lnTo>
                  <a:pt x="651" y="256"/>
                </a:lnTo>
                <a:lnTo>
                  <a:pt x="679" y="211"/>
                </a:lnTo>
                <a:lnTo>
                  <a:pt x="712" y="170"/>
                </a:lnTo>
                <a:lnTo>
                  <a:pt x="750" y="133"/>
                </a:lnTo>
                <a:lnTo>
                  <a:pt x="791" y="99"/>
                </a:lnTo>
                <a:lnTo>
                  <a:pt x="835" y="71"/>
                </a:lnTo>
                <a:lnTo>
                  <a:pt x="882" y="46"/>
                </a:lnTo>
                <a:lnTo>
                  <a:pt x="932" y="27"/>
                </a:lnTo>
                <a:lnTo>
                  <a:pt x="984" y="12"/>
                </a:lnTo>
                <a:lnTo>
                  <a:pt x="1038" y="3"/>
                </a:lnTo>
                <a:lnTo>
                  <a:pt x="1094" y="0"/>
                </a:lnTo>
                <a:close/>
              </a:path>
            </a:pathLst>
          </a:custGeom>
          <a:solidFill>
            <a:srgbClr val="E9E9E9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28">
            <a:extLst>
              <a:ext uri="{FF2B5EF4-FFF2-40B4-BE49-F238E27FC236}">
                <a16:creationId xmlns:a16="http://schemas.microsoft.com/office/drawing/2014/main" id="{9DAACFB9-63A3-4DC0-A084-00EC4CFA0500}"/>
              </a:ext>
            </a:extLst>
          </p:cNvPr>
          <p:cNvSpPr>
            <a:spLocks noEditPoints="1"/>
          </p:cNvSpPr>
          <p:nvPr/>
        </p:nvSpPr>
        <p:spPr bwMode="auto">
          <a:xfrm>
            <a:off x="6563100" y="1494769"/>
            <a:ext cx="286687" cy="441497"/>
          </a:xfrm>
          <a:custGeom>
            <a:avLst/>
            <a:gdLst/>
            <a:ahLst/>
            <a:cxnLst>
              <a:cxn ang="0">
                <a:pos x="246" y="76"/>
              </a:cxn>
              <a:cxn ang="0">
                <a:pos x="179" y="101"/>
              </a:cxn>
              <a:cxn ang="0">
                <a:pos x="124" y="146"/>
              </a:cxn>
              <a:cxn ang="0">
                <a:pos x="88" y="207"/>
              </a:cxn>
              <a:cxn ang="0">
                <a:pos x="74" y="280"/>
              </a:cxn>
              <a:cxn ang="0">
                <a:pos x="85" y="353"/>
              </a:cxn>
              <a:cxn ang="0">
                <a:pos x="120" y="415"/>
              </a:cxn>
              <a:cxn ang="0">
                <a:pos x="174" y="461"/>
              </a:cxn>
              <a:cxn ang="0">
                <a:pos x="241" y="488"/>
              </a:cxn>
              <a:cxn ang="0">
                <a:pos x="316" y="488"/>
              </a:cxn>
              <a:cxn ang="0">
                <a:pos x="385" y="464"/>
              </a:cxn>
              <a:cxn ang="0">
                <a:pos x="439" y="418"/>
              </a:cxn>
              <a:cxn ang="0">
                <a:pos x="476" y="358"/>
              </a:cxn>
              <a:cxn ang="0">
                <a:pos x="490" y="285"/>
              </a:cxn>
              <a:cxn ang="0">
                <a:pos x="477" y="212"/>
              </a:cxn>
              <a:cxn ang="0">
                <a:pos x="442" y="150"/>
              </a:cxn>
              <a:cxn ang="0">
                <a:pos x="388" y="103"/>
              </a:cxn>
              <a:cxn ang="0">
                <a:pos x="321" y="76"/>
              </a:cxn>
              <a:cxn ang="0">
                <a:pos x="284" y="0"/>
              </a:cxn>
              <a:cxn ang="0">
                <a:pos x="365" y="13"/>
              </a:cxn>
              <a:cxn ang="0">
                <a:pos x="438" y="46"/>
              </a:cxn>
              <a:cxn ang="0">
                <a:pos x="497" y="99"/>
              </a:cxn>
              <a:cxn ang="0">
                <a:pos x="538" y="166"/>
              </a:cxn>
              <a:cxn ang="0">
                <a:pos x="561" y="243"/>
              </a:cxn>
              <a:cxn ang="0">
                <a:pos x="560" y="315"/>
              </a:cxn>
              <a:cxn ang="0">
                <a:pos x="542" y="380"/>
              </a:cxn>
              <a:cxn ang="0">
                <a:pos x="506" y="444"/>
              </a:cxn>
              <a:cxn ang="0">
                <a:pos x="463" y="513"/>
              </a:cxn>
              <a:cxn ang="0">
                <a:pos x="416" y="598"/>
              </a:cxn>
              <a:cxn ang="0">
                <a:pos x="367" y="695"/>
              </a:cxn>
              <a:cxn ang="0">
                <a:pos x="323" y="809"/>
              </a:cxn>
              <a:cxn ang="0">
                <a:pos x="288" y="941"/>
              </a:cxn>
              <a:cxn ang="0">
                <a:pos x="274" y="1010"/>
              </a:cxn>
              <a:cxn ang="0">
                <a:pos x="269" y="979"/>
              </a:cxn>
              <a:cxn ang="0">
                <a:pos x="260" y="921"/>
              </a:cxn>
              <a:cxn ang="0">
                <a:pos x="241" y="844"/>
              </a:cxn>
              <a:cxn ang="0">
                <a:pos x="211" y="750"/>
              </a:cxn>
              <a:cxn ang="0">
                <a:pos x="169" y="647"/>
              </a:cxn>
              <a:cxn ang="0">
                <a:pos x="111" y="539"/>
              </a:cxn>
              <a:cxn ang="0">
                <a:pos x="66" y="464"/>
              </a:cxn>
              <a:cxn ang="0">
                <a:pos x="31" y="398"/>
              </a:cxn>
              <a:cxn ang="0">
                <a:pos x="9" y="343"/>
              </a:cxn>
              <a:cxn ang="0">
                <a:pos x="0" y="279"/>
              </a:cxn>
              <a:cxn ang="0">
                <a:pos x="12" y="203"/>
              </a:cxn>
              <a:cxn ang="0">
                <a:pos x="44" y="131"/>
              </a:cxn>
              <a:cxn ang="0">
                <a:pos x="96" y="70"/>
              </a:cxn>
              <a:cxn ang="0">
                <a:pos x="163" y="25"/>
              </a:cxn>
              <a:cxn ang="0">
                <a:pos x="241" y="2"/>
              </a:cxn>
            </a:cxnLst>
            <a:rect l="0" t="0" r="r" b="b"/>
            <a:pathLst>
              <a:path w="564" h="1014">
                <a:moveTo>
                  <a:pt x="284" y="73"/>
                </a:moveTo>
                <a:lnTo>
                  <a:pt x="246" y="76"/>
                </a:lnTo>
                <a:lnTo>
                  <a:pt x="211" y="86"/>
                </a:lnTo>
                <a:lnTo>
                  <a:pt x="179" y="101"/>
                </a:lnTo>
                <a:lnTo>
                  <a:pt x="149" y="121"/>
                </a:lnTo>
                <a:lnTo>
                  <a:pt x="124" y="146"/>
                </a:lnTo>
                <a:lnTo>
                  <a:pt x="103" y="175"/>
                </a:lnTo>
                <a:lnTo>
                  <a:pt x="88" y="207"/>
                </a:lnTo>
                <a:lnTo>
                  <a:pt x="77" y="242"/>
                </a:lnTo>
                <a:lnTo>
                  <a:pt x="74" y="280"/>
                </a:lnTo>
                <a:lnTo>
                  <a:pt x="76" y="318"/>
                </a:lnTo>
                <a:lnTo>
                  <a:pt x="85" y="353"/>
                </a:lnTo>
                <a:lnTo>
                  <a:pt x="100" y="386"/>
                </a:lnTo>
                <a:lnTo>
                  <a:pt x="120" y="415"/>
                </a:lnTo>
                <a:lnTo>
                  <a:pt x="146" y="440"/>
                </a:lnTo>
                <a:lnTo>
                  <a:pt x="174" y="461"/>
                </a:lnTo>
                <a:lnTo>
                  <a:pt x="207" y="478"/>
                </a:lnTo>
                <a:lnTo>
                  <a:pt x="241" y="488"/>
                </a:lnTo>
                <a:lnTo>
                  <a:pt x="279" y="491"/>
                </a:lnTo>
                <a:lnTo>
                  <a:pt x="316" y="488"/>
                </a:lnTo>
                <a:lnTo>
                  <a:pt x="352" y="479"/>
                </a:lnTo>
                <a:lnTo>
                  <a:pt x="385" y="464"/>
                </a:lnTo>
                <a:lnTo>
                  <a:pt x="413" y="444"/>
                </a:lnTo>
                <a:lnTo>
                  <a:pt x="439" y="418"/>
                </a:lnTo>
                <a:lnTo>
                  <a:pt x="460" y="389"/>
                </a:lnTo>
                <a:lnTo>
                  <a:pt x="476" y="358"/>
                </a:lnTo>
                <a:lnTo>
                  <a:pt x="486" y="322"/>
                </a:lnTo>
                <a:lnTo>
                  <a:pt x="490" y="285"/>
                </a:lnTo>
                <a:lnTo>
                  <a:pt x="486" y="247"/>
                </a:lnTo>
                <a:lnTo>
                  <a:pt x="477" y="212"/>
                </a:lnTo>
                <a:lnTo>
                  <a:pt x="462" y="178"/>
                </a:lnTo>
                <a:lnTo>
                  <a:pt x="442" y="150"/>
                </a:lnTo>
                <a:lnTo>
                  <a:pt x="417" y="124"/>
                </a:lnTo>
                <a:lnTo>
                  <a:pt x="388" y="103"/>
                </a:lnTo>
                <a:lnTo>
                  <a:pt x="357" y="87"/>
                </a:lnTo>
                <a:lnTo>
                  <a:pt x="321" y="76"/>
                </a:lnTo>
                <a:lnTo>
                  <a:pt x="284" y="73"/>
                </a:lnTo>
                <a:close/>
                <a:moveTo>
                  <a:pt x="284" y="0"/>
                </a:moveTo>
                <a:lnTo>
                  <a:pt x="326" y="3"/>
                </a:lnTo>
                <a:lnTo>
                  <a:pt x="365" y="13"/>
                </a:lnTo>
                <a:lnTo>
                  <a:pt x="403" y="27"/>
                </a:lnTo>
                <a:lnTo>
                  <a:pt x="438" y="46"/>
                </a:lnTo>
                <a:lnTo>
                  <a:pt x="469" y="71"/>
                </a:lnTo>
                <a:lnTo>
                  <a:pt x="497" y="99"/>
                </a:lnTo>
                <a:lnTo>
                  <a:pt x="520" y="131"/>
                </a:lnTo>
                <a:lnTo>
                  <a:pt x="538" y="166"/>
                </a:lnTo>
                <a:lnTo>
                  <a:pt x="552" y="203"/>
                </a:lnTo>
                <a:lnTo>
                  <a:pt x="561" y="243"/>
                </a:lnTo>
                <a:lnTo>
                  <a:pt x="564" y="285"/>
                </a:lnTo>
                <a:lnTo>
                  <a:pt x="560" y="315"/>
                </a:lnTo>
                <a:lnTo>
                  <a:pt x="553" y="347"/>
                </a:lnTo>
                <a:lnTo>
                  <a:pt x="542" y="380"/>
                </a:lnTo>
                <a:lnTo>
                  <a:pt x="524" y="414"/>
                </a:lnTo>
                <a:lnTo>
                  <a:pt x="506" y="444"/>
                </a:lnTo>
                <a:lnTo>
                  <a:pt x="486" y="476"/>
                </a:lnTo>
                <a:lnTo>
                  <a:pt x="463" y="513"/>
                </a:lnTo>
                <a:lnTo>
                  <a:pt x="440" y="554"/>
                </a:lnTo>
                <a:lnTo>
                  <a:pt x="416" y="598"/>
                </a:lnTo>
                <a:lnTo>
                  <a:pt x="392" y="644"/>
                </a:lnTo>
                <a:lnTo>
                  <a:pt x="367" y="695"/>
                </a:lnTo>
                <a:lnTo>
                  <a:pt x="344" y="750"/>
                </a:lnTo>
                <a:lnTo>
                  <a:pt x="323" y="809"/>
                </a:lnTo>
                <a:lnTo>
                  <a:pt x="304" y="873"/>
                </a:lnTo>
                <a:lnTo>
                  <a:pt x="288" y="941"/>
                </a:lnTo>
                <a:lnTo>
                  <a:pt x="274" y="1014"/>
                </a:lnTo>
                <a:lnTo>
                  <a:pt x="274" y="1010"/>
                </a:lnTo>
                <a:lnTo>
                  <a:pt x="273" y="998"/>
                </a:lnTo>
                <a:lnTo>
                  <a:pt x="269" y="979"/>
                </a:lnTo>
                <a:lnTo>
                  <a:pt x="266" y="953"/>
                </a:lnTo>
                <a:lnTo>
                  <a:pt x="260" y="921"/>
                </a:lnTo>
                <a:lnTo>
                  <a:pt x="252" y="884"/>
                </a:lnTo>
                <a:lnTo>
                  <a:pt x="241" y="844"/>
                </a:lnTo>
                <a:lnTo>
                  <a:pt x="228" y="799"/>
                </a:lnTo>
                <a:lnTo>
                  <a:pt x="211" y="750"/>
                </a:lnTo>
                <a:lnTo>
                  <a:pt x="192" y="700"/>
                </a:lnTo>
                <a:lnTo>
                  <a:pt x="169" y="647"/>
                </a:lnTo>
                <a:lnTo>
                  <a:pt x="142" y="593"/>
                </a:lnTo>
                <a:lnTo>
                  <a:pt x="111" y="539"/>
                </a:lnTo>
                <a:lnTo>
                  <a:pt x="87" y="500"/>
                </a:lnTo>
                <a:lnTo>
                  <a:pt x="66" y="464"/>
                </a:lnTo>
                <a:lnTo>
                  <a:pt x="47" y="429"/>
                </a:lnTo>
                <a:lnTo>
                  <a:pt x="31" y="398"/>
                </a:lnTo>
                <a:lnTo>
                  <a:pt x="18" y="370"/>
                </a:lnTo>
                <a:lnTo>
                  <a:pt x="9" y="343"/>
                </a:lnTo>
                <a:lnTo>
                  <a:pt x="2" y="319"/>
                </a:lnTo>
                <a:lnTo>
                  <a:pt x="0" y="279"/>
                </a:lnTo>
                <a:lnTo>
                  <a:pt x="3" y="240"/>
                </a:lnTo>
                <a:lnTo>
                  <a:pt x="12" y="203"/>
                </a:lnTo>
                <a:lnTo>
                  <a:pt x="25" y="166"/>
                </a:lnTo>
                <a:lnTo>
                  <a:pt x="44" y="131"/>
                </a:lnTo>
                <a:lnTo>
                  <a:pt x="67" y="99"/>
                </a:lnTo>
                <a:lnTo>
                  <a:pt x="96" y="70"/>
                </a:lnTo>
                <a:lnTo>
                  <a:pt x="128" y="45"/>
                </a:lnTo>
                <a:lnTo>
                  <a:pt x="163" y="25"/>
                </a:lnTo>
                <a:lnTo>
                  <a:pt x="201" y="12"/>
                </a:lnTo>
                <a:lnTo>
                  <a:pt x="241" y="2"/>
                </a:lnTo>
                <a:lnTo>
                  <a:pt x="284" y="0"/>
                </a:lnTo>
                <a:close/>
              </a:path>
            </a:pathLst>
          </a:custGeom>
          <a:solidFill>
            <a:srgbClr val="E9E9E9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86F42869-3BEF-42B5-B374-18D2179D4EE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177941" y="1460289"/>
            <a:ext cx="241708" cy="490129"/>
          </a:xfrm>
          <a:custGeom>
            <a:avLst/>
            <a:gdLst>
              <a:gd name="T0" fmla="*/ 765 w 1790"/>
              <a:gd name="T1" fmla="*/ 1570 h 3502"/>
              <a:gd name="T2" fmla="*/ 778 w 1790"/>
              <a:gd name="T3" fmla="*/ 1793 h 3502"/>
              <a:gd name="T4" fmla="*/ 871 w 1790"/>
              <a:gd name="T5" fmla="*/ 1683 h 3502"/>
              <a:gd name="T6" fmla="*/ 1004 w 1790"/>
              <a:gd name="T7" fmla="*/ 1655 h 3502"/>
              <a:gd name="T8" fmla="*/ 1083 w 1790"/>
              <a:gd name="T9" fmla="*/ 1817 h 3502"/>
              <a:gd name="T10" fmla="*/ 1132 w 1790"/>
              <a:gd name="T11" fmla="*/ 1601 h 3502"/>
              <a:gd name="T12" fmla="*/ 942 w 1790"/>
              <a:gd name="T13" fmla="*/ 1469 h 3502"/>
              <a:gd name="T14" fmla="*/ 660 w 1790"/>
              <a:gd name="T15" fmla="*/ 1357 h 3502"/>
              <a:gd name="T16" fmla="*/ 517 w 1790"/>
              <a:gd name="T17" fmla="*/ 1673 h 3502"/>
              <a:gd name="T18" fmla="*/ 667 w 1790"/>
              <a:gd name="T19" fmla="*/ 1992 h 3502"/>
              <a:gd name="T20" fmla="*/ 775 w 1790"/>
              <a:gd name="T21" fmla="*/ 1920 h 3502"/>
              <a:gd name="T22" fmla="*/ 640 w 1790"/>
              <a:gd name="T23" fmla="*/ 1673 h 3502"/>
              <a:gd name="T24" fmla="*/ 777 w 1790"/>
              <a:gd name="T25" fmla="*/ 1421 h 3502"/>
              <a:gd name="T26" fmla="*/ 1068 w 1790"/>
              <a:gd name="T27" fmla="*/ 1401 h 3502"/>
              <a:gd name="T28" fmla="*/ 1239 w 1790"/>
              <a:gd name="T29" fmla="*/ 1629 h 3502"/>
              <a:gd name="T30" fmla="*/ 1133 w 1790"/>
              <a:gd name="T31" fmla="*/ 1903 h 3502"/>
              <a:gd name="T32" fmla="*/ 1228 w 1790"/>
              <a:gd name="T33" fmla="*/ 1980 h 3502"/>
              <a:gd name="T34" fmla="*/ 1365 w 1790"/>
              <a:gd name="T35" fmla="*/ 1673 h 3502"/>
              <a:gd name="T36" fmla="*/ 1223 w 1790"/>
              <a:gd name="T37" fmla="*/ 1357 h 3502"/>
              <a:gd name="T38" fmla="*/ 942 w 1790"/>
              <a:gd name="T39" fmla="*/ 1203 h 3502"/>
              <a:gd name="T40" fmla="*/ 1276 w 1790"/>
              <a:gd name="T41" fmla="*/ 1340 h 3502"/>
              <a:gd name="T42" fmla="*/ 1414 w 1790"/>
              <a:gd name="T43" fmla="*/ 1673 h 3502"/>
              <a:gd name="T44" fmla="*/ 1279 w 1790"/>
              <a:gd name="T45" fmla="*/ 2000 h 3502"/>
              <a:gd name="T46" fmla="*/ 1090 w 1790"/>
              <a:gd name="T47" fmla="*/ 2385 h 3502"/>
              <a:gd name="T48" fmla="*/ 1166 w 1790"/>
              <a:gd name="T49" fmla="*/ 2179 h 3502"/>
              <a:gd name="T50" fmla="*/ 1288 w 1790"/>
              <a:gd name="T51" fmla="*/ 2232 h 3502"/>
              <a:gd name="T52" fmla="*/ 1346 w 1790"/>
              <a:gd name="T53" fmla="*/ 2232 h 3502"/>
              <a:gd name="T54" fmla="*/ 1468 w 1790"/>
              <a:gd name="T55" fmla="*/ 2179 h 3502"/>
              <a:gd name="T56" fmla="*/ 1543 w 1790"/>
              <a:gd name="T57" fmla="*/ 2385 h 3502"/>
              <a:gd name="T58" fmla="*/ 1637 w 1790"/>
              <a:gd name="T59" fmla="*/ 2187 h 3502"/>
              <a:gd name="T60" fmla="*/ 1768 w 1790"/>
              <a:gd name="T61" fmla="*/ 2213 h 3502"/>
              <a:gd name="T62" fmla="*/ 1789 w 1790"/>
              <a:gd name="T63" fmla="*/ 3085 h 3502"/>
              <a:gd name="T64" fmla="*/ 1779 w 1790"/>
              <a:gd name="T65" fmla="*/ 3164 h 3502"/>
              <a:gd name="T66" fmla="*/ 1707 w 1790"/>
              <a:gd name="T67" fmla="*/ 3330 h 3502"/>
              <a:gd name="T68" fmla="*/ 1511 w 1790"/>
              <a:gd name="T69" fmla="*/ 3473 h 3502"/>
              <a:gd name="T70" fmla="*/ 1163 w 1790"/>
              <a:gd name="T71" fmla="*/ 3487 h 3502"/>
              <a:gd name="T72" fmla="*/ 934 w 1790"/>
              <a:gd name="T73" fmla="*/ 3373 h 3502"/>
              <a:gd name="T74" fmla="*/ 858 w 1790"/>
              <a:gd name="T75" fmla="*/ 3263 h 3502"/>
              <a:gd name="T76" fmla="*/ 768 w 1790"/>
              <a:gd name="T77" fmla="*/ 3106 h 3502"/>
              <a:gd name="T78" fmla="*/ 630 w 1790"/>
              <a:gd name="T79" fmla="*/ 2864 h 3502"/>
              <a:gd name="T80" fmla="*/ 521 w 1790"/>
              <a:gd name="T81" fmla="*/ 2667 h 3502"/>
              <a:gd name="T82" fmla="*/ 507 w 1790"/>
              <a:gd name="T83" fmla="*/ 2517 h 3502"/>
              <a:gd name="T84" fmla="*/ 636 w 1790"/>
              <a:gd name="T85" fmla="*/ 2496 h 3502"/>
              <a:gd name="T86" fmla="*/ 816 w 1790"/>
              <a:gd name="T87" fmla="*/ 2700 h 3502"/>
              <a:gd name="T88" fmla="*/ 615 w 1790"/>
              <a:gd name="T89" fmla="*/ 2011 h 3502"/>
              <a:gd name="T90" fmla="*/ 469 w 1790"/>
              <a:gd name="T91" fmla="*/ 1673 h 3502"/>
              <a:gd name="T92" fmla="*/ 608 w 1790"/>
              <a:gd name="T93" fmla="*/ 1340 h 3502"/>
              <a:gd name="T94" fmla="*/ 942 w 1790"/>
              <a:gd name="T95" fmla="*/ 1203 h 3502"/>
              <a:gd name="T96" fmla="*/ 639 w 1790"/>
              <a:gd name="T97" fmla="*/ 188 h 3502"/>
              <a:gd name="T98" fmla="*/ 1056 w 1790"/>
              <a:gd name="T99" fmla="*/ 141 h 3502"/>
              <a:gd name="T100" fmla="*/ 1625 w 1790"/>
              <a:gd name="T101" fmla="*/ 46 h 3502"/>
              <a:gd name="T102" fmla="*/ 1558 w 1790"/>
              <a:gd name="T103" fmla="*/ 2034 h 3502"/>
              <a:gd name="T104" fmla="*/ 161 w 1790"/>
              <a:gd name="T105" fmla="*/ 2902 h 3502"/>
              <a:gd name="T106" fmla="*/ 3 w 1790"/>
              <a:gd name="T107" fmla="*/ 2744 h 3502"/>
              <a:gd name="T108" fmla="*/ 71 w 1790"/>
              <a:gd name="T109" fmla="*/ 46 h 3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790" h="3502">
                <a:moveTo>
                  <a:pt x="942" y="1469"/>
                </a:moveTo>
                <a:lnTo>
                  <a:pt x="904" y="1472"/>
                </a:lnTo>
                <a:lnTo>
                  <a:pt x="870" y="1482"/>
                </a:lnTo>
                <a:lnTo>
                  <a:pt x="839" y="1498"/>
                </a:lnTo>
                <a:lnTo>
                  <a:pt x="810" y="1518"/>
                </a:lnTo>
                <a:lnTo>
                  <a:pt x="786" y="1542"/>
                </a:lnTo>
                <a:lnTo>
                  <a:pt x="765" y="1570"/>
                </a:lnTo>
                <a:lnTo>
                  <a:pt x="751" y="1602"/>
                </a:lnTo>
                <a:lnTo>
                  <a:pt x="741" y="1636"/>
                </a:lnTo>
                <a:lnTo>
                  <a:pt x="737" y="1673"/>
                </a:lnTo>
                <a:lnTo>
                  <a:pt x="741" y="1706"/>
                </a:lnTo>
                <a:lnTo>
                  <a:pt x="748" y="1737"/>
                </a:lnTo>
                <a:lnTo>
                  <a:pt x="761" y="1766"/>
                </a:lnTo>
                <a:lnTo>
                  <a:pt x="778" y="1793"/>
                </a:lnTo>
                <a:lnTo>
                  <a:pt x="798" y="1816"/>
                </a:lnTo>
                <a:lnTo>
                  <a:pt x="822" y="1837"/>
                </a:lnTo>
                <a:lnTo>
                  <a:pt x="850" y="1852"/>
                </a:lnTo>
                <a:lnTo>
                  <a:pt x="850" y="1744"/>
                </a:lnTo>
                <a:lnTo>
                  <a:pt x="852" y="1721"/>
                </a:lnTo>
                <a:lnTo>
                  <a:pt x="860" y="1700"/>
                </a:lnTo>
                <a:lnTo>
                  <a:pt x="871" y="1683"/>
                </a:lnTo>
                <a:lnTo>
                  <a:pt x="887" y="1667"/>
                </a:lnTo>
                <a:lnTo>
                  <a:pt x="905" y="1655"/>
                </a:lnTo>
                <a:lnTo>
                  <a:pt x="926" y="1649"/>
                </a:lnTo>
                <a:lnTo>
                  <a:pt x="950" y="1645"/>
                </a:lnTo>
                <a:lnTo>
                  <a:pt x="960" y="1645"/>
                </a:lnTo>
                <a:lnTo>
                  <a:pt x="983" y="1649"/>
                </a:lnTo>
                <a:lnTo>
                  <a:pt x="1004" y="1655"/>
                </a:lnTo>
                <a:lnTo>
                  <a:pt x="1021" y="1667"/>
                </a:lnTo>
                <a:lnTo>
                  <a:pt x="1037" y="1683"/>
                </a:lnTo>
                <a:lnTo>
                  <a:pt x="1049" y="1701"/>
                </a:lnTo>
                <a:lnTo>
                  <a:pt x="1056" y="1721"/>
                </a:lnTo>
                <a:lnTo>
                  <a:pt x="1059" y="1744"/>
                </a:lnTo>
                <a:lnTo>
                  <a:pt x="1059" y="1838"/>
                </a:lnTo>
                <a:lnTo>
                  <a:pt x="1083" y="1817"/>
                </a:lnTo>
                <a:lnTo>
                  <a:pt x="1104" y="1794"/>
                </a:lnTo>
                <a:lnTo>
                  <a:pt x="1122" y="1766"/>
                </a:lnTo>
                <a:lnTo>
                  <a:pt x="1134" y="1738"/>
                </a:lnTo>
                <a:lnTo>
                  <a:pt x="1142" y="1706"/>
                </a:lnTo>
                <a:lnTo>
                  <a:pt x="1145" y="1673"/>
                </a:lnTo>
                <a:lnTo>
                  <a:pt x="1142" y="1636"/>
                </a:lnTo>
                <a:lnTo>
                  <a:pt x="1132" y="1601"/>
                </a:lnTo>
                <a:lnTo>
                  <a:pt x="1118" y="1570"/>
                </a:lnTo>
                <a:lnTo>
                  <a:pt x="1098" y="1542"/>
                </a:lnTo>
                <a:lnTo>
                  <a:pt x="1072" y="1518"/>
                </a:lnTo>
                <a:lnTo>
                  <a:pt x="1045" y="1498"/>
                </a:lnTo>
                <a:lnTo>
                  <a:pt x="1013" y="1482"/>
                </a:lnTo>
                <a:lnTo>
                  <a:pt x="978" y="1472"/>
                </a:lnTo>
                <a:lnTo>
                  <a:pt x="942" y="1469"/>
                </a:lnTo>
                <a:close/>
                <a:moveTo>
                  <a:pt x="942" y="1251"/>
                </a:moveTo>
                <a:lnTo>
                  <a:pt x="889" y="1254"/>
                </a:lnTo>
                <a:lnTo>
                  <a:pt x="837" y="1263"/>
                </a:lnTo>
                <a:lnTo>
                  <a:pt x="788" y="1279"/>
                </a:lnTo>
                <a:lnTo>
                  <a:pt x="743" y="1300"/>
                </a:lnTo>
                <a:lnTo>
                  <a:pt x="700" y="1326"/>
                </a:lnTo>
                <a:lnTo>
                  <a:pt x="660" y="1357"/>
                </a:lnTo>
                <a:lnTo>
                  <a:pt x="625" y="1392"/>
                </a:lnTo>
                <a:lnTo>
                  <a:pt x="594" y="1432"/>
                </a:lnTo>
                <a:lnTo>
                  <a:pt x="567" y="1475"/>
                </a:lnTo>
                <a:lnTo>
                  <a:pt x="546" y="1520"/>
                </a:lnTo>
                <a:lnTo>
                  <a:pt x="531" y="1569"/>
                </a:lnTo>
                <a:lnTo>
                  <a:pt x="521" y="1620"/>
                </a:lnTo>
                <a:lnTo>
                  <a:pt x="517" y="1673"/>
                </a:lnTo>
                <a:lnTo>
                  <a:pt x="522" y="1727"/>
                </a:lnTo>
                <a:lnTo>
                  <a:pt x="532" y="1778"/>
                </a:lnTo>
                <a:lnTo>
                  <a:pt x="547" y="1828"/>
                </a:lnTo>
                <a:lnTo>
                  <a:pt x="569" y="1874"/>
                </a:lnTo>
                <a:lnTo>
                  <a:pt x="597" y="1917"/>
                </a:lnTo>
                <a:lnTo>
                  <a:pt x="629" y="1957"/>
                </a:lnTo>
                <a:lnTo>
                  <a:pt x="667" y="1992"/>
                </a:lnTo>
                <a:lnTo>
                  <a:pt x="707" y="2023"/>
                </a:lnTo>
                <a:lnTo>
                  <a:pt x="752" y="2049"/>
                </a:lnTo>
                <a:lnTo>
                  <a:pt x="799" y="2069"/>
                </a:lnTo>
                <a:lnTo>
                  <a:pt x="850" y="2083"/>
                </a:lnTo>
                <a:lnTo>
                  <a:pt x="850" y="1957"/>
                </a:lnTo>
                <a:lnTo>
                  <a:pt x="810" y="1941"/>
                </a:lnTo>
                <a:lnTo>
                  <a:pt x="775" y="1920"/>
                </a:lnTo>
                <a:lnTo>
                  <a:pt x="742" y="1895"/>
                </a:lnTo>
                <a:lnTo>
                  <a:pt x="713" y="1866"/>
                </a:lnTo>
                <a:lnTo>
                  <a:pt x="688" y="1833"/>
                </a:lnTo>
                <a:lnTo>
                  <a:pt x="668" y="1797"/>
                </a:lnTo>
                <a:lnTo>
                  <a:pt x="653" y="1757"/>
                </a:lnTo>
                <a:lnTo>
                  <a:pt x="643" y="1716"/>
                </a:lnTo>
                <a:lnTo>
                  <a:pt x="640" y="1673"/>
                </a:lnTo>
                <a:lnTo>
                  <a:pt x="643" y="1629"/>
                </a:lnTo>
                <a:lnTo>
                  <a:pt x="653" y="1586"/>
                </a:lnTo>
                <a:lnTo>
                  <a:pt x="669" y="1546"/>
                </a:lnTo>
                <a:lnTo>
                  <a:pt x="689" y="1510"/>
                </a:lnTo>
                <a:lnTo>
                  <a:pt x="714" y="1476"/>
                </a:lnTo>
                <a:lnTo>
                  <a:pt x="744" y="1446"/>
                </a:lnTo>
                <a:lnTo>
                  <a:pt x="777" y="1421"/>
                </a:lnTo>
                <a:lnTo>
                  <a:pt x="815" y="1401"/>
                </a:lnTo>
                <a:lnTo>
                  <a:pt x="855" y="1385"/>
                </a:lnTo>
                <a:lnTo>
                  <a:pt x="897" y="1376"/>
                </a:lnTo>
                <a:lnTo>
                  <a:pt x="942" y="1372"/>
                </a:lnTo>
                <a:lnTo>
                  <a:pt x="986" y="1376"/>
                </a:lnTo>
                <a:lnTo>
                  <a:pt x="1028" y="1385"/>
                </a:lnTo>
                <a:lnTo>
                  <a:pt x="1068" y="1401"/>
                </a:lnTo>
                <a:lnTo>
                  <a:pt x="1105" y="1421"/>
                </a:lnTo>
                <a:lnTo>
                  <a:pt x="1139" y="1446"/>
                </a:lnTo>
                <a:lnTo>
                  <a:pt x="1168" y="1476"/>
                </a:lnTo>
                <a:lnTo>
                  <a:pt x="1194" y="1510"/>
                </a:lnTo>
                <a:lnTo>
                  <a:pt x="1215" y="1546"/>
                </a:lnTo>
                <a:lnTo>
                  <a:pt x="1230" y="1586"/>
                </a:lnTo>
                <a:lnTo>
                  <a:pt x="1239" y="1629"/>
                </a:lnTo>
                <a:lnTo>
                  <a:pt x="1243" y="1673"/>
                </a:lnTo>
                <a:lnTo>
                  <a:pt x="1239" y="1718"/>
                </a:lnTo>
                <a:lnTo>
                  <a:pt x="1229" y="1761"/>
                </a:lnTo>
                <a:lnTo>
                  <a:pt x="1213" y="1801"/>
                </a:lnTo>
                <a:lnTo>
                  <a:pt x="1192" y="1840"/>
                </a:lnTo>
                <a:lnTo>
                  <a:pt x="1164" y="1873"/>
                </a:lnTo>
                <a:lnTo>
                  <a:pt x="1133" y="1903"/>
                </a:lnTo>
                <a:lnTo>
                  <a:pt x="1098" y="1928"/>
                </a:lnTo>
                <a:lnTo>
                  <a:pt x="1059" y="1948"/>
                </a:lnTo>
                <a:lnTo>
                  <a:pt x="1059" y="2076"/>
                </a:lnTo>
                <a:lnTo>
                  <a:pt x="1105" y="2059"/>
                </a:lnTo>
                <a:lnTo>
                  <a:pt x="1150" y="2037"/>
                </a:lnTo>
                <a:lnTo>
                  <a:pt x="1191" y="2011"/>
                </a:lnTo>
                <a:lnTo>
                  <a:pt x="1228" y="1980"/>
                </a:lnTo>
                <a:lnTo>
                  <a:pt x="1262" y="1946"/>
                </a:lnTo>
                <a:lnTo>
                  <a:pt x="1292" y="1907"/>
                </a:lnTo>
                <a:lnTo>
                  <a:pt x="1318" y="1865"/>
                </a:lnTo>
                <a:lnTo>
                  <a:pt x="1338" y="1820"/>
                </a:lnTo>
                <a:lnTo>
                  <a:pt x="1353" y="1773"/>
                </a:lnTo>
                <a:lnTo>
                  <a:pt x="1362" y="1723"/>
                </a:lnTo>
                <a:lnTo>
                  <a:pt x="1365" y="1673"/>
                </a:lnTo>
                <a:lnTo>
                  <a:pt x="1362" y="1620"/>
                </a:lnTo>
                <a:lnTo>
                  <a:pt x="1352" y="1569"/>
                </a:lnTo>
                <a:lnTo>
                  <a:pt x="1336" y="1520"/>
                </a:lnTo>
                <a:lnTo>
                  <a:pt x="1315" y="1475"/>
                </a:lnTo>
                <a:lnTo>
                  <a:pt x="1289" y="1432"/>
                </a:lnTo>
                <a:lnTo>
                  <a:pt x="1258" y="1392"/>
                </a:lnTo>
                <a:lnTo>
                  <a:pt x="1223" y="1357"/>
                </a:lnTo>
                <a:lnTo>
                  <a:pt x="1184" y="1326"/>
                </a:lnTo>
                <a:lnTo>
                  <a:pt x="1141" y="1300"/>
                </a:lnTo>
                <a:lnTo>
                  <a:pt x="1094" y="1279"/>
                </a:lnTo>
                <a:lnTo>
                  <a:pt x="1046" y="1263"/>
                </a:lnTo>
                <a:lnTo>
                  <a:pt x="995" y="1254"/>
                </a:lnTo>
                <a:lnTo>
                  <a:pt x="942" y="1251"/>
                </a:lnTo>
                <a:close/>
                <a:moveTo>
                  <a:pt x="942" y="1203"/>
                </a:moveTo>
                <a:lnTo>
                  <a:pt x="996" y="1206"/>
                </a:lnTo>
                <a:lnTo>
                  <a:pt x="1049" y="1215"/>
                </a:lnTo>
                <a:lnTo>
                  <a:pt x="1101" y="1230"/>
                </a:lnTo>
                <a:lnTo>
                  <a:pt x="1149" y="1250"/>
                </a:lnTo>
                <a:lnTo>
                  <a:pt x="1194" y="1275"/>
                </a:lnTo>
                <a:lnTo>
                  <a:pt x="1237" y="1306"/>
                </a:lnTo>
                <a:lnTo>
                  <a:pt x="1276" y="1340"/>
                </a:lnTo>
                <a:lnTo>
                  <a:pt x="1310" y="1379"/>
                </a:lnTo>
                <a:lnTo>
                  <a:pt x="1340" y="1421"/>
                </a:lnTo>
                <a:lnTo>
                  <a:pt x="1365" y="1466"/>
                </a:lnTo>
                <a:lnTo>
                  <a:pt x="1386" y="1514"/>
                </a:lnTo>
                <a:lnTo>
                  <a:pt x="1401" y="1565"/>
                </a:lnTo>
                <a:lnTo>
                  <a:pt x="1411" y="1618"/>
                </a:lnTo>
                <a:lnTo>
                  <a:pt x="1414" y="1673"/>
                </a:lnTo>
                <a:lnTo>
                  <a:pt x="1411" y="1727"/>
                </a:lnTo>
                <a:lnTo>
                  <a:pt x="1402" y="1778"/>
                </a:lnTo>
                <a:lnTo>
                  <a:pt x="1386" y="1828"/>
                </a:lnTo>
                <a:lnTo>
                  <a:pt x="1366" y="1875"/>
                </a:lnTo>
                <a:lnTo>
                  <a:pt x="1342" y="1920"/>
                </a:lnTo>
                <a:lnTo>
                  <a:pt x="1312" y="1961"/>
                </a:lnTo>
                <a:lnTo>
                  <a:pt x="1279" y="2000"/>
                </a:lnTo>
                <a:lnTo>
                  <a:pt x="1241" y="2034"/>
                </a:lnTo>
                <a:lnTo>
                  <a:pt x="1201" y="2063"/>
                </a:lnTo>
                <a:lnTo>
                  <a:pt x="1155" y="2090"/>
                </a:lnTo>
                <a:lnTo>
                  <a:pt x="1109" y="2111"/>
                </a:lnTo>
                <a:lnTo>
                  <a:pt x="1059" y="2126"/>
                </a:lnTo>
                <a:lnTo>
                  <a:pt x="1059" y="2385"/>
                </a:lnTo>
                <a:lnTo>
                  <a:pt x="1090" y="2385"/>
                </a:lnTo>
                <a:lnTo>
                  <a:pt x="1090" y="2275"/>
                </a:lnTo>
                <a:lnTo>
                  <a:pt x="1093" y="2252"/>
                </a:lnTo>
                <a:lnTo>
                  <a:pt x="1100" y="2232"/>
                </a:lnTo>
                <a:lnTo>
                  <a:pt x="1112" y="2213"/>
                </a:lnTo>
                <a:lnTo>
                  <a:pt x="1128" y="2198"/>
                </a:lnTo>
                <a:lnTo>
                  <a:pt x="1145" y="2187"/>
                </a:lnTo>
                <a:lnTo>
                  <a:pt x="1166" y="2179"/>
                </a:lnTo>
                <a:lnTo>
                  <a:pt x="1188" y="2177"/>
                </a:lnTo>
                <a:lnTo>
                  <a:pt x="1199" y="2177"/>
                </a:lnTo>
                <a:lnTo>
                  <a:pt x="1222" y="2179"/>
                </a:lnTo>
                <a:lnTo>
                  <a:pt x="1243" y="2187"/>
                </a:lnTo>
                <a:lnTo>
                  <a:pt x="1261" y="2198"/>
                </a:lnTo>
                <a:lnTo>
                  <a:pt x="1276" y="2213"/>
                </a:lnTo>
                <a:lnTo>
                  <a:pt x="1288" y="2232"/>
                </a:lnTo>
                <a:lnTo>
                  <a:pt x="1296" y="2252"/>
                </a:lnTo>
                <a:lnTo>
                  <a:pt x="1298" y="2275"/>
                </a:lnTo>
                <a:lnTo>
                  <a:pt x="1298" y="2385"/>
                </a:lnTo>
                <a:lnTo>
                  <a:pt x="1336" y="2385"/>
                </a:lnTo>
                <a:lnTo>
                  <a:pt x="1336" y="2275"/>
                </a:lnTo>
                <a:lnTo>
                  <a:pt x="1339" y="2252"/>
                </a:lnTo>
                <a:lnTo>
                  <a:pt x="1346" y="2232"/>
                </a:lnTo>
                <a:lnTo>
                  <a:pt x="1357" y="2213"/>
                </a:lnTo>
                <a:lnTo>
                  <a:pt x="1373" y="2198"/>
                </a:lnTo>
                <a:lnTo>
                  <a:pt x="1391" y="2187"/>
                </a:lnTo>
                <a:lnTo>
                  <a:pt x="1412" y="2179"/>
                </a:lnTo>
                <a:lnTo>
                  <a:pt x="1435" y="2177"/>
                </a:lnTo>
                <a:lnTo>
                  <a:pt x="1446" y="2177"/>
                </a:lnTo>
                <a:lnTo>
                  <a:pt x="1468" y="2179"/>
                </a:lnTo>
                <a:lnTo>
                  <a:pt x="1489" y="2187"/>
                </a:lnTo>
                <a:lnTo>
                  <a:pt x="1507" y="2198"/>
                </a:lnTo>
                <a:lnTo>
                  <a:pt x="1522" y="2213"/>
                </a:lnTo>
                <a:lnTo>
                  <a:pt x="1533" y="2232"/>
                </a:lnTo>
                <a:lnTo>
                  <a:pt x="1541" y="2252"/>
                </a:lnTo>
                <a:lnTo>
                  <a:pt x="1543" y="2275"/>
                </a:lnTo>
                <a:lnTo>
                  <a:pt x="1543" y="2385"/>
                </a:lnTo>
                <a:lnTo>
                  <a:pt x="1582" y="2385"/>
                </a:lnTo>
                <a:lnTo>
                  <a:pt x="1582" y="2275"/>
                </a:lnTo>
                <a:lnTo>
                  <a:pt x="1584" y="2252"/>
                </a:lnTo>
                <a:lnTo>
                  <a:pt x="1592" y="2232"/>
                </a:lnTo>
                <a:lnTo>
                  <a:pt x="1603" y="2213"/>
                </a:lnTo>
                <a:lnTo>
                  <a:pt x="1618" y="2198"/>
                </a:lnTo>
                <a:lnTo>
                  <a:pt x="1637" y="2187"/>
                </a:lnTo>
                <a:lnTo>
                  <a:pt x="1657" y="2179"/>
                </a:lnTo>
                <a:lnTo>
                  <a:pt x="1680" y="2177"/>
                </a:lnTo>
                <a:lnTo>
                  <a:pt x="1690" y="2177"/>
                </a:lnTo>
                <a:lnTo>
                  <a:pt x="1713" y="2179"/>
                </a:lnTo>
                <a:lnTo>
                  <a:pt x="1734" y="2187"/>
                </a:lnTo>
                <a:lnTo>
                  <a:pt x="1752" y="2198"/>
                </a:lnTo>
                <a:lnTo>
                  <a:pt x="1768" y="2213"/>
                </a:lnTo>
                <a:lnTo>
                  <a:pt x="1780" y="2232"/>
                </a:lnTo>
                <a:lnTo>
                  <a:pt x="1786" y="2252"/>
                </a:lnTo>
                <a:lnTo>
                  <a:pt x="1790" y="2275"/>
                </a:lnTo>
                <a:lnTo>
                  <a:pt x="1790" y="2482"/>
                </a:lnTo>
                <a:lnTo>
                  <a:pt x="1789" y="2482"/>
                </a:lnTo>
                <a:lnTo>
                  <a:pt x="1789" y="2483"/>
                </a:lnTo>
                <a:lnTo>
                  <a:pt x="1789" y="3085"/>
                </a:lnTo>
                <a:lnTo>
                  <a:pt x="1789" y="3087"/>
                </a:lnTo>
                <a:lnTo>
                  <a:pt x="1789" y="3093"/>
                </a:lnTo>
                <a:lnTo>
                  <a:pt x="1788" y="3101"/>
                </a:lnTo>
                <a:lnTo>
                  <a:pt x="1786" y="3113"/>
                </a:lnTo>
                <a:lnTo>
                  <a:pt x="1785" y="3128"/>
                </a:lnTo>
                <a:lnTo>
                  <a:pt x="1782" y="3145"/>
                </a:lnTo>
                <a:lnTo>
                  <a:pt x="1779" y="3164"/>
                </a:lnTo>
                <a:lnTo>
                  <a:pt x="1773" y="3186"/>
                </a:lnTo>
                <a:lnTo>
                  <a:pt x="1767" y="3208"/>
                </a:lnTo>
                <a:lnTo>
                  <a:pt x="1759" y="3231"/>
                </a:lnTo>
                <a:lnTo>
                  <a:pt x="1749" y="3256"/>
                </a:lnTo>
                <a:lnTo>
                  <a:pt x="1737" y="3281"/>
                </a:lnTo>
                <a:lnTo>
                  <a:pt x="1723" y="3306"/>
                </a:lnTo>
                <a:lnTo>
                  <a:pt x="1707" y="3330"/>
                </a:lnTo>
                <a:lnTo>
                  <a:pt x="1688" y="3356"/>
                </a:lnTo>
                <a:lnTo>
                  <a:pt x="1666" y="3379"/>
                </a:lnTo>
                <a:lnTo>
                  <a:pt x="1642" y="3401"/>
                </a:lnTo>
                <a:lnTo>
                  <a:pt x="1614" y="3422"/>
                </a:lnTo>
                <a:lnTo>
                  <a:pt x="1583" y="3441"/>
                </a:lnTo>
                <a:lnTo>
                  <a:pt x="1549" y="3459"/>
                </a:lnTo>
                <a:lnTo>
                  <a:pt x="1511" y="3473"/>
                </a:lnTo>
                <a:lnTo>
                  <a:pt x="1469" y="3485"/>
                </a:lnTo>
                <a:lnTo>
                  <a:pt x="1424" y="3494"/>
                </a:lnTo>
                <a:lnTo>
                  <a:pt x="1374" y="3500"/>
                </a:lnTo>
                <a:lnTo>
                  <a:pt x="1320" y="3502"/>
                </a:lnTo>
                <a:lnTo>
                  <a:pt x="1264" y="3500"/>
                </a:lnTo>
                <a:lnTo>
                  <a:pt x="1212" y="3495"/>
                </a:lnTo>
                <a:lnTo>
                  <a:pt x="1163" y="3487"/>
                </a:lnTo>
                <a:lnTo>
                  <a:pt x="1120" y="3477"/>
                </a:lnTo>
                <a:lnTo>
                  <a:pt x="1080" y="3463"/>
                </a:lnTo>
                <a:lnTo>
                  <a:pt x="1044" y="3448"/>
                </a:lnTo>
                <a:lnTo>
                  <a:pt x="1011" y="3431"/>
                </a:lnTo>
                <a:lnTo>
                  <a:pt x="983" y="3413"/>
                </a:lnTo>
                <a:lnTo>
                  <a:pt x="956" y="3394"/>
                </a:lnTo>
                <a:lnTo>
                  <a:pt x="934" y="3373"/>
                </a:lnTo>
                <a:lnTo>
                  <a:pt x="914" y="3353"/>
                </a:lnTo>
                <a:lnTo>
                  <a:pt x="898" y="3332"/>
                </a:lnTo>
                <a:lnTo>
                  <a:pt x="884" y="3312"/>
                </a:lnTo>
                <a:lnTo>
                  <a:pt x="873" y="3292"/>
                </a:lnTo>
                <a:lnTo>
                  <a:pt x="864" y="3273"/>
                </a:lnTo>
                <a:lnTo>
                  <a:pt x="862" y="3270"/>
                </a:lnTo>
                <a:lnTo>
                  <a:pt x="858" y="3263"/>
                </a:lnTo>
                <a:lnTo>
                  <a:pt x="851" y="3251"/>
                </a:lnTo>
                <a:lnTo>
                  <a:pt x="842" y="3234"/>
                </a:lnTo>
                <a:lnTo>
                  <a:pt x="830" y="3215"/>
                </a:lnTo>
                <a:lnTo>
                  <a:pt x="817" y="3192"/>
                </a:lnTo>
                <a:lnTo>
                  <a:pt x="803" y="3165"/>
                </a:lnTo>
                <a:lnTo>
                  <a:pt x="786" y="3137"/>
                </a:lnTo>
                <a:lnTo>
                  <a:pt x="768" y="3106"/>
                </a:lnTo>
                <a:lnTo>
                  <a:pt x="749" y="3074"/>
                </a:lnTo>
                <a:lnTo>
                  <a:pt x="731" y="3040"/>
                </a:lnTo>
                <a:lnTo>
                  <a:pt x="711" y="3004"/>
                </a:lnTo>
                <a:lnTo>
                  <a:pt x="691" y="2969"/>
                </a:lnTo>
                <a:lnTo>
                  <a:pt x="670" y="2934"/>
                </a:lnTo>
                <a:lnTo>
                  <a:pt x="650" y="2898"/>
                </a:lnTo>
                <a:lnTo>
                  <a:pt x="630" y="2864"/>
                </a:lnTo>
                <a:lnTo>
                  <a:pt x="611" y="2829"/>
                </a:lnTo>
                <a:lnTo>
                  <a:pt x="593" y="2796"/>
                </a:lnTo>
                <a:lnTo>
                  <a:pt x="575" y="2766"/>
                </a:lnTo>
                <a:lnTo>
                  <a:pt x="559" y="2737"/>
                </a:lnTo>
                <a:lnTo>
                  <a:pt x="545" y="2711"/>
                </a:lnTo>
                <a:lnTo>
                  <a:pt x="532" y="2686"/>
                </a:lnTo>
                <a:lnTo>
                  <a:pt x="521" y="2667"/>
                </a:lnTo>
                <a:lnTo>
                  <a:pt x="512" y="2650"/>
                </a:lnTo>
                <a:lnTo>
                  <a:pt x="500" y="2621"/>
                </a:lnTo>
                <a:lnTo>
                  <a:pt x="492" y="2596"/>
                </a:lnTo>
                <a:lnTo>
                  <a:pt x="490" y="2572"/>
                </a:lnTo>
                <a:lnTo>
                  <a:pt x="492" y="2551"/>
                </a:lnTo>
                <a:lnTo>
                  <a:pt x="497" y="2532"/>
                </a:lnTo>
                <a:lnTo>
                  <a:pt x="507" y="2517"/>
                </a:lnTo>
                <a:lnTo>
                  <a:pt x="520" y="2504"/>
                </a:lnTo>
                <a:lnTo>
                  <a:pt x="534" y="2494"/>
                </a:lnTo>
                <a:lnTo>
                  <a:pt x="552" y="2487"/>
                </a:lnTo>
                <a:lnTo>
                  <a:pt x="572" y="2484"/>
                </a:lnTo>
                <a:lnTo>
                  <a:pt x="591" y="2483"/>
                </a:lnTo>
                <a:lnTo>
                  <a:pt x="614" y="2486"/>
                </a:lnTo>
                <a:lnTo>
                  <a:pt x="636" y="2496"/>
                </a:lnTo>
                <a:lnTo>
                  <a:pt x="659" y="2511"/>
                </a:lnTo>
                <a:lnTo>
                  <a:pt x="681" y="2533"/>
                </a:lnTo>
                <a:lnTo>
                  <a:pt x="705" y="2561"/>
                </a:lnTo>
                <a:lnTo>
                  <a:pt x="731" y="2592"/>
                </a:lnTo>
                <a:lnTo>
                  <a:pt x="757" y="2626"/>
                </a:lnTo>
                <a:lnTo>
                  <a:pt x="785" y="2662"/>
                </a:lnTo>
                <a:lnTo>
                  <a:pt x="816" y="2700"/>
                </a:lnTo>
                <a:lnTo>
                  <a:pt x="850" y="2737"/>
                </a:lnTo>
                <a:lnTo>
                  <a:pt x="850" y="2133"/>
                </a:lnTo>
                <a:lnTo>
                  <a:pt x="797" y="2120"/>
                </a:lnTo>
                <a:lnTo>
                  <a:pt x="746" y="2100"/>
                </a:lnTo>
                <a:lnTo>
                  <a:pt x="699" y="2076"/>
                </a:lnTo>
                <a:lnTo>
                  <a:pt x="654" y="2046"/>
                </a:lnTo>
                <a:lnTo>
                  <a:pt x="615" y="2011"/>
                </a:lnTo>
                <a:lnTo>
                  <a:pt x="578" y="1972"/>
                </a:lnTo>
                <a:lnTo>
                  <a:pt x="546" y="1930"/>
                </a:lnTo>
                <a:lnTo>
                  <a:pt x="520" y="1884"/>
                </a:lnTo>
                <a:lnTo>
                  <a:pt x="499" y="1835"/>
                </a:lnTo>
                <a:lnTo>
                  <a:pt x="482" y="1783"/>
                </a:lnTo>
                <a:lnTo>
                  <a:pt x="473" y="1729"/>
                </a:lnTo>
                <a:lnTo>
                  <a:pt x="469" y="1673"/>
                </a:lnTo>
                <a:lnTo>
                  <a:pt x="472" y="1618"/>
                </a:lnTo>
                <a:lnTo>
                  <a:pt x="482" y="1565"/>
                </a:lnTo>
                <a:lnTo>
                  <a:pt x="496" y="1514"/>
                </a:lnTo>
                <a:lnTo>
                  <a:pt x="517" y="1466"/>
                </a:lnTo>
                <a:lnTo>
                  <a:pt x="543" y="1421"/>
                </a:lnTo>
                <a:lnTo>
                  <a:pt x="573" y="1379"/>
                </a:lnTo>
                <a:lnTo>
                  <a:pt x="608" y="1340"/>
                </a:lnTo>
                <a:lnTo>
                  <a:pt x="647" y="1306"/>
                </a:lnTo>
                <a:lnTo>
                  <a:pt x="689" y="1275"/>
                </a:lnTo>
                <a:lnTo>
                  <a:pt x="734" y="1250"/>
                </a:lnTo>
                <a:lnTo>
                  <a:pt x="783" y="1230"/>
                </a:lnTo>
                <a:lnTo>
                  <a:pt x="834" y="1215"/>
                </a:lnTo>
                <a:lnTo>
                  <a:pt x="887" y="1206"/>
                </a:lnTo>
                <a:lnTo>
                  <a:pt x="942" y="1203"/>
                </a:lnTo>
                <a:close/>
                <a:moveTo>
                  <a:pt x="639" y="141"/>
                </a:moveTo>
                <a:lnTo>
                  <a:pt x="628" y="144"/>
                </a:lnTo>
                <a:lnTo>
                  <a:pt x="619" y="153"/>
                </a:lnTo>
                <a:lnTo>
                  <a:pt x="616" y="165"/>
                </a:lnTo>
                <a:lnTo>
                  <a:pt x="619" y="177"/>
                </a:lnTo>
                <a:lnTo>
                  <a:pt x="628" y="185"/>
                </a:lnTo>
                <a:lnTo>
                  <a:pt x="639" y="188"/>
                </a:lnTo>
                <a:lnTo>
                  <a:pt x="1056" y="188"/>
                </a:lnTo>
                <a:lnTo>
                  <a:pt x="1068" y="185"/>
                </a:lnTo>
                <a:lnTo>
                  <a:pt x="1077" y="177"/>
                </a:lnTo>
                <a:lnTo>
                  <a:pt x="1080" y="165"/>
                </a:lnTo>
                <a:lnTo>
                  <a:pt x="1077" y="153"/>
                </a:lnTo>
                <a:lnTo>
                  <a:pt x="1068" y="144"/>
                </a:lnTo>
                <a:lnTo>
                  <a:pt x="1056" y="141"/>
                </a:lnTo>
                <a:lnTo>
                  <a:pt x="639" y="141"/>
                </a:lnTo>
                <a:close/>
                <a:moveTo>
                  <a:pt x="197" y="0"/>
                </a:moveTo>
                <a:lnTo>
                  <a:pt x="1498" y="0"/>
                </a:lnTo>
                <a:lnTo>
                  <a:pt x="1533" y="2"/>
                </a:lnTo>
                <a:lnTo>
                  <a:pt x="1566" y="12"/>
                </a:lnTo>
                <a:lnTo>
                  <a:pt x="1597" y="26"/>
                </a:lnTo>
                <a:lnTo>
                  <a:pt x="1625" y="46"/>
                </a:lnTo>
                <a:lnTo>
                  <a:pt x="1648" y="69"/>
                </a:lnTo>
                <a:lnTo>
                  <a:pt x="1668" y="97"/>
                </a:lnTo>
                <a:lnTo>
                  <a:pt x="1683" y="127"/>
                </a:lnTo>
                <a:lnTo>
                  <a:pt x="1692" y="160"/>
                </a:lnTo>
                <a:lnTo>
                  <a:pt x="1696" y="196"/>
                </a:lnTo>
                <a:lnTo>
                  <a:pt x="1696" y="2034"/>
                </a:lnTo>
                <a:lnTo>
                  <a:pt x="1558" y="2034"/>
                </a:lnTo>
                <a:lnTo>
                  <a:pt x="1558" y="310"/>
                </a:lnTo>
                <a:lnTo>
                  <a:pt x="137" y="310"/>
                </a:lnTo>
                <a:lnTo>
                  <a:pt x="137" y="2542"/>
                </a:lnTo>
                <a:lnTo>
                  <a:pt x="356" y="2542"/>
                </a:lnTo>
                <a:lnTo>
                  <a:pt x="551" y="2905"/>
                </a:lnTo>
                <a:lnTo>
                  <a:pt x="197" y="2905"/>
                </a:lnTo>
                <a:lnTo>
                  <a:pt x="161" y="2902"/>
                </a:lnTo>
                <a:lnTo>
                  <a:pt x="128" y="2892"/>
                </a:lnTo>
                <a:lnTo>
                  <a:pt x="98" y="2878"/>
                </a:lnTo>
                <a:lnTo>
                  <a:pt x="71" y="2858"/>
                </a:lnTo>
                <a:lnTo>
                  <a:pt x="46" y="2835"/>
                </a:lnTo>
                <a:lnTo>
                  <a:pt x="27" y="2807"/>
                </a:lnTo>
                <a:lnTo>
                  <a:pt x="12" y="2777"/>
                </a:lnTo>
                <a:lnTo>
                  <a:pt x="3" y="2744"/>
                </a:lnTo>
                <a:lnTo>
                  <a:pt x="0" y="2708"/>
                </a:lnTo>
                <a:lnTo>
                  <a:pt x="0" y="196"/>
                </a:lnTo>
                <a:lnTo>
                  <a:pt x="3" y="160"/>
                </a:lnTo>
                <a:lnTo>
                  <a:pt x="12" y="127"/>
                </a:lnTo>
                <a:lnTo>
                  <a:pt x="27" y="97"/>
                </a:lnTo>
                <a:lnTo>
                  <a:pt x="46" y="69"/>
                </a:lnTo>
                <a:lnTo>
                  <a:pt x="71" y="46"/>
                </a:lnTo>
                <a:lnTo>
                  <a:pt x="98" y="26"/>
                </a:lnTo>
                <a:lnTo>
                  <a:pt x="128" y="12"/>
                </a:lnTo>
                <a:lnTo>
                  <a:pt x="161" y="2"/>
                </a:lnTo>
                <a:lnTo>
                  <a:pt x="197" y="0"/>
                </a:lnTo>
                <a:close/>
              </a:path>
            </a:pathLst>
          </a:custGeom>
          <a:solidFill>
            <a:srgbClr val="E9E9E9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6" name="Lige forbindelse 65">
            <a:extLst>
              <a:ext uri="{FF2B5EF4-FFF2-40B4-BE49-F238E27FC236}">
                <a16:creationId xmlns:a16="http://schemas.microsoft.com/office/drawing/2014/main" id="{180C7F79-EBCC-4C04-A45E-2070ED706BCF}"/>
              </a:ext>
            </a:extLst>
          </p:cNvPr>
          <p:cNvCxnSpPr>
            <a:cxnSpLocks/>
          </p:cNvCxnSpPr>
          <p:nvPr/>
        </p:nvCxnSpPr>
        <p:spPr>
          <a:xfrm>
            <a:off x="4247964" y="940299"/>
            <a:ext cx="0" cy="4068000"/>
          </a:xfrm>
          <a:prstGeom prst="line">
            <a:avLst/>
          </a:prstGeom>
          <a:ln w="19050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ktangel 66">
            <a:extLst>
              <a:ext uri="{FF2B5EF4-FFF2-40B4-BE49-F238E27FC236}">
                <a16:creationId xmlns:a16="http://schemas.microsoft.com/office/drawing/2014/main" id="{2AE30D87-BDF2-4E56-A34E-6C96213877DA}"/>
              </a:ext>
            </a:extLst>
          </p:cNvPr>
          <p:cNvSpPr/>
          <p:nvPr/>
        </p:nvSpPr>
        <p:spPr>
          <a:xfrm>
            <a:off x="350035" y="987574"/>
            <a:ext cx="3744971" cy="702094"/>
          </a:xfrm>
          <a:prstGeom prst="rect">
            <a:avLst/>
          </a:prstGeom>
          <a:solidFill>
            <a:srgbClr val="00544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000" dirty="0"/>
              <a:t>Der anvendes prøveformer, der giver en progression i uddannelsen samt understøtter koblingen til praksis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000" dirty="0"/>
              <a:t>Giver mulighed for at dele koncepter på tværs af skoler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000" dirty="0"/>
              <a:t>Understøtter pædagogisk/didaktisk udvikling</a:t>
            </a:r>
          </a:p>
        </p:txBody>
      </p:sp>
      <p:sp>
        <p:nvSpPr>
          <p:cNvPr id="68" name="Rektangel 67">
            <a:extLst>
              <a:ext uri="{FF2B5EF4-FFF2-40B4-BE49-F238E27FC236}">
                <a16:creationId xmlns:a16="http://schemas.microsoft.com/office/drawing/2014/main" id="{7AC8028D-C4F5-4B6C-B1FB-01D5505C1188}"/>
              </a:ext>
            </a:extLst>
          </p:cNvPr>
          <p:cNvSpPr/>
          <p:nvPr/>
        </p:nvSpPr>
        <p:spPr>
          <a:xfrm>
            <a:off x="340594" y="2289026"/>
            <a:ext cx="423654" cy="507867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err="1"/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CF6D2B5B-80B4-47F6-8E75-F154037590A2}"/>
              </a:ext>
            </a:extLst>
          </p:cNvPr>
          <p:cNvSpPr/>
          <p:nvPr/>
        </p:nvSpPr>
        <p:spPr>
          <a:xfrm>
            <a:off x="340594" y="3930848"/>
            <a:ext cx="423654" cy="507867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err="1"/>
          </a:p>
        </p:txBody>
      </p:sp>
      <p:sp>
        <p:nvSpPr>
          <p:cNvPr id="70" name="Rektangel 69">
            <a:extLst>
              <a:ext uri="{FF2B5EF4-FFF2-40B4-BE49-F238E27FC236}">
                <a16:creationId xmlns:a16="http://schemas.microsoft.com/office/drawing/2014/main" id="{2F97442A-86BC-4FFB-B8EF-9FADAFF63128}"/>
              </a:ext>
            </a:extLst>
          </p:cNvPr>
          <p:cNvSpPr/>
          <p:nvPr/>
        </p:nvSpPr>
        <p:spPr>
          <a:xfrm>
            <a:off x="921437" y="1741682"/>
            <a:ext cx="3173573" cy="49737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050" dirty="0">
                <a:solidFill>
                  <a:schemeClr val="tx1"/>
                </a:solidFill>
              </a:rPr>
              <a:t>Undervisning og læring: </a:t>
            </a:r>
          </a:p>
          <a:p>
            <a:r>
              <a:rPr lang="da-DK" sz="1050" dirty="0">
                <a:solidFill>
                  <a:schemeClr val="tx1"/>
                </a:solidFill>
              </a:rPr>
              <a:t>Mundtlig prøve kombineret med </a:t>
            </a:r>
            <a:r>
              <a:rPr lang="da-DK" sz="1050" dirty="0" err="1">
                <a:solidFill>
                  <a:schemeClr val="tx1"/>
                </a:solidFill>
              </a:rPr>
              <a:t>portfolio</a:t>
            </a:r>
            <a:endParaRPr lang="da-DK" sz="1050" dirty="0">
              <a:solidFill>
                <a:schemeClr val="tx1"/>
              </a:solidFill>
            </a:endParaRPr>
          </a:p>
        </p:txBody>
      </p:sp>
      <p:sp>
        <p:nvSpPr>
          <p:cNvPr id="76" name="Rektangel 75">
            <a:extLst>
              <a:ext uri="{FF2B5EF4-FFF2-40B4-BE49-F238E27FC236}">
                <a16:creationId xmlns:a16="http://schemas.microsoft.com/office/drawing/2014/main" id="{1F44C695-88D7-46F3-A736-41AFA9B89FB6}"/>
              </a:ext>
            </a:extLst>
          </p:cNvPr>
          <p:cNvSpPr/>
          <p:nvPr/>
        </p:nvSpPr>
        <p:spPr>
          <a:xfrm>
            <a:off x="921437" y="2291069"/>
            <a:ext cx="3173573" cy="49737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050" dirty="0">
                <a:solidFill>
                  <a:schemeClr val="tx1"/>
                </a:solidFill>
              </a:rPr>
              <a:t>Undervisningsplanlægning og didaktik </a:t>
            </a:r>
          </a:p>
          <a:p>
            <a:r>
              <a:rPr lang="da-DK" sz="1050" dirty="0">
                <a:solidFill>
                  <a:schemeClr val="tx1"/>
                </a:solidFill>
              </a:rPr>
              <a:t>Mundtlig prøve kombineret med praktisk produkt og synopsis</a:t>
            </a:r>
          </a:p>
        </p:txBody>
      </p:sp>
      <p:sp>
        <p:nvSpPr>
          <p:cNvPr id="77" name="Rektangel 76">
            <a:extLst>
              <a:ext uri="{FF2B5EF4-FFF2-40B4-BE49-F238E27FC236}">
                <a16:creationId xmlns:a16="http://schemas.microsoft.com/office/drawing/2014/main" id="{51FC3608-332F-409A-B441-3F67704DEDEA}"/>
              </a:ext>
            </a:extLst>
          </p:cNvPr>
          <p:cNvSpPr/>
          <p:nvPr/>
        </p:nvSpPr>
        <p:spPr>
          <a:xfrm>
            <a:off x="921437" y="2840456"/>
            <a:ext cx="3173573" cy="49737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050" dirty="0">
                <a:solidFill>
                  <a:schemeClr val="tx1"/>
                </a:solidFill>
              </a:rPr>
              <a:t>Deltagermodulet: </a:t>
            </a:r>
          </a:p>
          <a:p>
            <a:r>
              <a:rPr lang="da-DK" sz="1050" dirty="0">
                <a:solidFill>
                  <a:schemeClr val="tx1"/>
                </a:solidFill>
              </a:rPr>
              <a:t>Mundtlig prøve kombineret med kort skriftlig case</a:t>
            </a:r>
          </a:p>
        </p:txBody>
      </p:sp>
      <p:sp>
        <p:nvSpPr>
          <p:cNvPr id="78" name="Rektangel 77">
            <a:extLst>
              <a:ext uri="{FF2B5EF4-FFF2-40B4-BE49-F238E27FC236}">
                <a16:creationId xmlns:a16="http://schemas.microsoft.com/office/drawing/2014/main" id="{C083B27A-EBA5-4462-8C96-DA955127C4E9}"/>
              </a:ext>
            </a:extLst>
          </p:cNvPr>
          <p:cNvSpPr/>
          <p:nvPr/>
        </p:nvSpPr>
        <p:spPr>
          <a:xfrm>
            <a:off x="921437" y="3389843"/>
            <a:ext cx="3173573" cy="49737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050" dirty="0">
                <a:solidFill>
                  <a:schemeClr val="tx1"/>
                </a:solidFill>
              </a:rPr>
              <a:t>Digitale teknologier: </a:t>
            </a:r>
          </a:p>
          <a:p>
            <a:r>
              <a:rPr lang="da-DK" sz="1050" dirty="0">
                <a:solidFill>
                  <a:schemeClr val="tx1"/>
                </a:solidFill>
              </a:rPr>
              <a:t>Mundtlig prøve kombineret med praktisk produkt og synopsis</a:t>
            </a:r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A16DA44E-740B-42D6-A0FC-9A12D51F76CE}"/>
              </a:ext>
            </a:extLst>
          </p:cNvPr>
          <p:cNvSpPr/>
          <p:nvPr/>
        </p:nvSpPr>
        <p:spPr>
          <a:xfrm>
            <a:off x="921437" y="3939230"/>
            <a:ext cx="3173573" cy="49737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050" dirty="0">
                <a:solidFill>
                  <a:schemeClr val="tx1"/>
                </a:solidFill>
              </a:rPr>
              <a:t>Videnskabsteori: </a:t>
            </a:r>
          </a:p>
          <a:p>
            <a:r>
              <a:rPr lang="da-DK" sz="1050" dirty="0">
                <a:solidFill>
                  <a:schemeClr val="tx1"/>
                </a:solidFill>
              </a:rPr>
              <a:t>Skriftligt undersøgelsesdesign</a:t>
            </a:r>
          </a:p>
        </p:txBody>
      </p:sp>
      <p:sp>
        <p:nvSpPr>
          <p:cNvPr id="80" name="Rektangel 79">
            <a:extLst>
              <a:ext uri="{FF2B5EF4-FFF2-40B4-BE49-F238E27FC236}">
                <a16:creationId xmlns:a16="http://schemas.microsoft.com/office/drawing/2014/main" id="{C0870A38-EB05-4ABE-A843-762CFBD91E25}"/>
              </a:ext>
            </a:extLst>
          </p:cNvPr>
          <p:cNvSpPr/>
          <p:nvPr/>
        </p:nvSpPr>
        <p:spPr>
          <a:xfrm>
            <a:off x="921437" y="4488615"/>
            <a:ext cx="3173573" cy="49737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050" dirty="0">
                <a:solidFill>
                  <a:schemeClr val="tx1"/>
                </a:solidFill>
              </a:rPr>
              <a:t>Afgangsprojektet: Vi opfordrer de studerende til at vælge prøveformen, hvor de afleverer en skriftlig opgave kombineret med et praktisk produkt</a:t>
            </a:r>
          </a:p>
        </p:txBody>
      </p:sp>
      <p:sp>
        <p:nvSpPr>
          <p:cNvPr id="81" name="Rektangel 80">
            <a:extLst>
              <a:ext uri="{FF2B5EF4-FFF2-40B4-BE49-F238E27FC236}">
                <a16:creationId xmlns:a16="http://schemas.microsoft.com/office/drawing/2014/main" id="{7F45DEF1-94F1-446E-8B2D-1A264F3CDC05}"/>
              </a:ext>
            </a:extLst>
          </p:cNvPr>
          <p:cNvSpPr/>
          <p:nvPr/>
        </p:nvSpPr>
        <p:spPr>
          <a:xfrm>
            <a:off x="340594" y="4478121"/>
            <a:ext cx="423654" cy="507867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err="1"/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69F350F5-906F-40D0-9E7D-CF522EC66930}"/>
              </a:ext>
            </a:extLst>
          </p:cNvPr>
          <p:cNvSpPr/>
          <p:nvPr/>
        </p:nvSpPr>
        <p:spPr>
          <a:xfrm>
            <a:off x="340594" y="3383574"/>
            <a:ext cx="423654" cy="507867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err="1"/>
          </a:p>
        </p:txBody>
      </p:sp>
      <p:sp>
        <p:nvSpPr>
          <p:cNvPr id="83" name="Rektangel 82">
            <a:extLst>
              <a:ext uri="{FF2B5EF4-FFF2-40B4-BE49-F238E27FC236}">
                <a16:creationId xmlns:a16="http://schemas.microsoft.com/office/drawing/2014/main" id="{558CE551-B96D-4A31-9B5F-6C0DF59A932D}"/>
              </a:ext>
            </a:extLst>
          </p:cNvPr>
          <p:cNvSpPr/>
          <p:nvPr/>
        </p:nvSpPr>
        <p:spPr>
          <a:xfrm>
            <a:off x="340594" y="2836300"/>
            <a:ext cx="423654" cy="507867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err="1"/>
          </a:p>
        </p:txBody>
      </p:sp>
      <p:sp>
        <p:nvSpPr>
          <p:cNvPr id="84" name="Rektangel 83">
            <a:extLst>
              <a:ext uri="{FF2B5EF4-FFF2-40B4-BE49-F238E27FC236}">
                <a16:creationId xmlns:a16="http://schemas.microsoft.com/office/drawing/2014/main" id="{3BA0C6BC-BAF2-4E02-BE3D-032A96B21DBD}"/>
              </a:ext>
            </a:extLst>
          </p:cNvPr>
          <p:cNvSpPr/>
          <p:nvPr/>
        </p:nvSpPr>
        <p:spPr>
          <a:xfrm>
            <a:off x="340594" y="1741752"/>
            <a:ext cx="423654" cy="507867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err="1"/>
          </a:p>
        </p:txBody>
      </p:sp>
      <p:pic>
        <p:nvPicPr>
          <p:cNvPr id="86" name="Grafik 85" descr="Forstørrelsesglas kontur">
            <a:extLst>
              <a:ext uri="{FF2B5EF4-FFF2-40B4-BE49-F238E27FC236}">
                <a16:creationId xmlns:a16="http://schemas.microsoft.com/office/drawing/2014/main" id="{F51BF17F-1A82-49EA-930F-BCF89124DF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3414" y="3992469"/>
            <a:ext cx="384624" cy="384624"/>
          </a:xfrm>
          <a:prstGeom prst="rect">
            <a:avLst/>
          </a:prstGeom>
        </p:spPr>
      </p:pic>
      <p:pic>
        <p:nvPicPr>
          <p:cNvPr id="87" name="Grafik 86" descr="Jordklode: Afrika og Europa med massiv udfyldning">
            <a:extLst>
              <a:ext uri="{FF2B5EF4-FFF2-40B4-BE49-F238E27FC236}">
                <a16:creationId xmlns:a16="http://schemas.microsoft.com/office/drawing/2014/main" id="{A5EE67C8-95B4-4A97-8145-F2C6E8998E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5397" y="4052185"/>
            <a:ext cx="108427" cy="108427"/>
          </a:xfrm>
          <a:prstGeom prst="rect">
            <a:avLst/>
          </a:prstGeom>
        </p:spPr>
      </p:pic>
      <p:pic>
        <p:nvPicPr>
          <p:cNvPr id="88" name="Grafik 87" descr="Mand kontur">
            <a:extLst>
              <a:ext uri="{FF2B5EF4-FFF2-40B4-BE49-F238E27FC236}">
                <a16:creationId xmlns:a16="http://schemas.microsoft.com/office/drawing/2014/main" id="{8B7911B2-A0F7-430B-8902-EE1E13097AD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7237" y="4087840"/>
            <a:ext cx="123412" cy="123412"/>
          </a:xfrm>
          <a:prstGeom prst="rect">
            <a:avLst/>
          </a:prstGeom>
        </p:spPr>
      </p:pic>
      <p:pic>
        <p:nvPicPr>
          <p:cNvPr id="89" name="Grafik 88" descr="Gruppe personer kontur">
            <a:extLst>
              <a:ext uri="{FF2B5EF4-FFF2-40B4-BE49-F238E27FC236}">
                <a16:creationId xmlns:a16="http://schemas.microsoft.com/office/drawing/2014/main" id="{E8790F40-B2DF-4896-959A-5E90B91F4A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1863" y="2931789"/>
            <a:ext cx="324144" cy="324144"/>
          </a:xfrm>
          <a:prstGeom prst="rect">
            <a:avLst/>
          </a:prstGeom>
        </p:spPr>
      </p:pic>
      <p:pic>
        <p:nvPicPr>
          <p:cNvPr id="90" name="Grafik 89" descr="Ui Ux kontur">
            <a:extLst>
              <a:ext uri="{FF2B5EF4-FFF2-40B4-BE49-F238E27FC236}">
                <a16:creationId xmlns:a16="http://schemas.microsoft.com/office/drawing/2014/main" id="{78DDDE2E-4618-4FF5-A371-1410BF79DA2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flipV="1">
            <a:off x="391863" y="3476415"/>
            <a:ext cx="330796" cy="330901"/>
          </a:xfrm>
          <a:prstGeom prst="rect">
            <a:avLst/>
          </a:prstGeom>
        </p:spPr>
      </p:pic>
      <p:pic>
        <p:nvPicPr>
          <p:cNvPr id="91" name="Grafik 90" descr="Klasseværelse kontur">
            <a:extLst>
              <a:ext uri="{FF2B5EF4-FFF2-40B4-BE49-F238E27FC236}">
                <a16:creationId xmlns:a16="http://schemas.microsoft.com/office/drawing/2014/main" id="{0376E530-9698-415D-B025-8246B4C7F37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59248" y="2370247"/>
            <a:ext cx="375413" cy="375413"/>
          </a:xfrm>
          <a:prstGeom prst="rect">
            <a:avLst/>
          </a:prstGeom>
        </p:spPr>
      </p:pic>
      <p:pic>
        <p:nvPicPr>
          <p:cNvPr id="92" name="Grafik 91" descr="Bånd kontur">
            <a:extLst>
              <a:ext uri="{FF2B5EF4-FFF2-40B4-BE49-F238E27FC236}">
                <a16:creationId xmlns:a16="http://schemas.microsoft.com/office/drawing/2014/main" id="{BC43FA7D-7431-4CBC-A842-3B4155F7C6A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59248" y="4521271"/>
            <a:ext cx="423655" cy="423655"/>
          </a:xfrm>
          <a:prstGeom prst="rect">
            <a:avLst/>
          </a:prstGeom>
        </p:spPr>
      </p:pic>
      <p:pic>
        <p:nvPicPr>
          <p:cNvPr id="93" name="Grafik 92" descr="Ide kontur">
            <a:extLst>
              <a:ext uri="{FF2B5EF4-FFF2-40B4-BE49-F238E27FC236}">
                <a16:creationId xmlns:a16="http://schemas.microsoft.com/office/drawing/2014/main" id="{70D769FF-390A-4785-ACCC-832E8417FEB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46884" y="1783897"/>
            <a:ext cx="423654" cy="423654"/>
          </a:xfrm>
          <a:prstGeom prst="rect">
            <a:avLst/>
          </a:prstGeom>
        </p:spPr>
      </p:pic>
      <p:grpSp>
        <p:nvGrpSpPr>
          <p:cNvPr id="37" name="Gruppe 36">
            <a:extLst>
              <a:ext uri="{FF2B5EF4-FFF2-40B4-BE49-F238E27FC236}">
                <a16:creationId xmlns:a16="http://schemas.microsoft.com/office/drawing/2014/main" id="{D47F99FD-1716-4F77-AE7A-825EAA44A4F7}"/>
              </a:ext>
            </a:extLst>
          </p:cNvPr>
          <p:cNvGrpSpPr/>
          <p:nvPr/>
        </p:nvGrpSpPr>
        <p:grpSpPr>
          <a:xfrm>
            <a:off x="6615691" y="60974"/>
            <a:ext cx="1682185" cy="344646"/>
            <a:chOff x="761858" y="123478"/>
            <a:chExt cx="1682185" cy="415290"/>
          </a:xfrm>
        </p:grpSpPr>
        <p:sp>
          <p:nvSpPr>
            <p:cNvPr id="38" name="Tekstfelt 2">
              <a:extLst>
                <a:ext uri="{FF2B5EF4-FFF2-40B4-BE49-F238E27FC236}">
                  <a16:creationId xmlns:a16="http://schemas.microsoft.com/office/drawing/2014/main" id="{A40D828F-E904-4F41-BB44-555EB0C83B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3622" y="125164"/>
              <a:ext cx="1150421" cy="187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>
                <a:lnSpc>
                  <a:spcPts val="1000"/>
                </a:lnSpc>
                <a:tabLst>
                  <a:tab pos="140335" algn="l"/>
                </a:tabLst>
              </a:pPr>
              <a:r>
                <a:rPr lang="da-DK" sz="500" dirty="0">
                  <a:solidFill>
                    <a:schemeClr val="tx2"/>
                  </a:solidFill>
                  <a:effectLst/>
                  <a:latin typeface="Georgia" panose="02040502050405020303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NATIONALT CENTER FOR </a:t>
              </a:r>
              <a:r>
                <a:rPr lang="da-DK" sz="500" b="1" dirty="0"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ERHVERVSPÆDAGOGIK</a:t>
              </a:r>
              <a:endParaRPr lang="da-DK" sz="500" dirty="0">
                <a:solidFill>
                  <a:schemeClr val="tx2"/>
                </a:solidFill>
                <a:effectLst/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kstfelt 2">
              <a:extLst>
                <a:ext uri="{FF2B5EF4-FFF2-40B4-BE49-F238E27FC236}">
                  <a16:creationId xmlns:a16="http://schemas.microsoft.com/office/drawing/2014/main" id="{1EFC9991-FBAB-45FC-8F3E-4A4E06AE82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858" y="123478"/>
              <a:ext cx="820295" cy="415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t" anchorCtr="0">
              <a:noAutofit/>
            </a:bodyPr>
            <a:lstStyle/>
            <a:p>
              <a:pPr>
                <a:tabLst>
                  <a:tab pos="140335" algn="l"/>
                </a:tabLst>
              </a:pPr>
              <a:r>
                <a:rPr lang="da-DK" dirty="0">
                  <a:solidFill>
                    <a:schemeClr val="tx2"/>
                  </a:solidFill>
                  <a:effectLst/>
                  <a:latin typeface="Georgia" panose="02040502050405020303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NCE</a:t>
              </a:r>
            </a:p>
          </p:txBody>
        </p:sp>
      </p:grpSp>
      <p:pic>
        <p:nvPicPr>
          <p:cNvPr id="40" name="Billede 39">
            <a:extLst>
              <a:ext uri="{FF2B5EF4-FFF2-40B4-BE49-F238E27FC236}">
                <a16:creationId xmlns:a16="http://schemas.microsoft.com/office/drawing/2014/main" id="{7B938830-981F-4F08-8917-7650D86901EB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028693" y="62373"/>
            <a:ext cx="887357" cy="24029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984944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36453734533954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36453734533955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364537345339549"/>
</p:tagLst>
</file>

<file path=ppt/theme/theme1.xml><?xml version="1.0" encoding="utf-8"?>
<a:theme xmlns:a="http://schemas.openxmlformats.org/drawingml/2006/main" name="Københavns Professionshøjskole">
  <a:themeElements>
    <a:clrScheme name="KP Design Grø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5447"/>
      </a:accent1>
      <a:accent2>
        <a:srgbClr val="CCCCCC"/>
      </a:accent2>
      <a:accent3>
        <a:srgbClr val="929292"/>
      </a:accent3>
      <a:accent4>
        <a:srgbClr val="404040"/>
      </a:accent4>
      <a:accent5>
        <a:srgbClr val="8CCDB9"/>
      </a:accent5>
      <a:accent6>
        <a:srgbClr val="148C78"/>
      </a:accent6>
      <a:hlink>
        <a:srgbClr val="404040"/>
      </a:hlink>
      <a:folHlink>
        <a:srgbClr val="E6E6E6"/>
      </a:folHlink>
    </a:clrScheme>
    <a:fontScheme name="K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  <a:effectLst/>
      </a:spPr>
      <a:bodyPr rtlCol="0" anchor="ctr"/>
      <a:lstStyle>
        <a:defPPr algn="ctr">
          <a:defRPr dirty="0" err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192337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b="1" noProof="0" dirty="0">
            <a:solidFill>
              <a:schemeClr val="bg1"/>
            </a:solidFill>
            <a:latin typeface="+mn-lt"/>
            <a:cs typeface="Arial Bol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etropol Basis.potx" id="{AE914001-0B5F-4CC7-BC1C-7FDF869E2037}" vid="{4D584845-0B5D-4D78-8C36-79E14000C3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793152213AB543A430B8FE5C95C7F0" ma:contentTypeVersion="13" ma:contentTypeDescription="Opret et nyt dokument." ma:contentTypeScope="" ma:versionID="0288f6ec03ac78d5abd50a3736c73e3e">
  <xsd:schema xmlns:xsd="http://www.w3.org/2001/XMLSchema" xmlns:xs="http://www.w3.org/2001/XMLSchema" xmlns:p="http://schemas.microsoft.com/office/2006/metadata/properties" xmlns:ns2="db5e4e26-a774-4089-af9d-49e166f48864" xmlns:ns3="938cb026-90ae-4e7b-968e-20d2d674c17b" targetNamespace="http://schemas.microsoft.com/office/2006/metadata/properties" ma:root="true" ma:fieldsID="075eb18d6f4bbfe082e8a651ec09b8e8" ns2:_="" ns3:_="">
    <xsd:import namespace="db5e4e26-a774-4089-af9d-49e166f48864"/>
    <xsd:import namespace="938cb026-90ae-4e7b-968e-20d2d674c1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5e4e26-a774-4089-af9d-49e166f488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cb026-90ae-4e7b-968e-20d2d674c17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38cb026-90ae-4e7b-968e-20d2d674c17b">
      <UserInfo>
        <DisplayName>Lasse Pedersen</DisplayName>
        <AccountId>120</AccountId>
        <AccountType/>
      </UserInfo>
      <UserInfo>
        <DisplayName>Christina Hartmann Nielsen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CC6B115-F3EC-4508-BF47-00E3F6CF6C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5EC9C8-8472-4806-8BE3-87ABF35125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5e4e26-a774-4089-af9d-49e166f48864"/>
    <ds:schemaRef ds:uri="938cb026-90ae-4e7b-968e-20d2d674c1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BFD468-AAAE-475F-BEC8-A7A528676BE9}">
  <ds:schemaRefs>
    <ds:schemaRef ds:uri="http://schemas.microsoft.com/office/2006/metadata/properties"/>
    <ds:schemaRef ds:uri="http://purl.org/dc/terms/"/>
    <ds:schemaRef ds:uri="http://purl.org/dc/elements/1.1/"/>
    <ds:schemaRef ds:uri="db5e4e26-a774-4089-af9d-49e166f48864"/>
    <ds:schemaRef ds:uri="http://www.w3.org/XML/1998/namespace"/>
    <ds:schemaRef ds:uri="http://schemas.microsoft.com/office/2006/documentManagement/types"/>
    <ds:schemaRef ds:uri="938cb026-90ae-4e7b-968e-20d2d674c17b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1304</Words>
  <Application>Microsoft Office PowerPoint</Application>
  <PresentationFormat>Skærmshow (16:9)</PresentationFormat>
  <Paragraphs>233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Wingdings</vt:lpstr>
      <vt:lpstr>Københavns Professionshøjskole</vt:lpstr>
      <vt:lpstr>Diplomuddannelsen i erhvervspædagogik</vt:lpstr>
      <vt:lpstr>PowerPoint-præsentation</vt:lpstr>
      <vt:lpstr>PowerPoint-præsentation</vt:lpstr>
      <vt:lpstr>PowerPoint-præsentation</vt:lpstr>
      <vt:lpstr>Opbygning &amp; Vejledning</vt:lpstr>
      <vt:lpstr>Prøveform &amp; Praktiske informationer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2022-04-07T06:30:39Z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2019-03-27T10:48:38.2614252Z</vt:lpwstr>
  </property>
  <property fmtid="{D5CDD505-2E9C-101B-9397-08002B2CF9AE}" pid="3" name="CustomerId">
    <vt:lpwstr>kph</vt:lpwstr>
  </property>
  <property fmtid="{D5CDD505-2E9C-101B-9397-08002B2CF9AE}" pid="4" name="TemplateId">
    <vt:lpwstr>637364537342451576</vt:lpwstr>
  </property>
  <property fmtid="{D5CDD505-2E9C-101B-9397-08002B2CF9AE}" pid="5" name="UserProfileId">
    <vt:lpwstr>636888467740922541</vt:lpwstr>
  </property>
  <property fmtid="{D5CDD505-2E9C-101B-9397-08002B2CF9AE}" pid="6" name="ContentTypeId">
    <vt:lpwstr>0x01010060793152213AB543A430B8FE5C95C7F0</vt:lpwstr>
  </property>
</Properties>
</file>