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61" r:id="rId5"/>
    <p:sldId id="272" r:id="rId6"/>
    <p:sldId id="273" r:id="rId7"/>
    <p:sldId id="274" r:id="rId8"/>
    <p:sldId id="275" r:id="rId9"/>
    <p:sldId id="279" r:id="rId10"/>
    <p:sldId id="300" r:id="rId11"/>
    <p:sldId id="281" r:id="rId12"/>
    <p:sldId id="301" r:id="rId13"/>
    <p:sldId id="282" r:id="rId14"/>
    <p:sldId id="283" r:id="rId15"/>
    <p:sldId id="284" r:id="rId16"/>
    <p:sldId id="285" r:id="rId17"/>
    <p:sldId id="286" r:id="rId18"/>
    <p:sldId id="287" r:id="rId19"/>
    <p:sldId id="288" r:id="rId20"/>
    <p:sldId id="289" r:id="rId21"/>
    <p:sldId id="302" r:id="rId22"/>
    <p:sldId id="290" r:id="rId23"/>
    <p:sldId id="291" r:id="rId24"/>
    <p:sldId id="292" r:id="rId25"/>
    <p:sldId id="293" r:id="rId26"/>
    <p:sldId id="294" r:id="rId27"/>
    <p:sldId id="295" r:id="rId28"/>
    <p:sldId id="296" r:id="rId29"/>
    <p:sldId id="303" r:id="rId30"/>
    <p:sldId id="297" r:id="rId31"/>
  </p:sldIdLst>
  <p:sldSz cx="9144000" cy="5143500" type="screen16x9"/>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p15:clr>
            <a:srgbClr val="A4A3A4"/>
          </p15:clr>
        </p15:guide>
        <p15:guide id="2" orient="horz" pos="1469">
          <p15:clr>
            <a:srgbClr val="A4A3A4"/>
          </p15:clr>
        </p15:guide>
        <p15:guide id="3" orient="horz" pos="3929">
          <p15:clr>
            <a:srgbClr val="A4A3A4"/>
          </p15:clr>
        </p15:guide>
        <p15:guide id="4" pos="5284">
          <p15:clr>
            <a:srgbClr val="A4A3A4"/>
          </p15:clr>
        </p15:guide>
        <p15:guide id="5" pos="567">
          <p15:clr>
            <a:srgbClr val="A4A3A4"/>
          </p15:clr>
        </p15:guide>
        <p15:guide id="6" orient="horz" pos="1076">
          <p15:clr>
            <a:srgbClr val="A4A3A4"/>
          </p15:clr>
        </p15:guide>
        <p15:guide id="7" orient="horz" pos="1102">
          <p15:clr>
            <a:srgbClr val="A4A3A4"/>
          </p15:clr>
        </p15:guide>
        <p15:guide id="8" orient="horz" pos="29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3C3C"/>
    <a:srgbClr val="192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5EF99-B7C5-4C44-99EA-DBFB5BC5DE07}" v="273" dt="2021-03-04T09:21:14.213"/>
    <p1510:client id="{69AA4BF9-B0E3-486E-B77B-4327195C92BD}" v="48" dt="2021-03-04T09:18:51.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Objects="1">
      <p:cViewPr varScale="1">
        <p:scale>
          <a:sx n="95" d="100"/>
          <a:sy n="95" d="100"/>
        </p:scale>
        <p:origin x="690" y="66"/>
      </p:cViewPr>
      <p:guideLst>
        <p:guide orient="horz" pos="1434"/>
        <p:guide orient="horz" pos="1469"/>
        <p:guide orient="horz" pos="3929"/>
        <p:guide pos="5284"/>
        <p:guide pos="567"/>
        <p:guide orient="horz" pos="1076"/>
        <p:guide orient="horz" pos="1102"/>
        <p:guide orient="horz" pos="2947"/>
      </p:guideLst>
    </p:cSldViewPr>
  </p:slideViewPr>
  <p:notesTextViewPr>
    <p:cViewPr>
      <p:scale>
        <a:sx n="100" d="100"/>
        <a:sy n="100" d="100"/>
      </p:scale>
      <p:origin x="0" y="0"/>
    </p:cViewPr>
  </p:notesTextViewPr>
  <p:notesViewPr>
    <p:cSldViewPr snapToObjects="1">
      <p:cViewPr varScale="1">
        <p:scale>
          <a:sx n="81" d="100"/>
          <a:sy n="81" d="100"/>
        </p:scale>
        <p:origin x="3240"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3BDBD347-9913-4ABB-8A43-9B8FF372A2DD}" type="datetimeFigureOut">
              <a:rPr lang="en-US"/>
              <a:t>3/4/2021</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B116402-ABF7-47D5-AC3C-5EC41B4152DB}" type="slidenum">
              <a:rPr lang="en-US"/>
              <a:t>‹nr.›</a:t>
            </a:fld>
            <a:endParaRPr lang="en-US"/>
          </a:p>
        </p:txBody>
      </p:sp>
    </p:spTree>
    <p:extLst>
      <p:ext uri="{BB962C8B-B14F-4D97-AF65-F5344CB8AC3E}">
        <p14:creationId xmlns:p14="http://schemas.microsoft.com/office/powerpoint/2010/main" val="712812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a:pPr/>
              <a:t>04-03-2021</a:t>
            </a:fld>
            <a:endParaRPr lang="en-GB"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a:pPr/>
              <a:t>‹nr.›</a:t>
            </a:fld>
            <a:endParaRPr lang="en-GB" dirty="0"/>
          </a:p>
        </p:txBody>
      </p:sp>
    </p:spTree>
    <p:extLst>
      <p:ext uri="{BB962C8B-B14F-4D97-AF65-F5344CB8AC3E}">
        <p14:creationId xmlns:p14="http://schemas.microsoft.com/office/powerpoint/2010/main" val="149128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Skift billede ved at højreklikke og vælge et nyt, evt. fra mapperne i </a:t>
            </a:r>
            <a:r>
              <a:rPr lang="da-DK" dirty="0" err="1"/>
              <a:t>Templafy</a:t>
            </a:r>
            <a:r>
              <a:rPr lang="da-DK" dirty="0"/>
              <a:t>.</a:t>
            </a:r>
          </a:p>
        </p:txBody>
      </p:sp>
      <p:sp>
        <p:nvSpPr>
          <p:cNvPr id="4" name="Pladsholder til slidenummer 3"/>
          <p:cNvSpPr>
            <a:spLocks noGrp="1"/>
          </p:cNvSpPr>
          <p:nvPr>
            <p:ph type="sldNum" sz="quarter" idx="5"/>
          </p:nvPr>
        </p:nvSpPr>
        <p:spPr/>
        <p:txBody>
          <a:bodyPr/>
          <a:lstStyle/>
          <a:p>
            <a:fld id="{2336C548-B58F-4577-956A-A567C7589401}" type="slidenum">
              <a:rPr lang="en-GB" smtClean="0"/>
              <a:pPr/>
              <a:t>1</a:t>
            </a:fld>
            <a:endParaRPr lang="en-GB" dirty="0"/>
          </a:p>
        </p:txBody>
      </p:sp>
    </p:spTree>
    <p:extLst>
      <p:ext uri="{BB962C8B-B14F-4D97-AF65-F5344CB8AC3E}">
        <p14:creationId xmlns:p14="http://schemas.microsoft.com/office/powerpoint/2010/main" val="321172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11</a:t>
            </a:fld>
            <a:endParaRPr lang="en-GB" dirty="0"/>
          </a:p>
        </p:txBody>
      </p:sp>
    </p:spTree>
    <p:extLst>
      <p:ext uri="{BB962C8B-B14F-4D97-AF65-F5344CB8AC3E}">
        <p14:creationId xmlns:p14="http://schemas.microsoft.com/office/powerpoint/2010/main" val="12112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12</a:t>
            </a:fld>
            <a:endParaRPr lang="en-GB" dirty="0"/>
          </a:p>
        </p:txBody>
      </p:sp>
    </p:spTree>
    <p:extLst>
      <p:ext uri="{BB962C8B-B14F-4D97-AF65-F5344CB8AC3E}">
        <p14:creationId xmlns:p14="http://schemas.microsoft.com/office/powerpoint/2010/main" val="219150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13</a:t>
            </a:fld>
            <a:endParaRPr lang="en-GB" dirty="0"/>
          </a:p>
        </p:txBody>
      </p:sp>
    </p:spTree>
    <p:extLst>
      <p:ext uri="{BB962C8B-B14F-4D97-AF65-F5344CB8AC3E}">
        <p14:creationId xmlns:p14="http://schemas.microsoft.com/office/powerpoint/2010/main" val="235987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14</a:t>
            </a:fld>
            <a:endParaRPr lang="en-GB" dirty="0"/>
          </a:p>
        </p:txBody>
      </p:sp>
    </p:spTree>
    <p:extLst>
      <p:ext uri="{BB962C8B-B14F-4D97-AF65-F5344CB8AC3E}">
        <p14:creationId xmlns:p14="http://schemas.microsoft.com/office/powerpoint/2010/main" val="238336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a:pPr/>
              <a:t>18</a:t>
            </a:fld>
            <a:endParaRPr lang="en-GB" dirty="0"/>
          </a:p>
        </p:txBody>
      </p:sp>
    </p:spTree>
    <p:extLst>
      <p:ext uri="{BB962C8B-B14F-4D97-AF65-F5344CB8AC3E}">
        <p14:creationId xmlns:p14="http://schemas.microsoft.com/office/powerpoint/2010/main" val="274592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19</a:t>
            </a:fld>
            <a:endParaRPr lang="en-GB" dirty="0"/>
          </a:p>
        </p:txBody>
      </p:sp>
    </p:spTree>
    <p:extLst>
      <p:ext uri="{BB962C8B-B14F-4D97-AF65-F5344CB8AC3E}">
        <p14:creationId xmlns:p14="http://schemas.microsoft.com/office/powerpoint/2010/main" val="74003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20</a:t>
            </a:fld>
            <a:endParaRPr lang="en-GB" dirty="0"/>
          </a:p>
        </p:txBody>
      </p:sp>
    </p:spTree>
    <p:extLst>
      <p:ext uri="{BB962C8B-B14F-4D97-AF65-F5344CB8AC3E}">
        <p14:creationId xmlns:p14="http://schemas.microsoft.com/office/powerpoint/2010/main" val="274939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21</a:t>
            </a:fld>
            <a:endParaRPr lang="en-GB" dirty="0"/>
          </a:p>
        </p:txBody>
      </p:sp>
    </p:spTree>
    <p:extLst>
      <p:ext uri="{BB962C8B-B14F-4D97-AF65-F5344CB8AC3E}">
        <p14:creationId xmlns:p14="http://schemas.microsoft.com/office/powerpoint/2010/main" val="72682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22</a:t>
            </a:fld>
            <a:endParaRPr lang="en-GB" dirty="0"/>
          </a:p>
        </p:txBody>
      </p:sp>
    </p:spTree>
    <p:extLst>
      <p:ext uri="{BB962C8B-B14F-4D97-AF65-F5344CB8AC3E}">
        <p14:creationId xmlns:p14="http://schemas.microsoft.com/office/powerpoint/2010/main" val="185011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23</a:t>
            </a:fld>
            <a:endParaRPr lang="en-GB" dirty="0"/>
          </a:p>
        </p:txBody>
      </p:sp>
    </p:spTree>
    <p:extLst>
      <p:ext uri="{BB962C8B-B14F-4D97-AF65-F5344CB8AC3E}">
        <p14:creationId xmlns:p14="http://schemas.microsoft.com/office/powerpoint/2010/main" val="332376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a:t>
            </a:fld>
            <a:endParaRPr lang="en-GB" dirty="0"/>
          </a:p>
        </p:txBody>
      </p:sp>
    </p:spTree>
    <p:extLst>
      <p:ext uri="{BB962C8B-B14F-4D97-AF65-F5344CB8AC3E}">
        <p14:creationId xmlns:p14="http://schemas.microsoft.com/office/powerpoint/2010/main" val="890588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25</a:t>
            </a:fld>
            <a:endParaRPr lang="en-GB" dirty="0"/>
          </a:p>
        </p:txBody>
      </p:sp>
    </p:spTree>
    <p:extLst>
      <p:ext uri="{BB962C8B-B14F-4D97-AF65-F5344CB8AC3E}">
        <p14:creationId xmlns:p14="http://schemas.microsoft.com/office/powerpoint/2010/main" val="286023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a:pPr/>
              <a:t>26</a:t>
            </a:fld>
            <a:endParaRPr lang="en-GB" dirty="0"/>
          </a:p>
        </p:txBody>
      </p:sp>
    </p:spTree>
    <p:extLst>
      <p:ext uri="{BB962C8B-B14F-4D97-AF65-F5344CB8AC3E}">
        <p14:creationId xmlns:p14="http://schemas.microsoft.com/office/powerpoint/2010/main" val="20197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3</a:t>
            </a:fld>
            <a:endParaRPr lang="en-GB" dirty="0"/>
          </a:p>
        </p:txBody>
      </p:sp>
    </p:spTree>
    <p:extLst>
      <p:ext uri="{BB962C8B-B14F-4D97-AF65-F5344CB8AC3E}">
        <p14:creationId xmlns:p14="http://schemas.microsoft.com/office/powerpoint/2010/main" val="214920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5</a:t>
            </a:fld>
            <a:endParaRPr lang="en-GB" dirty="0"/>
          </a:p>
        </p:txBody>
      </p:sp>
    </p:spTree>
    <p:extLst>
      <p:ext uri="{BB962C8B-B14F-4D97-AF65-F5344CB8AC3E}">
        <p14:creationId xmlns:p14="http://schemas.microsoft.com/office/powerpoint/2010/main" val="250251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6</a:t>
            </a:fld>
            <a:endParaRPr lang="en-GB" dirty="0"/>
          </a:p>
        </p:txBody>
      </p:sp>
    </p:spTree>
    <p:extLst>
      <p:ext uri="{BB962C8B-B14F-4D97-AF65-F5344CB8AC3E}">
        <p14:creationId xmlns:p14="http://schemas.microsoft.com/office/powerpoint/2010/main" val="314763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7</a:t>
            </a:fld>
            <a:endParaRPr lang="en-GB" dirty="0"/>
          </a:p>
        </p:txBody>
      </p:sp>
    </p:spTree>
    <p:extLst>
      <p:ext uri="{BB962C8B-B14F-4D97-AF65-F5344CB8AC3E}">
        <p14:creationId xmlns:p14="http://schemas.microsoft.com/office/powerpoint/2010/main" val="399662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8</a:t>
            </a:fld>
            <a:endParaRPr lang="en-GB" dirty="0"/>
          </a:p>
        </p:txBody>
      </p:sp>
    </p:spTree>
    <p:extLst>
      <p:ext uri="{BB962C8B-B14F-4D97-AF65-F5344CB8AC3E}">
        <p14:creationId xmlns:p14="http://schemas.microsoft.com/office/powerpoint/2010/main" val="252602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a:pPr/>
              <a:t>9</a:t>
            </a:fld>
            <a:endParaRPr lang="en-GB" dirty="0"/>
          </a:p>
        </p:txBody>
      </p:sp>
    </p:spTree>
    <p:extLst>
      <p:ext uri="{BB962C8B-B14F-4D97-AF65-F5344CB8AC3E}">
        <p14:creationId xmlns:p14="http://schemas.microsoft.com/office/powerpoint/2010/main" val="323180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10</a:t>
            </a:fld>
            <a:endParaRPr lang="en-GB" dirty="0"/>
          </a:p>
        </p:txBody>
      </p:sp>
    </p:spTree>
    <p:extLst>
      <p:ext uri="{BB962C8B-B14F-4D97-AF65-F5344CB8AC3E}">
        <p14:creationId xmlns:p14="http://schemas.microsoft.com/office/powerpoint/2010/main" val="185475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728" y="1974453"/>
            <a:ext cx="3334544" cy="11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sside 2-spaltet med billed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billede 6"/>
          <p:cNvSpPr>
            <a:spLocks noGrp="1"/>
          </p:cNvSpPr>
          <p:nvPr>
            <p:ph type="pic" sz="quarter" idx="13"/>
          </p:nvPr>
        </p:nvSpPr>
        <p:spPr>
          <a:xfrm>
            <a:off x="6099175" y="0"/>
            <a:ext cx="3044825" cy="5143500"/>
          </a:xfrm>
          <a:prstGeom prst="rect">
            <a:avLst/>
          </a:prstGeom>
        </p:spPr>
        <p:txBody>
          <a:bodyPr/>
          <a:lstStyle/>
          <a:p>
            <a:endParaRPr lang="da-DK" dirty="0"/>
          </a:p>
        </p:txBody>
      </p:sp>
      <p:sp>
        <p:nvSpPr>
          <p:cNvPr id="10"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r>
              <a:rPr lang="da-DK"/>
              <a:t>Praktikkoordinatorerne - forår 2021</a:t>
            </a:r>
            <a:endParaRPr lang="en-GB" dirty="0"/>
          </a:p>
        </p:txBody>
      </p:sp>
    </p:spTree>
    <p:extLst>
      <p:ext uri="{BB962C8B-B14F-4D97-AF65-F5344CB8AC3E}">
        <p14:creationId xmlns:p14="http://schemas.microsoft.com/office/powerpoint/2010/main" val="41433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sside med billede venstr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4572000" cy="5143500"/>
          </a:xfrm>
          <a:prstGeom prst="rect">
            <a:avLst/>
          </a:prstGeom>
        </p:spPr>
        <p:txBody>
          <a:bodyPr/>
          <a:lstStyle/>
          <a:p>
            <a:endParaRPr lang="da-DK" dirty="0"/>
          </a:p>
        </p:txBody>
      </p:sp>
      <p:sp>
        <p:nvSpPr>
          <p:cNvPr id="9" name="Baggrund"/>
          <p:cNvSpPr/>
          <p:nvPr userDrawn="1"/>
        </p:nvSpPr>
        <p:spPr>
          <a:xfrm>
            <a:off x="4578144" y="0"/>
            <a:ext cx="4565856" cy="257175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ladsholder til tekst 5"/>
          <p:cNvSpPr>
            <a:spLocks noGrp="1"/>
          </p:cNvSpPr>
          <p:nvPr>
            <p:ph type="body" sz="quarter" idx="14"/>
          </p:nvPr>
        </p:nvSpPr>
        <p:spPr>
          <a:xfrm>
            <a:off x="5078874" y="421779"/>
            <a:ext cx="3564396" cy="172819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tekst 5"/>
          <p:cNvSpPr>
            <a:spLocks noGrp="1"/>
          </p:cNvSpPr>
          <p:nvPr>
            <p:ph type="body" sz="quarter" idx="15"/>
          </p:nvPr>
        </p:nvSpPr>
        <p:spPr>
          <a:xfrm>
            <a:off x="5083916" y="3687874"/>
            <a:ext cx="2260392" cy="1116124"/>
          </a:xfrm>
          <a:prstGeom prst="rect">
            <a:avLst/>
          </a:prstGeom>
        </p:spPr>
        <p:txBody>
          <a:bodyPr lIns="0" tIns="0" rIns="0" bIns="0"/>
          <a:lstStyle>
            <a:lvl1pPr algn="l">
              <a:defRPr sz="1000">
                <a:solidFill>
                  <a:srgbClr val="000000"/>
                </a:solidFill>
                <a:latin typeface="Georgia" panose="02040502050405020303" pitchFamily="18" charset="0"/>
              </a:defRPr>
            </a:lvl1pPr>
            <a:lvl2pPr algn="l">
              <a:defRPr sz="1000">
                <a:solidFill>
                  <a:srgbClr val="000000"/>
                </a:solidFill>
                <a:latin typeface="Georgia" panose="02040502050405020303" pitchFamily="18" charset="0"/>
              </a:defRPr>
            </a:lvl2pPr>
            <a:lvl3pPr algn="l">
              <a:defRPr sz="1000">
                <a:solidFill>
                  <a:srgbClr val="000000"/>
                </a:solidFill>
                <a:latin typeface="Georgia" panose="02040502050405020303" pitchFamily="18" charset="0"/>
              </a:defRPr>
            </a:lvl3pPr>
            <a:lvl4pPr algn="l">
              <a:defRPr sz="1000">
                <a:solidFill>
                  <a:srgbClr val="000000"/>
                </a:solidFill>
                <a:latin typeface="Georgia" panose="02040502050405020303" pitchFamily="18" charset="0"/>
              </a:defRPr>
            </a:lvl4pPr>
            <a:lvl5pPr algn="l">
              <a:defRPr sz="1000">
                <a:solidFill>
                  <a:srgbClr val="000000"/>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Titel 1"/>
          <p:cNvSpPr>
            <a:spLocks noGrp="1"/>
          </p:cNvSpPr>
          <p:nvPr>
            <p:ph type="title"/>
          </p:nvPr>
        </p:nvSpPr>
        <p:spPr>
          <a:xfrm>
            <a:off x="5078874" y="3039802"/>
            <a:ext cx="2265434" cy="468052"/>
          </a:xfrm>
        </p:spPr>
        <p:txBody>
          <a:bodyPr/>
          <a:lstStyle>
            <a:lvl1pPr>
              <a:defRPr sz="1600">
                <a:solidFill>
                  <a:srgbClr val="000000"/>
                </a:solidFill>
              </a:defRPr>
            </a:lvl1pPr>
          </a:lstStyle>
          <a:p>
            <a:r>
              <a:rPr lang="da-DK" dirty="0"/>
              <a:t>Klik for at redigere i master</a:t>
            </a:r>
          </a:p>
        </p:txBody>
      </p:sp>
      <p:sp>
        <p:nvSpPr>
          <p:cNvPr id="8"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3"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47163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dholdsside 2-spaltet - Spejling">
    <p:spTree>
      <p:nvGrpSpPr>
        <p:cNvPr id="1" name=""/>
        <p:cNvGrpSpPr/>
        <p:nvPr/>
      </p:nvGrpSpPr>
      <p:grpSpPr>
        <a:xfrm>
          <a:off x="0" y="0"/>
          <a:ext cx="0" cy="0"/>
          <a:chOff x="0" y="0"/>
          <a:chExt cx="0" cy="0"/>
        </a:xfrm>
      </p:grpSpPr>
      <p:sp>
        <p:nvSpPr>
          <p:cNvPr id="2" name="Titel 1"/>
          <p:cNvSpPr>
            <a:spLocks noGrp="1"/>
          </p:cNvSpPr>
          <p:nvPr>
            <p:ph type="title"/>
          </p:nvPr>
        </p:nvSpPr>
        <p:spPr>
          <a:xfrm>
            <a:off x="5184068" y="395103"/>
            <a:ext cx="3449133" cy="628475"/>
          </a:xfrm>
        </p:spPr>
        <p:txBody>
          <a:bodyPr/>
          <a:lstStyle>
            <a:lvl1pPr algn="ctr">
              <a:defRPr sz="2000"/>
            </a:lvl1pPr>
          </a:lstStyle>
          <a:p>
            <a:r>
              <a:rPr lang="da-DK" dirty="0"/>
              <a:t>Klik for at redigere i master</a:t>
            </a:r>
          </a:p>
        </p:txBody>
      </p:sp>
      <p:sp>
        <p:nvSpPr>
          <p:cNvPr id="4" name="Pladsholder til tekst 5"/>
          <p:cNvSpPr>
            <a:spLocks noGrp="1"/>
          </p:cNvSpPr>
          <p:nvPr>
            <p:ph type="body" sz="quarter" idx="11"/>
          </p:nvPr>
        </p:nvSpPr>
        <p:spPr>
          <a:xfrm>
            <a:off x="5188133" y="1203598"/>
            <a:ext cx="3445068" cy="2592388"/>
          </a:xfrm>
          <a:prstGeom prst="rect">
            <a:avLst/>
          </a:prstGeom>
        </p:spPr>
        <p:txBody>
          <a:bodyPr lIns="0" tIns="0" rIns="0" bIns="0"/>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0" y="0"/>
            <a:ext cx="4572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Pladsholder til tekst 5"/>
          <p:cNvSpPr>
            <a:spLocks noGrp="1"/>
          </p:cNvSpPr>
          <p:nvPr>
            <p:ph type="body" sz="quarter" idx="13"/>
          </p:nvPr>
        </p:nvSpPr>
        <p:spPr>
          <a:xfrm>
            <a:off x="719826" y="888194"/>
            <a:ext cx="3132348" cy="336711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25627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4"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56640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ktionsside">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4"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6"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Tree>
    <p:extLst>
      <p:ext uri="{BB962C8B-B14F-4D97-AF65-F5344CB8AC3E}">
        <p14:creationId xmlns:p14="http://schemas.microsoft.com/office/powerpoint/2010/main" val="351011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verskrift og indho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8" name="Content Placeholder 2"/>
          <p:cNvSpPr>
            <a:spLocks noGrp="1"/>
          </p:cNvSpPr>
          <p:nvPr>
            <p:ph sz="quarter" idx="13"/>
          </p:nvPr>
        </p:nvSpPr>
        <p:spPr>
          <a:xfrm>
            <a:off x="899592" y="1707356"/>
            <a:ext cx="7488758" cy="2970610"/>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Date_DateCustomE"/>
          <p:cNvSpPr>
            <a:spLocks noGrp="1"/>
          </p:cNvSpPr>
          <p:nvPr>
            <p:ph type="dt" sz="half" idx="14"/>
          </p:nvPr>
        </p:nvSpPr>
        <p:spPr/>
        <p:txBody>
          <a:bodyPr/>
          <a:lstStyle>
            <a:lvl1pPr>
              <a:defRPr>
                <a:solidFill>
                  <a:srgbClr val="000000"/>
                </a:solidFill>
              </a:defRPr>
            </a:lvl1pPr>
          </a:lstStyle>
          <a:p>
            <a:r>
              <a:rPr lang="da-DK"/>
              <a:t>Praktikkoordinatorerne - forår 2021</a:t>
            </a:r>
            <a:endParaRPr lang="da-DK" dirty="0"/>
          </a:p>
        </p:txBody>
      </p:sp>
      <p:sp>
        <p:nvSpPr>
          <p:cNvPr id="14" name="USR_Name"/>
          <p:cNvSpPr txBox="1"/>
          <p:nvPr userDrawn="1"/>
        </p:nvSpPr>
        <p:spPr>
          <a:xfrm>
            <a:off x="3340316" y="4959650"/>
            <a:ext cx="5580000" cy="123111"/>
          </a:xfrm>
          <a:prstGeom prst="rect">
            <a:avLst/>
          </a:prstGeom>
          <a:noFill/>
        </p:spPr>
        <p:txBody>
          <a:bodyPr wrap="square" lIns="0" tIns="0" rIns="0" bIns="0" rtlCol="0">
            <a:spAutoFit/>
          </a:bodyPr>
          <a:lstStyle/>
          <a:p>
            <a:pPr algn="r"/>
            <a:r>
              <a:rPr lang="da-DK" sz="800" i="0" kern="1200" dirty="0">
                <a:solidFill>
                  <a:schemeClr val="tx1"/>
                </a:solidFill>
                <a:effectLst/>
                <a:latin typeface="+mn-lt"/>
                <a:ea typeface="+mn-ea"/>
                <a:cs typeface="+mn-cs"/>
              </a:rPr>
              <a:t>1. marts 2018 blev professionshøjskolerne UCC og Metropol til Københavns Professionshøjskole.</a:t>
            </a:r>
            <a:endParaRPr lang="da-DK" sz="800" b="0" i="0" noProof="0" dirty="0">
              <a:solidFill>
                <a:schemeClr val="tx1"/>
              </a:solidFill>
              <a:latin typeface="Arial" pitchFamily="34" charset="0"/>
              <a:cs typeface="Arial" pitchFamily="34" charset="0"/>
            </a:endParaRP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792" y="192850"/>
            <a:ext cx="1799692" cy="369976"/>
          </a:xfrm>
          <a:prstGeom prst="rect">
            <a:avLst/>
          </a:prstGeom>
        </p:spPr>
      </p:pic>
    </p:spTree>
    <p:extLst>
      <p:ext uri="{BB962C8B-B14F-4D97-AF65-F5344CB8AC3E}">
        <p14:creationId xmlns:p14="http://schemas.microsoft.com/office/powerpoint/2010/main" val="80173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Overskrift og billede">
    <p:spTree>
      <p:nvGrpSpPr>
        <p:cNvPr id="1" name=""/>
        <p:cNvGrpSpPr/>
        <p:nvPr/>
      </p:nvGrpSpPr>
      <p:grpSpPr>
        <a:xfrm>
          <a:off x="0" y="0"/>
          <a:ext cx="0" cy="0"/>
          <a:chOff x="0" y="0"/>
          <a:chExt cx="0" cy="0"/>
        </a:xfrm>
      </p:grpSpPr>
      <p:sp>
        <p:nvSpPr>
          <p:cNvPr id="5" name="Date_DateCustomE"/>
          <p:cNvSpPr>
            <a:spLocks noGrp="1"/>
          </p:cNvSpPr>
          <p:nvPr>
            <p:ph type="dt" sz="half" idx="10"/>
          </p:nvPr>
        </p:nvSpPr>
        <p:spPr/>
        <p:txBody>
          <a:bodyPr/>
          <a:lstStyle>
            <a:lvl1pPr>
              <a:defRPr>
                <a:solidFill>
                  <a:srgbClr val="000000"/>
                </a:solidFill>
              </a:defRPr>
            </a:lvl1pPr>
          </a:lstStyle>
          <a:p>
            <a:r>
              <a:rPr lang="da-DK"/>
              <a:t>Praktikkoordinatorerne - forår 2021</a:t>
            </a:r>
            <a:endParaRPr lang="da-DK" dirty="0"/>
          </a:p>
        </p:txBody>
      </p:sp>
      <p:sp>
        <p:nvSpPr>
          <p:cNvPr id="18" name="Picture Placeholder 3"/>
          <p:cNvSpPr>
            <a:spLocks noGrp="1"/>
          </p:cNvSpPr>
          <p:nvPr>
            <p:ph type="pic" sz="quarter" idx="13"/>
          </p:nvPr>
        </p:nvSpPr>
        <p:spPr>
          <a:xfrm>
            <a:off x="900114" y="1749028"/>
            <a:ext cx="7488237" cy="2928938"/>
          </a:xfrm>
        </p:spPr>
        <p:txBody>
          <a:bodyPr lIns="0" tIns="720000" anchor="ctr" anchorCtr="0"/>
          <a:lstStyle>
            <a:lvl1pPr marL="0" indent="0" algn="ctr">
              <a:buNone/>
              <a:defRPr/>
            </a:lvl1pPr>
          </a:lstStyle>
          <a:p>
            <a:endParaRPr lang="da-DK" dirty="0"/>
          </a:p>
        </p:txBody>
      </p:sp>
      <p:sp>
        <p:nvSpPr>
          <p:cNvPr id="20" name="Header 1"/>
          <p:cNvSpPr>
            <a:spLocks noGrp="1"/>
          </p:cNvSpPr>
          <p:nvPr>
            <p:ph type="title"/>
          </p:nvPr>
        </p:nvSpPr>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22" name="USR_Name"/>
          <p:cNvSpPr txBox="1"/>
          <p:nvPr userDrawn="1"/>
        </p:nvSpPr>
        <p:spPr>
          <a:xfrm>
            <a:off x="3340316" y="4959650"/>
            <a:ext cx="5580000" cy="123111"/>
          </a:xfrm>
          <a:prstGeom prst="rect">
            <a:avLst/>
          </a:prstGeom>
          <a:noFill/>
        </p:spPr>
        <p:txBody>
          <a:bodyPr wrap="square" lIns="0" tIns="0" rIns="0" bIns="0" rtlCol="0">
            <a:spAutoFit/>
          </a:bodyPr>
          <a:lstStyle/>
          <a:p>
            <a:pPr algn="r"/>
            <a:r>
              <a:rPr lang="da-DK" sz="800" i="0" kern="1200" dirty="0">
                <a:solidFill>
                  <a:schemeClr val="tx1"/>
                </a:solidFill>
                <a:effectLst/>
                <a:latin typeface="+mn-lt"/>
                <a:ea typeface="+mn-ea"/>
                <a:cs typeface="+mn-cs"/>
              </a:rPr>
              <a:t>1. marts 2018 blev professionshøjskolerne UCC og Metropol til Københavns Professionshøjskole.</a:t>
            </a:r>
            <a:endParaRPr lang="da-DK" sz="800" b="0" i="0" noProof="0" dirty="0">
              <a:solidFill>
                <a:schemeClr val="tx1"/>
              </a:solidFill>
              <a:latin typeface="Arial" pitchFamily="34" charset="0"/>
              <a:cs typeface="Arial" pitchFamily="34" charset="0"/>
            </a:endParaRP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792" y="192850"/>
            <a:ext cx="1799692" cy="369976"/>
          </a:xfrm>
          <a:prstGeom prst="rect">
            <a:avLst/>
          </a:prstGeom>
        </p:spPr>
      </p:pic>
    </p:spTree>
    <p:extLst>
      <p:ext uri="{BB962C8B-B14F-4D97-AF65-F5344CB8AC3E}">
        <p14:creationId xmlns:p14="http://schemas.microsoft.com/office/powerpoint/2010/main" val="29997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Indholdsside mørk sand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8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side 2">
    <p:spTree>
      <p:nvGrpSpPr>
        <p:cNvPr id="1" name=""/>
        <p:cNvGrpSpPr/>
        <p:nvPr/>
      </p:nvGrpSpPr>
      <p:grpSpPr>
        <a:xfrm>
          <a:off x="0" y="0"/>
          <a:ext cx="0" cy="0"/>
          <a:chOff x="0" y="0"/>
          <a:chExt cx="0" cy="0"/>
        </a:xfrm>
      </p:grpSpPr>
      <p:sp>
        <p:nvSpPr>
          <p:cNvPr id="5" name="Baggrund"/>
          <p:cNvSpPr/>
          <p:nvPr userDrawn="1"/>
        </p:nvSpPr>
        <p:spPr>
          <a:xfrm>
            <a:off x="4572000" y="0"/>
            <a:ext cx="4572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7" descr="E:\Documents\Peter\Arbejde\Logo\KP_Logo_mærke_navnetræk\KP_Logo\Office_use_RGB\Asset 2@4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29954" y="1552293"/>
            <a:ext cx="3884092" cy="20389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E:\Documents\Peter\Arbejde\Logo\KP_Logo_mærke_navnetræk\KP_Logo\Office_use_RGB\Asset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2797" y="4528786"/>
            <a:ext cx="729572"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ide 3">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a:extLst>
              <a:ext uri="{28A0092B-C50C-407E-A947-70E740481C1C}">
                <a14:useLocalDpi xmlns:a14="http://schemas.microsoft.com/office/drawing/2010/main" val="0"/>
              </a:ext>
            </a:extLst>
          </a:blip>
          <a:srcRect l="19765" r="20976"/>
          <a:stretch/>
        </p:blipFill>
        <p:spPr>
          <a:xfrm>
            <a:off x="4572000" y="-1"/>
            <a:ext cx="4572000" cy="5143212"/>
          </a:xfrm>
          <a:prstGeom prst="rect">
            <a:avLst/>
          </a:prstGeom>
        </p:spPr>
      </p:pic>
      <p:sp>
        <p:nvSpPr>
          <p:cNvPr id="7" name="object 5"/>
          <p:cNvSpPr/>
          <p:nvPr userDrawn="1"/>
        </p:nvSpPr>
        <p:spPr>
          <a:xfrm>
            <a:off x="0" y="0"/>
            <a:ext cx="4572000" cy="5143211"/>
          </a:xfrm>
          <a:custGeom>
            <a:avLst/>
            <a:gdLst/>
            <a:ahLst/>
            <a:cxnLst/>
            <a:rect l="l" t="t" r="r" b="b"/>
            <a:pathLst>
              <a:path w="10052050" h="11308715">
                <a:moveTo>
                  <a:pt x="0" y="11308556"/>
                </a:moveTo>
                <a:lnTo>
                  <a:pt x="10052049" y="11308556"/>
                </a:lnTo>
                <a:lnTo>
                  <a:pt x="10052049" y="0"/>
                </a:lnTo>
                <a:lnTo>
                  <a:pt x="0" y="0"/>
                </a:lnTo>
                <a:lnTo>
                  <a:pt x="0" y="11308556"/>
                </a:lnTo>
                <a:close/>
              </a:path>
            </a:pathLst>
          </a:custGeom>
          <a:solidFill>
            <a:srgbClr val="FA3C3C"/>
          </a:solidFill>
        </p:spPr>
        <p:txBody>
          <a:bodyPr wrap="square" lIns="0" tIns="0" rIns="0" bIns="0" rtlCol="0"/>
          <a:lstStyle/>
          <a:p>
            <a:endParaRPr dirty="0">
              <a:solidFill>
                <a:srgbClr val="FA3C3C"/>
              </a:solidFill>
              <a:latin typeface="Arial" panose="020B0604020202020204" pitchFamily="34" charset="0"/>
              <a:cs typeface="Arial" panose="020B0604020202020204" pitchFamily="34" charset="0"/>
            </a:endParaRPr>
          </a:p>
        </p:txBody>
      </p:sp>
      <p:pic>
        <p:nvPicPr>
          <p:cNvPr id="8" name="Picture 2" descr="E:\Documents\Peter\Arbejde\Logo\KP_Logo_mærke_navnetræk\KP_Logo\Office_use_RGB\Asset 4@4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1140" y="1552915"/>
            <a:ext cx="3881721" cy="20376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63132" y="4528786"/>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cap="all" baseline="0">
                <a:solidFill>
                  <a:schemeClr val="bg1"/>
                </a:solidFill>
                <a:latin typeface="+mn-lt"/>
              </a:defRPr>
            </a:lvl1pPr>
          </a:lstStyle>
          <a:p>
            <a:r>
              <a:rPr lang="da-DK" noProof="0" dirty="0"/>
              <a:t>CLICK TO EDIT</a:t>
            </a:r>
            <a:br>
              <a:rPr lang="da-DK" noProof="0" dirty="0"/>
            </a:br>
            <a:r>
              <a:rPr lang="da-DK" noProof="0" dirty="0"/>
              <a:t>MASTER TITLE STYLE</a:t>
            </a:r>
          </a:p>
        </p:txBody>
      </p:sp>
      <p:sp>
        <p:nvSpPr>
          <p:cNvPr id="3" name="Subtitle 2"/>
          <p:cNvSpPr>
            <a:spLocks noGrp="1"/>
          </p:cNvSpPr>
          <p:nvPr>
            <p:ph type="subTitle" idx="1"/>
          </p:nvPr>
        </p:nvSpPr>
        <p:spPr>
          <a:xfrm>
            <a:off x="761858" y="2139702"/>
            <a:ext cx="6569531" cy="594364"/>
          </a:xfrm>
          <a:prstGeom prst="rect">
            <a:avLst/>
          </a:prstGeom>
        </p:spPr>
        <p:txBody>
          <a:bodyPr lIns="0" tIns="0" rIns="0" bIns="0">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pic>
        <p:nvPicPr>
          <p:cNvPr id="9"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e med billede">
    <p:spTree>
      <p:nvGrpSpPr>
        <p:cNvPr id="1" name=""/>
        <p:cNvGrpSpPr/>
        <p:nvPr/>
      </p:nvGrpSpPr>
      <p:grpSpPr>
        <a:xfrm>
          <a:off x="0" y="0"/>
          <a:ext cx="0" cy="0"/>
          <a:chOff x="0" y="0"/>
          <a:chExt cx="0" cy="0"/>
        </a:xfrm>
      </p:grpSpPr>
      <p:pic>
        <p:nvPicPr>
          <p:cNvPr id="10" name="Picture 2" descr="C:\Users\Hedekjær\Desktop\PPT\UCC-083.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6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
        <p:nvSpPr>
          <p:cNvPr id="14"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15" name="Subtitle 2"/>
          <p:cNvSpPr>
            <a:spLocks noGrp="1"/>
          </p:cNvSpPr>
          <p:nvPr>
            <p:ph type="subTitle" idx="1"/>
          </p:nvPr>
        </p:nvSpPr>
        <p:spPr>
          <a:xfrm>
            <a:off x="761858" y="2139702"/>
            <a:ext cx="6569531" cy="594364"/>
          </a:xfrm>
          <a:prstGeom prst="rect">
            <a:avLst/>
          </a:prstGeom>
        </p:spPr>
        <p:txBody>
          <a:bodyPr>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3315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dholdsside 1-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6" name="Pladsholder til tekst 5"/>
          <p:cNvSpPr>
            <a:spLocks noGrp="1"/>
          </p:cNvSpPr>
          <p:nvPr>
            <p:ph type="body" sz="quarter" idx="11"/>
          </p:nvPr>
        </p:nvSpPr>
        <p:spPr>
          <a:xfrm>
            <a:off x="763588" y="1816100"/>
            <a:ext cx="7488237"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r>
              <a:rPr lang="da-DK"/>
              <a:t>Praktikkoordinatorerne - forår 2021</a:t>
            </a:r>
            <a:endParaRPr lang="en-GB" dirty="0"/>
          </a:p>
        </p:txBody>
      </p:sp>
    </p:spTree>
    <p:extLst>
      <p:ext uri="{BB962C8B-B14F-4D97-AF65-F5344CB8AC3E}">
        <p14:creationId xmlns:p14="http://schemas.microsoft.com/office/powerpoint/2010/main" val="4968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sside 2-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4" name="Pladsholder til tekst 5"/>
          <p:cNvSpPr>
            <a:spLocks noGrp="1"/>
          </p:cNvSpPr>
          <p:nvPr>
            <p:ph type="body" sz="quarter" idx="11"/>
          </p:nvPr>
        </p:nvSpPr>
        <p:spPr>
          <a:xfrm>
            <a:off x="763587" y="1816100"/>
            <a:ext cx="3600000"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8"/>
          <p:cNvSpPr>
            <a:spLocks noGrp="1"/>
          </p:cNvSpPr>
          <p:nvPr>
            <p:ph sz="quarter" idx="12"/>
          </p:nvPr>
        </p:nvSpPr>
        <p:spPr>
          <a:xfrm>
            <a:off x="4679950" y="1816100"/>
            <a:ext cx="3572008" cy="2592388"/>
          </a:xfrm>
          <a:prstGeom prst="rect">
            <a:avLst/>
          </a:prstGeo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r>
              <a:rPr lang="da-DK"/>
              <a:t>Praktikkoordinatorerne - forår 2021</a:t>
            </a:r>
            <a:endParaRPr lang="en-GB" dirty="0"/>
          </a:p>
        </p:txBody>
      </p:sp>
    </p:spTree>
    <p:extLst>
      <p:ext uri="{BB962C8B-B14F-4D97-AF65-F5344CB8AC3E}">
        <p14:creationId xmlns:p14="http://schemas.microsoft.com/office/powerpoint/2010/main" val="12168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sside 3-spaltet - Højr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6098400" y="0"/>
            <a:ext cx="30456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64802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11"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
        <p:nvSpPr>
          <p:cNvPr id="12"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r>
              <a:rPr lang="da-DK"/>
              <a:t>Praktikkoordinatorerne - forår 2021</a:t>
            </a:r>
            <a:endParaRPr lang="en-GB" dirty="0"/>
          </a:p>
        </p:txBody>
      </p:sp>
    </p:spTree>
    <p:extLst>
      <p:ext uri="{BB962C8B-B14F-4D97-AF65-F5344CB8AC3E}">
        <p14:creationId xmlns:p14="http://schemas.microsoft.com/office/powerpoint/2010/main" val="11719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dholsside 3-spaltet - Venstre">
    <p:spTree>
      <p:nvGrpSpPr>
        <p:cNvPr id="1" name=""/>
        <p:cNvGrpSpPr/>
        <p:nvPr/>
      </p:nvGrpSpPr>
      <p:grpSpPr>
        <a:xfrm>
          <a:off x="0" y="0"/>
          <a:ext cx="0" cy="0"/>
          <a:chOff x="0" y="0"/>
          <a:chExt cx="0" cy="0"/>
        </a:xfrm>
      </p:grpSpPr>
      <p:sp>
        <p:nvSpPr>
          <p:cNvPr id="2" name="Titel 1"/>
          <p:cNvSpPr>
            <a:spLocks noGrp="1"/>
          </p:cNvSpPr>
          <p:nvPr>
            <p:ph type="title"/>
          </p:nvPr>
        </p:nvSpPr>
        <p:spPr>
          <a:xfrm>
            <a:off x="36719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36722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0" y="0"/>
            <a:ext cx="30456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61929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3818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09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title"/>
          </p:nvPr>
        </p:nvSpPr>
        <p:spPr>
          <a:xfrm>
            <a:off x="763200" y="663538"/>
            <a:ext cx="7488758" cy="986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5" name="Tekstboks 4"/>
          <p:cNvSpPr txBox="1"/>
          <p:nvPr userDrawn="1"/>
        </p:nvSpPr>
        <p:spPr>
          <a:xfrm>
            <a:off x="1259632" y="4782627"/>
            <a:ext cx="1900588" cy="138499"/>
          </a:xfrm>
          <a:prstGeom prst="rect">
            <a:avLst/>
          </a:prstGeom>
          <a:noFill/>
        </p:spPr>
        <p:txBody>
          <a:bodyPr wrap="square" lIns="0" tIns="0" rIns="0" bIns="0" rtlCol="0">
            <a:spAutoFit/>
          </a:bodyPr>
          <a:lstStyle/>
          <a:p>
            <a:r>
              <a:rPr lang="da-DK" sz="900" b="0" noProof="0" dirty="0">
                <a:solidFill>
                  <a:srgbClr val="000000"/>
                </a:solidFill>
                <a:latin typeface="Georgia" panose="02040502050405020303" pitchFamily="18" charset="0"/>
                <a:cs typeface="Arial Bold"/>
              </a:rPr>
              <a:t>Københavns Professionshøjskole</a:t>
            </a:r>
          </a:p>
        </p:txBody>
      </p:sp>
      <p:sp>
        <p:nvSpPr>
          <p:cNvPr id="1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5"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
        <p:nvSpPr>
          <p:cNvPr id="6" name="Tekstfelt 5"/>
          <p:cNvSpPr txBox="1"/>
          <p:nvPr userDrawn="1"/>
        </p:nvSpPr>
        <p:spPr>
          <a:xfrm>
            <a:off x="763200" y="4782627"/>
            <a:ext cx="424424" cy="138499"/>
          </a:xfrm>
          <a:prstGeom prst="rect">
            <a:avLst/>
          </a:prstGeom>
          <a:noFill/>
        </p:spPr>
        <p:txBody>
          <a:bodyPr wrap="square" lIns="0" tIns="0" rIns="0" bIns="0" rtlCol="0">
            <a:spAutoFit/>
          </a:bodyPr>
          <a:lstStyle/>
          <a:p>
            <a:fld id="{5336F107-9AFD-4B73-BA88-5B99619BFCA3}" type="slidenum">
              <a:rPr lang="da-DK" sz="900" b="0" noProof="0" smtClean="0">
                <a:solidFill>
                  <a:schemeClr val="tx1"/>
                </a:solidFill>
                <a:latin typeface="Georgia" panose="02040502050405020303" pitchFamily="18" charset="0"/>
                <a:cs typeface="Arial Bold"/>
              </a:rPr>
              <a:t>‹nr.›</a:t>
            </a:fld>
            <a:endParaRPr lang="da-DK" sz="900" b="0" noProof="0" dirty="0">
              <a:solidFill>
                <a:schemeClr val="tx1"/>
              </a:solidFill>
              <a:latin typeface="Georgia" panose="02040502050405020303" pitchFamily="18" charset="0"/>
              <a:cs typeface="Arial Bo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61" r:id="rId3"/>
    <p:sldLayoutId id="2147483650" r:id="rId4"/>
    <p:sldLayoutId id="2147483662"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6" r:id="rId14"/>
    <p:sldLayoutId id="2147483708" r:id="rId15"/>
    <p:sldLayoutId id="2147483709" r:id="rId16"/>
    <p:sldLayoutId id="2147483710" r:id="rId17"/>
  </p:sldLayoutIdLst>
  <p:hf sldNum="0" hdr="0" ftr="0"/>
  <p:txStyles>
    <p:titleStyle>
      <a:lvl1pPr algn="l" defTabSz="457200" rtl="0" eaLnBrk="1" latinLnBrk="0" hangingPunct="1">
        <a:lnSpc>
          <a:spcPct val="90000"/>
        </a:lnSpc>
        <a:spcBef>
          <a:spcPct val="0"/>
        </a:spcBef>
        <a:buNone/>
        <a:defRPr sz="3000" b="1" kern="1200" cap="none" baseline="0">
          <a:solidFill>
            <a:srgbClr val="FF0000"/>
          </a:solidFill>
          <a:latin typeface="+mn-lt"/>
          <a:ea typeface="+mj-ea"/>
          <a:cs typeface="Arial" pitchFamily="34" charset="0"/>
        </a:defRPr>
      </a:lvl1pPr>
    </p:titleStyle>
    <p:bodyStyle>
      <a:lvl1pPr marL="0" indent="0" algn="l" defTabSz="457200" rtl="0" eaLnBrk="1" latinLnBrk="0" hangingPunct="1">
        <a:spcBef>
          <a:spcPts val="0"/>
        </a:spcBef>
        <a:spcAft>
          <a:spcPts val="600"/>
        </a:spcAft>
        <a:buClr>
          <a:schemeClr val="tx1"/>
        </a:buClr>
        <a:buFont typeface="Arial" panose="020B0604020202020204" pitchFamily="34" charset="0"/>
        <a:buNone/>
        <a:defRPr sz="1600" kern="1200">
          <a:solidFill>
            <a:schemeClr val="tx1"/>
          </a:solidFill>
          <a:latin typeface="+mn-lt"/>
          <a:ea typeface="+mn-ea"/>
          <a:cs typeface="Arial" pitchFamily="34" charset="0"/>
        </a:defRPr>
      </a:lvl1pPr>
      <a:lvl2pPr marL="180975"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2pPr>
      <a:lvl3pPr marL="361950"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3pPr>
      <a:lvl4pPr marL="534988"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4pPr>
      <a:lvl5pPr marL="715963"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hyperlink" Target="https://ucpraktikportal.dk/kp/pers/praktikoversigt/praktikrelevantedokumente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5.xml"/><Relationship Id="rId5" Type="http://schemas.openxmlformats.org/officeDocument/2006/relationships/hyperlink" Target="https://www.kp.dk/uddannelser/paedagog/praktik-paa-paedagoguddannelsen/" TargetMode="External"/><Relationship Id="rId4" Type="http://schemas.openxmlformats.org/officeDocument/2006/relationships/hyperlink" Target="https://ucpraktikportal.dk/kp/pers/praktikoversigt/praktikrelevantedokumenter"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1CB334F-65E1-430D-9165-38FF3016AC92}"/>
              </a:ext>
              <a:ext uri="{C183D7F6-B498-43B3-948B-1728B52AA6E4}">
                <adec:decorative xmlns:adec="http://schemas.microsoft.com/office/drawing/2017/decorative" val="1"/>
              </a:ext>
            </a:extLst>
          </p:cNvPr>
          <p:cNvPicPr>
            <a:picLocks noChangeAspect="1" noChangeArrowheads="1"/>
          </p:cNvPicPr>
          <p:nvPr/>
        </p:nvPicPr>
        <p:blipFill>
          <a:blip r:embed="rId4"/>
          <a:srcRect t="7812" b="7812"/>
          <a:stretch/>
        </p:blipFill>
        <p:spPr bwMode="auto">
          <a:xfrm>
            <a:off x="0" y="-2053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95536" y="663539"/>
            <a:ext cx="8496944" cy="1062938"/>
          </a:xfrm>
        </p:spPr>
        <p:txBody>
          <a:bodyPr/>
          <a:lstStyle/>
          <a:p>
            <a:pPr algn="ctr"/>
            <a:r>
              <a:rPr lang="da-DK" sz="3800" dirty="0"/>
              <a:t>Informationsmøde for praktiksteder  </a:t>
            </a:r>
            <a:br>
              <a:rPr lang="da-DK" dirty="0"/>
            </a:br>
            <a:r>
              <a:rPr lang="da-DK" sz="2800" dirty="0"/>
              <a:t>4. praktik </a:t>
            </a:r>
          </a:p>
        </p:txBody>
      </p:sp>
      <p:sp>
        <p:nvSpPr>
          <p:cNvPr id="3" name="Undertitel 2"/>
          <p:cNvSpPr>
            <a:spLocks noGrp="1"/>
          </p:cNvSpPr>
          <p:nvPr>
            <p:ph type="subTitle" idx="1"/>
          </p:nvPr>
        </p:nvSpPr>
        <p:spPr>
          <a:xfrm>
            <a:off x="761858" y="2139702"/>
            <a:ext cx="7734578" cy="594364"/>
          </a:xfrm>
        </p:spPr>
        <p:txBody>
          <a:bodyPr/>
          <a:lstStyle/>
          <a:p>
            <a:pPr algn="ctr"/>
            <a:r>
              <a:rPr lang="da-DK" dirty="0"/>
              <a:t>PUCF18 – forår 2021</a:t>
            </a:r>
          </a:p>
        </p:txBody>
      </p:sp>
      <p:sp>
        <p:nvSpPr>
          <p:cNvPr id="5" name="bmkAD2Name"/>
          <p:cNvSpPr txBox="1"/>
          <p:nvPr/>
        </p:nvSpPr>
        <p:spPr>
          <a:xfrm>
            <a:off x="684453" y="4278849"/>
            <a:ext cx="5760000" cy="430887"/>
          </a:xfrm>
          <a:prstGeom prst="rect">
            <a:avLst/>
          </a:prstGeom>
          <a:noFill/>
        </p:spPr>
        <p:txBody>
          <a:bodyPr wrap="square" lIns="0" tIns="0" rIns="0" bIns="0" rtlCol="0">
            <a:spAutoFit/>
          </a:bodyPr>
          <a:lstStyle/>
          <a:p>
            <a:r>
              <a:rPr lang="da-DK" sz="1400" dirty="0">
                <a:solidFill>
                  <a:schemeClr val="bg1"/>
                </a:solidFill>
                <a:latin typeface="Georgia" panose="02040502050405020303" pitchFamily="18" charset="0"/>
                <a:cs typeface="Arial" pitchFamily="34" charset="0"/>
              </a:rPr>
              <a:t>Gitte Andersen og Birgitte Højberg</a:t>
            </a:r>
          </a:p>
          <a:p>
            <a:r>
              <a:rPr lang="da-DK" sz="1400" noProof="0" dirty="0">
                <a:solidFill>
                  <a:schemeClr val="bg1"/>
                </a:solidFill>
                <a:latin typeface="Georgia" panose="02040502050405020303" pitchFamily="18" charset="0"/>
                <a:cs typeface="Arial" pitchFamily="34" charset="0"/>
              </a:rPr>
              <a:t>Praktikkoordinatorer pædagoguddannelsen</a:t>
            </a:r>
          </a:p>
        </p:txBody>
      </p:sp>
      <p:pic>
        <p:nvPicPr>
          <p:cNvPr id="7" name="Picture 9">
            <a:extLst>
              <a:ext uri="{FF2B5EF4-FFF2-40B4-BE49-F238E27FC236}">
                <a16:creationId xmlns:a16="http://schemas.microsoft.com/office/drawing/2014/main" id="{2A60AA9F-032A-4F96-9838-7D0B3025EB35}"/>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997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r>
              <a:rPr lang="da-DK" sz="2400" dirty="0"/>
              <a:t>Praktikopslag</a:t>
            </a:r>
          </a:p>
        </p:txBody>
      </p:sp>
      <p:sp>
        <p:nvSpPr>
          <p:cNvPr id="6" name="Pladsholder til indhold 5"/>
          <p:cNvSpPr>
            <a:spLocks noGrp="1"/>
          </p:cNvSpPr>
          <p:nvPr>
            <p:ph sz="quarter" idx="13"/>
          </p:nvPr>
        </p:nvSpPr>
        <p:spPr>
          <a:xfrm>
            <a:off x="288095" y="875353"/>
            <a:ext cx="8208912" cy="3996338"/>
          </a:xfrm>
        </p:spPr>
        <p:txBody>
          <a:bodyPr>
            <a:noAutofit/>
          </a:bodyPr>
          <a:lstStyle/>
          <a:p>
            <a:pPr marL="285750" indent="-285750">
              <a:spcAft>
                <a:spcPts val="1200"/>
              </a:spcAft>
              <a:buFont typeface="Arial" panose="020B0604020202020204" pitchFamily="34" charset="0"/>
              <a:buChar char="•"/>
            </a:pPr>
            <a:endParaRPr lang="da-DK" sz="1400" dirty="0"/>
          </a:p>
          <a:p>
            <a:pPr>
              <a:lnSpc>
                <a:spcPct val="150000"/>
              </a:lnSpc>
              <a:spcAft>
                <a:spcPts val="1200"/>
              </a:spcAft>
            </a:pPr>
            <a:r>
              <a:rPr lang="da-DK" sz="1400" dirty="0"/>
              <a:t>Mulighed for at invitere studerende til et samarbejde om ‘noget’ særligt:</a:t>
            </a:r>
          </a:p>
          <a:p>
            <a:pPr marL="647700" lvl="2" indent="-285750">
              <a:lnSpc>
                <a:spcPct val="150000"/>
              </a:lnSpc>
              <a:spcAft>
                <a:spcPts val="1200"/>
              </a:spcAft>
              <a:buFont typeface="Arial" panose="020B0604020202020204" pitchFamily="34" charset="0"/>
              <a:buChar char="•"/>
            </a:pPr>
            <a:r>
              <a:rPr lang="da-DK" sz="1400" dirty="0"/>
              <a:t>Særlige problemstillinger, dilemmaer, udfordringer, som I ønsker at få undersøgt nærmere</a:t>
            </a:r>
          </a:p>
          <a:p>
            <a:pPr marL="647700" lvl="2" indent="-285750">
              <a:lnSpc>
                <a:spcPct val="150000"/>
              </a:lnSpc>
              <a:spcAft>
                <a:spcPts val="1200"/>
              </a:spcAft>
              <a:buFont typeface="Arial" panose="020B0604020202020204" pitchFamily="34" charset="0"/>
              <a:buChar char="•"/>
            </a:pPr>
            <a:r>
              <a:rPr lang="da-DK" sz="1400" dirty="0"/>
              <a:t>Særlige opgaver, gøremål, aktiviteter, som I ønsker at få udviklet</a:t>
            </a:r>
          </a:p>
          <a:p>
            <a:pPr marL="647700" lvl="2" indent="-285750">
              <a:lnSpc>
                <a:spcPct val="150000"/>
              </a:lnSpc>
              <a:spcAft>
                <a:spcPts val="1200"/>
              </a:spcAft>
              <a:buFont typeface="Arial" panose="020B0604020202020204" pitchFamily="34" charset="0"/>
              <a:buChar char="•"/>
            </a:pPr>
            <a:r>
              <a:rPr lang="da-DK" sz="1400" dirty="0"/>
              <a:t>På Praktikportalen under ‘Praktikrelevante dokumenter’ ligger en vejledning til, hvordan man uploader Praktikopslag på Praktikportalen: </a:t>
            </a:r>
            <a:r>
              <a:rPr lang="da-DK" sz="1400" dirty="0">
                <a:solidFill>
                  <a:srgbClr val="0070C0"/>
                </a:solidFill>
                <a:hlinkClick r:id="rId4">
                  <a:extLst>
                    <a:ext uri="{A12FA001-AC4F-418D-AE19-62706E023703}">
                      <ahyp:hlinkClr xmlns:ahyp="http://schemas.microsoft.com/office/drawing/2018/hyperlinkcolor" val="tx"/>
                    </a:ext>
                  </a:extLst>
                </a:hlinkClick>
              </a:rPr>
              <a:t>https://ucpraktikportal.dk/kp/pers/praktikoversigt/praktikrelevantedokumenter</a:t>
            </a:r>
            <a:r>
              <a:rPr lang="da-DK" sz="1400" dirty="0">
                <a:solidFill>
                  <a:srgbClr val="0070C0"/>
                </a:solidFill>
              </a:rPr>
              <a:t> </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46243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410509"/>
          </a:xfrm>
        </p:spPr>
        <p:txBody>
          <a:bodyPr anchor="t"/>
          <a:lstStyle/>
          <a:p>
            <a:r>
              <a:rPr lang="da-DK" sz="2400" dirty="0"/>
              <a:t>Praktikopslag – et ex</a:t>
            </a:r>
          </a:p>
        </p:txBody>
      </p:sp>
      <p:sp>
        <p:nvSpPr>
          <p:cNvPr id="6" name="Pladsholder til indhold 5"/>
          <p:cNvSpPr>
            <a:spLocks noGrp="1"/>
          </p:cNvSpPr>
          <p:nvPr>
            <p:ph sz="quarter" idx="13"/>
          </p:nvPr>
        </p:nvSpPr>
        <p:spPr>
          <a:xfrm>
            <a:off x="287524" y="639100"/>
            <a:ext cx="8208912" cy="4200901"/>
          </a:xfrm>
        </p:spPr>
        <p:txBody>
          <a:bodyPr>
            <a:noAutofit/>
          </a:bodyPr>
          <a:lstStyle/>
          <a:p>
            <a:pPr indent="0">
              <a:spcAft>
                <a:spcPts val="700"/>
              </a:spcAft>
              <a:buNone/>
            </a:pPr>
            <a:r>
              <a:rPr lang="da-DK" sz="1200" b="1" u="sng" dirty="0"/>
              <a:t>Udfordring/dilemma i forhold til bachelorprojekt - 4. praktik</a:t>
            </a:r>
            <a:endParaRPr lang="da-DK" sz="1200" dirty="0"/>
          </a:p>
          <a:p>
            <a:pPr indent="0">
              <a:spcAft>
                <a:spcPts val="700"/>
              </a:spcAft>
              <a:buNone/>
            </a:pPr>
            <a:r>
              <a:rPr lang="da-DK" sz="1200" dirty="0"/>
              <a:t>Bostedet Chr. X Allé er et bosted for voksne med diagnoser indenfor autismespektret. Beboerne spænder vidt i funktionsniveau i forhold til, hvor meget støtte de behøver, så de kan mestre deres dagligdag. Vi bestræber os på, at borgeren er altid medskaber og medspiller i eget liv.</a:t>
            </a:r>
          </a:p>
          <a:p>
            <a:pPr indent="0">
              <a:spcAft>
                <a:spcPts val="700"/>
              </a:spcAft>
              <a:buNone/>
            </a:pPr>
            <a:r>
              <a:rPr lang="da-DK" sz="1200" dirty="0"/>
              <a:t>Mødet med det omkringliggende samfund kan med et social kognitivt handikap indenfor autismespektret være en stor udfordring uden støttesystemer, der guider og oversætter social information.</a:t>
            </a:r>
          </a:p>
          <a:p>
            <a:pPr indent="0">
              <a:spcAft>
                <a:spcPts val="700"/>
              </a:spcAft>
              <a:buNone/>
            </a:pPr>
            <a:r>
              <a:rPr lang="da-DK" sz="1200" dirty="0"/>
              <a:t>På bostedet arbejder vi med forskellige former for struktur, der tager udgangspunkt i den enkeltes støttebehov.</a:t>
            </a:r>
          </a:p>
          <a:p>
            <a:pPr indent="0">
              <a:spcAft>
                <a:spcPts val="700"/>
              </a:spcAft>
              <a:buNone/>
            </a:pPr>
            <a:r>
              <a:rPr lang="da-DK" sz="1200" dirty="0"/>
              <a:t>De udfordringer, vi understøtter og arbejder med er ofte, hvornår man går i seng, står op, tager på arbejde, hvor meget man spiser, hvad er sund livsstil, personlig hygiejne, venskaber, særinteresser, selvindsigt i eget handikap mm., samt når borgerne færdes udenfor bostedet, eksempelvis til og fra arbejde, ved indkøb og socialt samvær med venner og familie.</a:t>
            </a:r>
          </a:p>
          <a:p>
            <a:pPr indent="0">
              <a:spcAft>
                <a:spcPts val="700"/>
              </a:spcAft>
              <a:buNone/>
            </a:pPr>
            <a:r>
              <a:rPr lang="da-DK" sz="1200" b="1" dirty="0"/>
              <a:t>Det kan være en udfordring, at skabe forståelse og motivation hos vores beboere, så de tager imod den struktur, vi tilbyder. </a:t>
            </a:r>
            <a:endParaRPr lang="da-DK" sz="1200" dirty="0"/>
          </a:p>
          <a:p>
            <a:pPr indent="0">
              <a:spcAft>
                <a:spcPts val="700"/>
              </a:spcAft>
              <a:buNone/>
            </a:pPr>
            <a:r>
              <a:rPr lang="da-DK" sz="1200" b="1" dirty="0"/>
              <a:t>Derudover er der et etisk dilemma i, hvor meget og hvordan strukturen implementeres, når der skal tages hensyn til vores omsorgspligt og borgerens ret til at være medskaber og medspiller i eget liv.    </a:t>
            </a:r>
            <a:endParaRPr lang="da-DK" sz="1200" dirty="0"/>
          </a:p>
          <a:p>
            <a:pPr indent="0">
              <a:spcAft>
                <a:spcPts val="700"/>
              </a:spcAft>
              <a:buNone/>
            </a:pPr>
            <a:r>
              <a:rPr lang="da-DK" sz="1200" dirty="0"/>
              <a:t>Vi håber, der er nogle i 4. praktik, der har lyst til, at undersøge og se på disse problemstillinger, og vi vil gerne stille os til rådighed som arbejdsplads, til indsamling af empiri samt mulighed for evt. at gennemføre et aktivitetsforløb.</a:t>
            </a:r>
          </a:p>
          <a:p>
            <a:pPr indent="0">
              <a:spcAft>
                <a:spcPts val="700"/>
              </a:spcAft>
              <a:buNone/>
            </a:pPr>
            <a:r>
              <a:rPr lang="da-DK" sz="1200" dirty="0"/>
              <a:t>Se evt. på vores hjemmeside under punktet studerende.</a:t>
            </a:r>
          </a:p>
          <a:p>
            <a:pPr lvl="2">
              <a:buFont typeface="Arial" panose="020B0604020202020204" pitchFamily="34" charset="0"/>
              <a:buChar char="•"/>
            </a:pPr>
            <a:endParaRPr lang="da-DK" sz="12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272599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r>
              <a:rPr lang="da-DK" sz="2400" dirty="0"/>
              <a:t>Forbesøg</a:t>
            </a:r>
          </a:p>
        </p:txBody>
      </p:sp>
      <p:sp>
        <p:nvSpPr>
          <p:cNvPr id="6" name="Pladsholder til indhold 5"/>
          <p:cNvSpPr>
            <a:spLocks noGrp="1"/>
          </p:cNvSpPr>
          <p:nvPr>
            <p:ph sz="quarter" idx="13"/>
          </p:nvPr>
        </p:nvSpPr>
        <p:spPr>
          <a:xfrm>
            <a:off x="288095" y="1001314"/>
            <a:ext cx="8208912" cy="3744416"/>
          </a:xfrm>
        </p:spPr>
        <p:txBody>
          <a:bodyPr>
            <a:noAutofit/>
          </a:bodyPr>
          <a:lstStyle/>
          <a:p>
            <a:pPr>
              <a:lnSpc>
                <a:spcPct val="150000"/>
              </a:lnSpc>
            </a:pPr>
            <a:r>
              <a:rPr lang="da-DK" sz="1400" dirty="0"/>
              <a:t>Når de studerende har lavet aftale med et praktiksted, skal de hurtigst muligt aftale et forbesøg på praktikstedet med henblik på:</a:t>
            </a:r>
          </a:p>
          <a:p>
            <a:pPr marL="647700" lvl="2" indent="-285750">
              <a:lnSpc>
                <a:spcPct val="150000"/>
              </a:lnSpc>
              <a:buFont typeface="Arial" panose="020B0604020202020204" pitchFamily="34" charset="0"/>
              <a:buChar char="•"/>
            </a:pPr>
            <a:r>
              <a:rPr lang="da-DK" sz="1400" dirty="0"/>
              <a:t>Samtykke til indhentelse af straffe- og børneattest</a:t>
            </a:r>
          </a:p>
          <a:p>
            <a:pPr marL="647700" lvl="2" indent="-285750">
              <a:lnSpc>
                <a:spcPct val="150000"/>
              </a:lnSpc>
              <a:buFont typeface="Arial" panose="020B0604020202020204" pitchFamily="34" charset="0"/>
              <a:buChar char="•"/>
            </a:pPr>
            <a:r>
              <a:rPr lang="da-DK" sz="1400" dirty="0"/>
              <a:t>En drøftelse af og </a:t>
            </a:r>
            <a:r>
              <a:rPr lang="da-DK" sz="1400" i="1" dirty="0"/>
              <a:t>gensidig forventningsafstemning </a:t>
            </a:r>
            <a:r>
              <a:rPr lang="da-DK" sz="1400" dirty="0"/>
              <a:t>vedr. tilrettelæggelsen af de 16 dages praktikforløb (brug skabelonen til samarbejdsaftale som inspiration)</a:t>
            </a:r>
          </a:p>
          <a:p>
            <a:pPr marL="647700" lvl="2" indent="-285750">
              <a:lnSpc>
                <a:spcPct val="150000"/>
              </a:lnSpc>
              <a:buFont typeface="Arial" panose="020B0604020202020204" pitchFamily="34" charset="0"/>
              <a:buChar char="•"/>
            </a:pPr>
            <a:r>
              <a:rPr lang="da-DK" sz="1400" dirty="0"/>
              <a:t>Aftale om, hvornår og hvordan de 16 dage skal placeres. </a:t>
            </a:r>
          </a:p>
          <a:p>
            <a:pPr marL="1056913" lvl="3" indent="-342900">
              <a:lnSpc>
                <a:spcPct val="150000"/>
              </a:lnSpc>
              <a:buFont typeface="Arial" panose="020B0604020202020204" pitchFamily="34" charset="0"/>
              <a:buChar char="•"/>
            </a:pPr>
            <a:r>
              <a:rPr lang="da-DK" sz="1400" dirty="0"/>
              <a:t>Praktikstedet skitserer rammer og muligheder, den studerende formulerer ønsker og behov med afsæt i sine overvejelser i bachelorprojektet. Det er denne drøftelse, der senere skal munde ud i en samarbejdsaftale.</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29582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159483"/>
            <a:ext cx="6768752" cy="396043"/>
          </a:xfrm>
        </p:spPr>
        <p:txBody>
          <a:bodyPr anchor="t"/>
          <a:lstStyle/>
          <a:p>
            <a:r>
              <a:rPr lang="da-DK" sz="2400" dirty="0"/>
              <a:t>Samarbejdsaftale</a:t>
            </a:r>
          </a:p>
        </p:txBody>
      </p:sp>
      <p:sp>
        <p:nvSpPr>
          <p:cNvPr id="6" name="Pladsholder til indhold 5"/>
          <p:cNvSpPr>
            <a:spLocks noGrp="1"/>
          </p:cNvSpPr>
          <p:nvPr>
            <p:ph sz="quarter" idx="13"/>
          </p:nvPr>
        </p:nvSpPr>
        <p:spPr>
          <a:xfrm>
            <a:off x="282017" y="555526"/>
            <a:ext cx="8640390" cy="4428491"/>
          </a:xfrm>
        </p:spPr>
        <p:txBody>
          <a:bodyPr>
            <a:noAutofit/>
          </a:bodyPr>
          <a:lstStyle/>
          <a:p>
            <a:pPr>
              <a:spcAft>
                <a:spcPts val="1200"/>
              </a:spcAft>
            </a:pPr>
            <a:r>
              <a:rPr lang="da-DK" sz="1400" dirty="0"/>
              <a:t>I starten af bachelor-/praktikperioden, skal de studerende sammen med praktikstedet udarbejde en samarbejdsaftale for at sikre, at der er enighed om præmisserne for samarbejdet </a:t>
            </a:r>
          </a:p>
          <a:p>
            <a:pPr>
              <a:spcAft>
                <a:spcPts val="1200"/>
              </a:spcAft>
            </a:pPr>
            <a:r>
              <a:rPr lang="da-DK" sz="1400" dirty="0"/>
              <a:t>Samarbejdsaftalen skal desuden drøftes med bachelorvejlederen i forbindelse med de første vejledninger</a:t>
            </a:r>
          </a:p>
          <a:p>
            <a:pPr>
              <a:spcAft>
                <a:spcPts val="1200"/>
              </a:spcAft>
            </a:pPr>
            <a:r>
              <a:rPr lang="da-DK" sz="1400" dirty="0"/>
              <a:t>Aftalen regulerer de aftaler, man har om: </a:t>
            </a:r>
          </a:p>
          <a:p>
            <a:pPr marL="702900" lvl="1" indent="-342900">
              <a:buFont typeface="Arial" panose="020B0604020202020204" pitchFamily="34" charset="0"/>
              <a:buChar char="•"/>
            </a:pPr>
            <a:r>
              <a:rPr lang="da-DK" sz="1200" dirty="0"/>
              <a:t>Placering af praktikperiodens 16 dage</a:t>
            </a:r>
          </a:p>
          <a:p>
            <a:pPr marL="702900" lvl="1" indent="-342900">
              <a:buFont typeface="Arial" panose="020B0604020202020204" pitchFamily="34" charset="0"/>
              <a:buChar char="•"/>
            </a:pPr>
            <a:r>
              <a:rPr lang="da-DK" sz="1200" dirty="0"/>
              <a:t>Undersøgelsens fokus</a:t>
            </a:r>
          </a:p>
          <a:p>
            <a:pPr marL="702900" lvl="1" indent="-342900">
              <a:buFont typeface="Arial" panose="020B0604020202020204" pitchFamily="34" charset="0"/>
              <a:buChar char="•"/>
            </a:pPr>
            <a:r>
              <a:rPr lang="da-DK" sz="1200" dirty="0"/>
              <a:t>Undersøgelsesmetoder og empiri-indsamling </a:t>
            </a:r>
          </a:p>
          <a:p>
            <a:pPr marL="702900" lvl="1" indent="-342900">
              <a:buFont typeface="Arial" panose="020B0604020202020204" pitchFamily="34" charset="0"/>
              <a:buChar char="•"/>
            </a:pPr>
            <a:r>
              <a:rPr lang="da-DK" sz="1200" dirty="0"/>
              <a:t>Evt. gennemførelse af aktivitetsforløb </a:t>
            </a:r>
          </a:p>
          <a:p>
            <a:pPr marL="702900" lvl="1" indent="-342900">
              <a:buFont typeface="Arial" panose="020B0604020202020204" pitchFamily="34" charset="0"/>
              <a:buChar char="•"/>
            </a:pPr>
            <a:r>
              <a:rPr lang="da-DK" sz="1200" dirty="0"/>
              <a:t>Forhold vedr. tavshedspligt, anonymitet og etik (følger reglerne i den pågældende kommune) (GDPR-forløb på KP)</a:t>
            </a:r>
          </a:p>
          <a:p>
            <a:pPr marL="702900" lvl="1" indent="-342900">
              <a:buFont typeface="Arial" panose="020B0604020202020204" pitchFamily="34" charset="0"/>
              <a:buChar char="•"/>
            </a:pPr>
            <a:r>
              <a:rPr lang="da-DK" sz="1200" dirty="0"/>
              <a:t>Aftaler vedr. sygdom</a:t>
            </a:r>
          </a:p>
          <a:p>
            <a:pPr marL="702900" lvl="1" indent="-342900">
              <a:buFont typeface="Arial" panose="020B0604020202020204" pitchFamily="34" charset="0"/>
              <a:buChar char="•"/>
            </a:pPr>
            <a:r>
              <a:rPr lang="da-DK" sz="1200" b="1" dirty="0"/>
              <a:t>Afsluttende tilbagemelding og feedback på praktikstedet </a:t>
            </a:r>
          </a:p>
          <a:p>
            <a:pPr marL="702900" lvl="1" indent="-342900">
              <a:spcAft>
                <a:spcPts val="1200"/>
              </a:spcAft>
              <a:buFont typeface="Arial" panose="020B0604020202020204" pitchFamily="34" charset="0"/>
              <a:buChar char="•"/>
            </a:pPr>
            <a:r>
              <a:rPr lang="da-DK" sz="1200" dirty="0"/>
              <a:t>Det fremgår desuden af samarbejdsaftalen, hvem der er de(n) studerendes kontakt på praktikstedet og hvem, der er bachelorvejleder</a:t>
            </a:r>
          </a:p>
          <a:p>
            <a:pPr>
              <a:spcAft>
                <a:spcPts val="1200"/>
              </a:spcAft>
            </a:pPr>
            <a:r>
              <a:rPr lang="da-DK" sz="1400" dirty="0"/>
              <a:t>Samarbejdsaftalen mailes til BA-vejleder </a:t>
            </a:r>
            <a:r>
              <a:rPr lang="da-DK" sz="1100" dirty="0"/>
              <a:t>(studerendes ansvar) </a:t>
            </a:r>
            <a:r>
              <a:rPr lang="da-DK" sz="1400" dirty="0"/>
              <a:t>og mailes/afleveres til praktikstedet senest tre uger efter bachelorperiodens start (</a:t>
            </a:r>
            <a:r>
              <a:rPr lang="da-DK" sz="1200" dirty="0"/>
              <a:t>Vedlægges desuden som ekstramateriale, når den studerende afleverer sit BA-projekt).</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33285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r>
              <a:rPr lang="da-DK" sz="2400" dirty="0"/>
              <a:t>Samarbejdsaftale</a:t>
            </a:r>
          </a:p>
        </p:txBody>
      </p:sp>
      <p:sp>
        <p:nvSpPr>
          <p:cNvPr id="6" name="Pladsholder til indhold 5"/>
          <p:cNvSpPr>
            <a:spLocks noGrp="1"/>
          </p:cNvSpPr>
          <p:nvPr>
            <p:ph sz="quarter" idx="13"/>
          </p:nvPr>
        </p:nvSpPr>
        <p:spPr>
          <a:xfrm>
            <a:off x="288095" y="828491"/>
            <a:ext cx="8208912" cy="3687475"/>
          </a:xfrm>
        </p:spPr>
        <p:txBody>
          <a:bodyPr>
            <a:noAutofit/>
          </a:bodyPr>
          <a:lstStyle/>
          <a:p>
            <a:pPr>
              <a:spcAft>
                <a:spcPts val="1200"/>
              </a:spcAft>
            </a:pPr>
            <a:r>
              <a:rPr lang="da-DK" sz="1400" dirty="0"/>
              <a:t>Et vigtigt redskab til forventningsafstemning:</a:t>
            </a:r>
          </a:p>
          <a:p>
            <a:pPr marL="702900" lvl="1" indent="-342900">
              <a:spcAft>
                <a:spcPts val="1200"/>
              </a:spcAft>
              <a:buFont typeface="Arial" panose="020B0604020202020204" pitchFamily="34" charset="0"/>
              <a:buChar char="•"/>
            </a:pPr>
            <a:r>
              <a:rPr lang="da-DK" sz="1400" dirty="0"/>
              <a:t>Hvad er de(n) studerendes ønsker, forventninger, forestillinger?</a:t>
            </a:r>
          </a:p>
          <a:p>
            <a:pPr marL="702900" lvl="1" indent="-342900">
              <a:spcAft>
                <a:spcPts val="1200"/>
              </a:spcAft>
              <a:buFont typeface="Arial" panose="020B0604020202020204" pitchFamily="34" charset="0"/>
              <a:buChar char="•"/>
            </a:pPr>
            <a:r>
              <a:rPr lang="da-DK" sz="1400" dirty="0"/>
              <a:t>Hvilke rammer og muligheder kan praktikstedets tilbyde? Hvad er muligt – hvad er ikke muligt?</a:t>
            </a:r>
          </a:p>
          <a:p>
            <a:pPr marL="702900" lvl="1" indent="-342900">
              <a:spcAft>
                <a:spcPts val="1200"/>
              </a:spcAft>
              <a:buFont typeface="Arial" panose="020B0604020202020204" pitchFamily="34" charset="0"/>
              <a:buChar char="•"/>
            </a:pPr>
            <a:r>
              <a:rPr lang="da-DK" sz="1400" dirty="0"/>
              <a:t>Hvad er de(n) studerendes rolle og position?</a:t>
            </a:r>
          </a:p>
          <a:p>
            <a:pPr marL="702900" lvl="1" indent="-342900">
              <a:spcAft>
                <a:spcPts val="1200"/>
              </a:spcAft>
              <a:buFont typeface="Arial" panose="020B0604020202020204" pitchFamily="34" charset="0"/>
              <a:buChar char="•"/>
            </a:pPr>
            <a:r>
              <a:rPr lang="da-DK" sz="1400" dirty="0"/>
              <a:t>Hvem sikrer, at alle, der bliver berørt af den studerendes aktiviteter, bliver informerede om det?</a:t>
            </a:r>
          </a:p>
          <a:p>
            <a:pPr marL="702900" lvl="1" indent="-342900">
              <a:spcAft>
                <a:spcPts val="1200"/>
              </a:spcAft>
              <a:buFont typeface="Arial" panose="020B0604020202020204" pitchFamily="34" charset="0"/>
              <a:buChar char="•"/>
            </a:pPr>
            <a:r>
              <a:rPr lang="da-DK" sz="1400" dirty="0"/>
              <a:t>Hvilke aftaler skal ligge fast på forhånd? </a:t>
            </a:r>
          </a:p>
          <a:p>
            <a:pPr marL="702900" lvl="1" indent="-342900">
              <a:spcAft>
                <a:spcPts val="1200"/>
              </a:spcAft>
              <a:buFont typeface="Arial" panose="020B0604020202020204" pitchFamily="34" charset="0"/>
              <a:buChar char="•"/>
            </a:pPr>
            <a:r>
              <a:rPr lang="da-DK" sz="1400" dirty="0"/>
              <a:t>Hvilke regler er der vedr. anonymitet og indsamling og håndtering af empirisk materiale?</a:t>
            </a:r>
          </a:p>
          <a:p>
            <a:pPr marL="702900" lvl="1" indent="-342900">
              <a:spcAft>
                <a:spcPts val="1200"/>
              </a:spcAft>
              <a:buFont typeface="Arial" panose="020B0604020202020204" pitchFamily="34" charset="0"/>
              <a:buChar char="•"/>
            </a:pPr>
            <a:r>
              <a:rPr lang="da-DK" sz="1400" dirty="0"/>
              <a:t>Hvad gør man i forbindelse med sygdom?</a:t>
            </a:r>
          </a:p>
          <a:p>
            <a:pPr marL="702900" lvl="1" indent="-342900">
              <a:spcAft>
                <a:spcPts val="1200"/>
              </a:spcAft>
              <a:buFont typeface="Arial" panose="020B0604020202020204" pitchFamily="34" charset="0"/>
              <a:buChar char="•"/>
            </a:pPr>
            <a:endParaRPr lang="da-DK" sz="14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88307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_DateCustomE"/>
          <p:cNvSpPr>
            <a:spLocks noGrp="1"/>
          </p:cNvSpPr>
          <p:nvPr>
            <p:ph type="dt" sz="half" idx="10"/>
          </p:nvPr>
        </p:nvSpPr>
        <p:spPr>
          <a:xfrm>
            <a:off x="683568" y="4939385"/>
            <a:ext cx="2200057" cy="111063"/>
          </a:xfrm>
        </p:spPr>
        <p:txBody>
          <a:bodyPr/>
          <a:lstStyle/>
          <a:p>
            <a:r>
              <a:rPr lang="da-DK" sz="900"/>
              <a:t>Praktikkoordinatorerne - forår 2021</a:t>
            </a:r>
            <a:endParaRPr lang="da-DK" sz="900" dirty="0"/>
          </a:p>
        </p:txBody>
      </p:sp>
      <p:sp>
        <p:nvSpPr>
          <p:cNvPr id="2" name="Pladsholder til billede 1"/>
          <p:cNvSpPr>
            <a:spLocks noGrp="1"/>
          </p:cNvSpPr>
          <p:nvPr>
            <p:ph type="pic" sz="quarter" idx="13"/>
          </p:nvPr>
        </p:nvSpPr>
        <p:spPr/>
      </p:sp>
      <p:graphicFrame>
        <p:nvGraphicFramePr>
          <p:cNvPr id="9" name="Pladsholder til indhold 5"/>
          <p:cNvGraphicFramePr>
            <a:graphicFrameLocks/>
          </p:cNvGraphicFramePr>
          <p:nvPr>
            <p:extLst>
              <p:ext uri="{D42A27DB-BD31-4B8C-83A1-F6EECF244321}">
                <p14:modId xmlns:p14="http://schemas.microsoft.com/office/powerpoint/2010/main" val="1138788766"/>
              </p:ext>
            </p:extLst>
          </p:nvPr>
        </p:nvGraphicFramePr>
        <p:xfrm>
          <a:off x="0" y="0"/>
          <a:ext cx="9144000" cy="5333421"/>
        </p:xfrm>
        <a:graphic>
          <a:graphicData uri="http://schemas.openxmlformats.org/drawingml/2006/table">
            <a:tbl>
              <a:tblPr firstRow="1" firstCol="1" bandRow="1">
                <a:tableStyleId>{5C22544A-7EE6-4342-B048-85BDC9FD1C3A}</a:tableStyleId>
              </a:tblPr>
              <a:tblGrid>
                <a:gridCol w="3272376">
                  <a:extLst>
                    <a:ext uri="{9D8B030D-6E8A-4147-A177-3AD203B41FA5}">
                      <a16:colId xmlns:a16="http://schemas.microsoft.com/office/drawing/2014/main" val="20000"/>
                    </a:ext>
                  </a:extLst>
                </a:gridCol>
                <a:gridCol w="2186283">
                  <a:extLst>
                    <a:ext uri="{9D8B030D-6E8A-4147-A177-3AD203B41FA5}">
                      <a16:colId xmlns:a16="http://schemas.microsoft.com/office/drawing/2014/main" val="20001"/>
                    </a:ext>
                  </a:extLst>
                </a:gridCol>
                <a:gridCol w="1489709">
                  <a:extLst>
                    <a:ext uri="{9D8B030D-6E8A-4147-A177-3AD203B41FA5}">
                      <a16:colId xmlns:a16="http://schemas.microsoft.com/office/drawing/2014/main" val="20002"/>
                    </a:ext>
                  </a:extLst>
                </a:gridCol>
                <a:gridCol w="2195632">
                  <a:extLst>
                    <a:ext uri="{9D8B030D-6E8A-4147-A177-3AD203B41FA5}">
                      <a16:colId xmlns:a16="http://schemas.microsoft.com/office/drawing/2014/main" val="20003"/>
                    </a:ext>
                  </a:extLst>
                </a:gridCol>
              </a:tblGrid>
              <a:tr h="465328">
                <a:tc gridSpan="4">
                  <a:txBody>
                    <a:bodyPr/>
                    <a:lstStyle/>
                    <a:p>
                      <a:pPr marL="457200" algn="ctr">
                        <a:lnSpc>
                          <a:spcPct val="107000"/>
                        </a:lnSpc>
                        <a:spcBef>
                          <a:spcPts val="0"/>
                        </a:spcBef>
                        <a:spcAft>
                          <a:spcPts val="0"/>
                        </a:spcAft>
                      </a:pPr>
                      <a:r>
                        <a:rPr lang="da-DK" sz="1100" dirty="0">
                          <a:solidFill>
                            <a:schemeClr val="tx1"/>
                          </a:solidFill>
                          <a:effectLst/>
                        </a:rPr>
                        <a:t>Samarbejdsaftale om 4. praktik</a:t>
                      </a:r>
                    </a:p>
                    <a:p>
                      <a:pPr marL="457200" algn="ctr">
                        <a:lnSpc>
                          <a:spcPct val="107000"/>
                        </a:lnSpc>
                        <a:spcBef>
                          <a:spcPts val="0"/>
                        </a:spcBef>
                        <a:spcAft>
                          <a:spcPts val="0"/>
                        </a:spcAft>
                      </a:pPr>
                      <a:r>
                        <a:rPr lang="da-DK" sz="1100" b="0" dirty="0">
                          <a:solidFill>
                            <a:schemeClr val="tx1"/>
                          </a:solidFill>
                          <a:effectLst/>
                        </a:rPr>
                        <a:t>Aftalen skal afleveres til praktiksted</a:t>
                      </a:r>
                      <a:r>
                        <a:rPr lang="da-DK" sz="1100" b="0" baseline="0" dirty="0">
                          <a:solidFill>
                            <a:schemeClr val="tx1"/>
                          </a:solidFill>
                          <a:effectLst/>
                        </a:rPr>
                        <a:t> og BA-vejleder og uploades </a:t>
                      </a:r>
                      <a:r>
                        <a:rPr lang="da-DK" sz="1100" b="0" dirty="0">
                          <a:solidFill>
                            <a:schemeClr val="tx1"/>
                          </a:solidFill>
                          <a:effectLst/>
                        </a:rPr>
                        <a:t>som ekstramateriale i Wiseflow</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09" marR="23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263072">
                <a:tc rowSpan="2">
                  <a:txBody>
                    <a:bodyPr/>
                    <a:lstStyle/>
                    <a:p>
                      <a:pPr algn="l"/>
                      <a:r>
                        <a:rPr lang="da-DK" sz="1050" dirty="0">
                          <a:solidFill>
                            <a:schemeClr val="tx1"/>
                          </a:solidFill>
                          <a:effectLst/>
                        </a:rPr>
                        <a:t>Studerende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solidFill>
                            <a:schemeClr val="tx1"/>
                          </a:solidFill>
                          <a:effectLst/>
                        </a:rPr>
                        <a:t>Hold nr.</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1"/>
                  </a:ext>
                </a:extLst>
              </a:tr>
              <a:tr h="197343">
                <a:tc vMerge="1">
                  <a:txBody>
                    <a:bodyPr/>
                    <a:lstStyle/>
                    <a:p>
                      <a:endParaRPr lang="da-DK"/>
                    </a:p>
                  </a:txBody>
                  <a:tcPr/>
                </a:tc>
                <a:tc>
                  <a:txBody>
                    <a:bodyPr/>
                    <a:lstStyle/>
                    <a:p>
                      <a:pPr marL="457200" algn="l">
                        <a:lnSpc>
                          <a:spcPct val="107000"/>
                        </a:lnSpc>
                        <a:spcBef>
                          <a:spcPts val="600"/>
                        </a:spcBef>
                        <a:spcAft>
                          <a:spcPts val="600"/>
                        </a:spcAft>
                      </a:pPr>
                      <a:r>
                        <a:rPr lang="da-DK" sz="1050" dirty="0">
                          <a:solidFill>
                            <a:schemeClr val="tx1"/>
                          </a:solidFill>
                          <a:effectLst/>
                        </a:rPr>
                        <a:t>Studienummer</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07000"/>
                        </a:lnSpc>
                        <a:spcBef>
                          <a:spcPts val="600"/>
                        </a:spcBef>
                        <a:spcAft>
                          <a:spcPts val="600"/>
                        </a:spcAft>
                      </a:pPr>
                      <a:r>
                        <a:rPr lang="da-DK" sz="1050" dirty="0">
                          <a:effectLst/>
                        </a:rPr>
                        <a:t>Mail</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07000"/>
                        </a:lnSpc>
                        <a:spcBef>
                          <a:spcPts val="600"/>
                        </a:spcBef>
                        <a:spcAft>
                          <a:spcPts val="600"/>
                        </a:spcAft>
                      </a:pPr>
                      <a:r>
                        <a:rPr lang="da-DK" sz="1050" dirty="0">
                          <a:effectLst/>
                        </a:rPr>
                        <a:t>Telefon</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7343">
                <a:tc rowSpan="3">
                  <a:txBody>
                    <a:bodyPr/>
                    <a:lstStyle/>
                    <a:p>
                      <a:pPr marL="457200" algn="l">
                        <a:lnSpc>
                          <a:spcPct val="107000"/>
                        </a:lnSpc>
                        <a:spcBef>
                          <a:spcPts val="600"/>
                        </a:spcBef>
                        <a:spcAft>
                          <a:spcPts val="600"/>
                        </a:spcAft>
                      </a:pPr>
                      <a:r>
                        <a:rPr lang="da-DK" sz="1050" dirty="0">
                          <a:solidFill>
                            <a:schemeClr val="tx1"/>
                          </a:solidFill>
                          <a:effectLst/>
                        </a:rPr>
                        <a:t>Eventuelt øvrige gruppemedlemmer</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3"/>
                  </a:ext>
                </a:extLst>
              </a:tr>
              <a:tr h="197343">
                <a:tc vMerge="1">
                  <a:txBody>
                    <a:bodyPr/>
                    <a:lstStyle/>
                    <a:p>
                      <a:endParaRPr lang="da-DK"/>
                    </a:p>
                  </a:txBody>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4"/>
                  </a:ext>
                </a:extLst>
              </a:tr>
              <a:tr h="197343">
                <a:tc vMerge="1">
                  <a:txBody>
                    <a:bodyPr/>
                    <a:lstStyle/>
                    <a:p>
                      <a:endParaRPr lang="da-DK"/>
                    </a:p>
                  </a:txBody>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5"/>
                  </a:ext>
                </a:extLst>
              </a:tr>
              <a:tr h="220729">
                <a:tc rowSpan="2">
                  <a:txBody>
                    <a:bodyPr/>
                    <a:lstStyle/>
                    <a:p>
                      <a:pPr marL="457200" algn="l">
                        <a:lnSpc>
                          <a:spcPct val="107000"/>
                        </a:lnSpc>
                        <a:spcBef>
                          <a:spcPts val="600"/>
                        </a:spcBef>
                        <a:spcAft>
                          <a:spcPts val="600"/>
                        </a:spcAft>
                      </a:pPr>
                      <a:r>
                        <a:rPr lang="da-DK" sz="1050" dirty="0">
                          <a:solidFill>
                            <a:schemeClr val="tx1"/>
                          </a:solidFill>
                          <a:effectLst/>
                        </a:rPr>
                        <a:t>Praktiksted</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a:txBody>
                    <a:bodyPr/>
                    <a:lstStyle/>
                    <a:p>
                      <a:pPr marL="457200" algn="l">
                        <a:lnSpc>
                          <a:spcPct val="107000"/>
                        </a:lnSpc>
                        <a:spcBef>
                          <a:spcPts val="600"/>
                        </a:spcBef>
                        <a:spcAft>
                          <a:spcPts val="600"/>
                        </a:spcAft>
                      </a:pPr>
                      <a:r>
                        <a:rPr lang="da-DK" sz="1050" dirty="0">
                          <a:effectLst/>
                        </a:rPr>
                        <a:t>Mail</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4339">
                <a:tc vMerge="1">
                  <a:txBody>
                    <a:bodyPr/>
                    <a:lstStyle/>
                    <a:p>
                      <a:endParaRPr lang="da-DK"/>
                    </a:p>
                  </a:txBody>
                  <a:tcPr/>
                </a:tc>
                <a:tc gridSpan="2">
                  <a:txBody>
                    <a:bodyPr/>
                    <a:lstStyle/>
                    <a:p>
                      <a:pPr marL="457200" algn="l">
                        <a:lnSpc>
                          <a:spcPct val="107000"/>
                        </a:lnSpc>
                        <a:spcBef>
                          <a:spcPts val="600"/>
                        </a:spcBef>
                        <a:spcAft>
                          <a:spcPts val="600"/>
                        </a:spcAft>
                      </a:pPr>
                      <a:r>
                        <a:rPr lang="da-DK" sz="1050" dirty="0">
                          <a:solidFill>
                            <a:schemeClr val="tx1"/>
                          </a:solidFill>
                          <a:effectLst/>
                        </a:rPr>
                        <a:t>Adresse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a:txBody>
                    <a:bodyPr/>
                    <a:lstStyle/>
                    <a:p>
                      <a:pPr marL="457200" algn="l">
                        <a:lnSpc>
                          <a:spcPct val="107000"/>
                        </a:lnSpc>
                        <a:spcBef>
                          <a:spcPts val="600"/>
                        </a:spcBef>
                        <a:spcAft>
                          <a:spcPts val="600"/>
                        </a:spcAft>
                      </a:pPr>
                      <a:r>
                        <a:rPr lang="da-DK" sz="1050" dirty="0">
                          <a:effectLst/>
                        </a:rPr>
                        <a:t>Telefon</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7343">
                <a:tc rowSpan="3">
                  <a:txBody>
                    <a:bodyPr/>
                    <a:lstStyle/>
                    <a:p>
                      <a:pPr marL="457200" algn="l">
                        <a:lnSpc>
                          <a:spcPct val="107000"/>
                        </a:lnSpc>
                        <a:spcBef>
                          <a:spcPts val="600"/>
                        </a:spcBef>
                        <a:spcAft>
                          <a:spcPts val="600"/>
                        </a:spcAft>
                      </a:pPr>
                      <a:r>
                        <a:rPr lang="da-DK" sz="1050" dirty="0">
                          <a:solidFill>
                            <a:schemeClr val="tx1"/>
                          </a:solidFill>
                          <a:effectLst/>
                        </a:rPr>
                        <a:t>Eventuelt andre praktiksteder, der er koblet til bachelorprojektet</a:t>
                      </a:r>
                    </a:p>
                    <a:p>
                      <a:pPr marL="457200" algn="l">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8"/>
                  </a:ext>
                </a:extLst>
              </a:tr>
              <a:tr h="197343">
                <a:tc vMerge="1">
                  <a:txBody>
                    <a:bodyPr/>
                    <a:lstStyle/>
                    <a:p>
                      <a:endParaRPr lang="da-DK"/>
                    </a:p>
                  </a:txBody>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9"/>
                  </a:ext>
                </a:extLst>
              </a:tr>
              <a:tr h="223889">
                <a:tc vMerge="1">
                  <a:txBody>
                    <a:bodyPr/>
                    <a:lstStyle/>
                    <a:p>
                      <a:endParaRPr lang="da-DK"/>
                    </a:p>
                  </a:txBody>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0"/>
                  </a:ext>
                </a:extLst>
              </a:tr>
              <a:tr h="197343">
                <a:tc>
                  <a:txBody>
                    <a:bodyPr/>
                    <a:lstStyle/>
                    <a:p>
                      <a:pPr marL="457200" algn="l">
                        <a:lnSpc>
                          <a:spcPct val="107000"/>
                        </a:lnSpc>
                        <a:spcBef>
                          <a:spcPts val="600"/>
                        </a:spcBef>
                        <a:spcAft>
                          <a:spcPts val="600"/>
                        </a:spcAft>
                      </a:pPr>
                      <a:r>
                        <a:rPr lang="da-DK" sz="1050" dirty="0">
                          <a:solidFill>
                            <a:schemeClr val="tx1"/>
                          </a:solidFill>
                          <a:effectLst/>
                        </a:rPr>
                        <a:t>Praktikstedets leder</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1"/>
                  </a:ext>
                </a:extLst>
              </a:tr>
              <a:tr h="197343">
                <a:tc rowSpan="2">
                  <a:txBody>
                    <a:bodyPr/>
                    <a:lstStyle/>
                    <a:p>
                      <a:pPr marL="457200" algn="l">
                        <a:lnSpc>
                          <a:spcPct val="107000"/>
                        </a:lnSpc>
                        <a:spcBef>
                          <a:spcPts val="600"/>
                        </a:spcBef>
                        <a:spcAft>
                          <a:spcPts val="600"/>
                        </a:spcAft>
                      </a:pPr>
                      <a:r>
                        <a:rPr lang="da-DK" sz="1050" dirty="0">
                          <a:solidFill>
                            <a:schemeClr val="tx1"/>
                          </a:solidFill>
                          <a:effectLst/>
                        </a:rPr>
                        <a:t>Praktikstedets kontaktperson</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2"/>
                  </a:ext>
                </a:extLst>
              </a:tr>
              <a:tr h="269692">
                <a:tc vMerge="1">
                  <a:txBody>
                    <a:bodyPr/>
                    <a:lstStyle/>
                    <a:p>
                      <a:endParaRPr lang="da-DK"/>
                    </a:p>
                  </a:txBody>
                  <a:tcPr/>
                </a:tc>
                <a:tc gridSpan="2">
                  <a:txBody>
                    <a:bodyPr/>
                    <a:lstStyle/>
                    <a:p>
                      <a:pPr marL="457200" algn="l">
                        <a:lnSpc>
                          <a:spcPct val="107000"/>
                        </a:lnSpc>
                        <a:spcBef>
                          <a:spcPts val="600"/>
                        </a:spcBef>
                        <a:spcAft>
                          <a:spcPts val="600"/>
                        </a:spcAft>
                      </a:pPr>
                      <a:r>
                        <a:rPr lang="da-DK" sz="1050" dirty="0">
                          <a:solidFill>
                            <a:schemeClr val="tx1"/>
                          </a:solidFill>
                          <a:effectLst/>
                        </a:rPr>
                        <a:t>Mail</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a:txBody>
                    <a:bodyPr/>
                    <a:lstStyle/>
                    <a:p>
                      <a:pPr marL="457200" algn="l">
                        <a:lnSpc>
                          <a:spcPct val="107000"/>
                        </a:lnSpc>
                        <a:spcBef>
                          <a:spcPts val="600"/>
                        </a:spcBef>
                        <a:spcAft>
                          <a:spcPts val="600"/>
                        </a:spcAft>
                      </a:pPr>
                      <a:r>
                        <a:rPr lang="da-DK" sz="1050" dirty="0">
                          <a:effectLst/>
                        </a:rPr>
                        <a:t>Telefon</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13"/>
                  </a:ext>
                </a:extLst>
              </a:tr>
              <a:tr h="197343">
                <a:tc rowSpan="2">
                  <a:txBody>
                    <a:bodyPr/>
                    <a:lstStyle/>
                    <a:p>
                      <a:pPr marL="457200" algn="l">
                        <a:lnSpc>
                          <a:spcPct val="107000"/>
                        </a:lnSpc>
                        <a:spcBef>
                          <a:spcPts val="600"/>
                        </a:spcBef>
                        <a:spcAft>
                          <a:spcPts val="600"/>
                        </a:spcAft>
                      </a:pPr>
                      <a:r>
                        <a:rPr lang="da-DK" sz="1050" dirty="0">
                          <a:solidFill>
                            <a:schemeClr val="tx1"/>
                          </a:solidFill>
                          <a:effectLst/>
                        </a:rPr>
                        <a:t>KP`s BA vejleder</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457200" algn="l">
                        <a:lnSpc>
                          <a:spcPct val="107000"/>
                        </a:lnSpc>
                        <a:spcBef>
                          <a:spcPts val="600"/>
                        </a:spcBef>
                        <a:spcAft>
                          <a:spcPts val="600"/>
                        </a:spcAft>
                      </a:pPr>
                      <a:r>
                        <a:rPr lang="da-DK" sz="1050" dirty="0">
                          <a:solidFill>
                            <a:schemeClr val="tx1"/>
                          </a:solidFill>
                          <a:effectLst/>
                        </a:rPr>
                        <a:t>Navn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4"/>
                  </a:ext>
                </a:extLst>
              </a:tr>
              <a:tr h="247890">
                <a:tc vMerge="1">
                  <a:txBody>
                    <a:bodyPr/>
                    <a:lstStyle/>
                    <a:p>
                      <a:endParaRPr lang="da-DK"/>
                    </a:p>
                  </a:txBody>
                  <a:tcPr/>
                </a:tc>
                <a:tc gridSpan="2">
                  <a:txBody>
                    <a:bodyPr/>
                    <a:lstStyle/>
                    <a:p>
                      <a:pPr marL="457200" algn="l">
                        <a:lnSpc>
                          <a:spcPct val="107000"/>
                        </a:lnSpc>
                        <a:spcBef>
                          <a:spcPts val="600"/>
                        </a:spcBef>
                        <a:spcAft>
                          <a:spcPts val="600"/>
                        </a:spcAft>
                      </a:pPr>
                      <a:r>
                        <a:rPr lang="da-DK" sz="1050" dirty="0">
                          <a:solidFill>
                            <a:schemeClr val="tx1"/>
                          </a:solidFill>
                          <a:effectLst/>
                        </a:rPr>
                        <a:t>Mail</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a:txBody>
                    <a:bodyPr/>
                    <a:lstStyle/>
                    <a:p>
                      <a:pPr marL="457200" algn="l">
                        <a:lnSpc>
                          <a:spcPct val="107000"/>
                        </a:lnSpc>
                        <a:spcBef>
                          <a:spcPts val="600"/>
                        </a:spcBef>
                        <a:spcAft>
                          <a:spcPts val="600"/>
                        </a:spcAft>
                      </a:pPr>
                      <a:r>
                        <a:rPr lang="da-DK" sz="1050" dirty="0">
                          <a:effectLst/>
                          <a:latin typeface="+mn-lt"/>
                          <a:ea typeface="+mn-ea"/>
                          <a:cs typeface="+mn-cs"/>
                        </a:rPr>
                        <a:t>Telefon</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9856">
                <a:tc>
                  <a:txBody>
                    <a:bodyPr/>
                    <a:lstStyle/>
                    <a:p>
                      <a:pPr marL="457200" algn="l">
                        <a:lnSpc>
                          <a:spcPct val="107000"/>
                        </a:lnSpc>
                        <a:spcBef>
                          <a:spcPts val="600"/>
                        </a:spcBef>
                        <a:spcAft>
                          <a:spcPts val="600"/>
                        </a:spcAft>
                      </a:pPr>
                      <a:r>
                        <a:rPr lang="da-DK" sz="1050" dirty="0">
                          <a:solidFill>
                            <a:schemeClr val="tx1"/>
                          </a:solidFill>
                          <a:effectLst/>
                        </a:rPr>
                        <a:t>Undersøgelsesfokus/problemstilling</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gridSpan="3">
                  <a:txBody>
                    <a:bodyPr/>
                    <a:lstStyle/>
                    <a:p>
                      <a:pPr marL="457200" algn="l">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6"/>
                  </a:ext>
                </a:extLst>
              </a:tr>
              <a:tr h="197343">
                <a:tc>
                  <a:txBody>
                    <a:bodyPr/>
                    <a:lstStyle/>
                    <a:p>
                      <a:pPr marL="457200" algn="l">
                        <a:lnSpc>
                          <a:spcPct val="107000"/>
                        </a:lnSpc>
                        <a:spcBef>
                          <a:spcPts val="600"/>
                        </a:spcBef>
                        <a:spcAft>
                          <a:spcPts val="600"/>
                        </a:spcAft>
                      </a:pPr>
                      <a:r>
                        <a:rPr lang="da-DK" sz="1050" dirty="0">
                          <a:solidFill>
                            <a:schemeClr val="tx1"/>
                          </a:solidFill>
                          <a:effectLst/>
                        </a:rPr>
                        <a:t>Evt. kort beskrivelse af undersøgelsen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457200" algn="l">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7"/>
                  </a:ext>
                </a:extLst>
              </a:tr>
              <a:tr h="392471">
                <a:tc>
                  <a:txBody>
                    <a:bodyPr/>
                    <a:lstStyle/>
                    <a:p>
                      <a:pPr marL="457200" marR="0" lvl="0" indent="0" algn="l" defTabSz="457200" rtl="0" eaLnBrk="1" fontAlgn="auto" latinLnBrk="0" hangingPunct="1">
                        <a:lnSpc>
                          <a:spcPct val="107000"/>
                        </a:lnSpc>
                        <a:spcBef>
                          <a:spcPts val="600"/>
                        </a:spcBef>
                        <a:spcAft>
                          <a:spcPts val="600"/>
                        </a:spcAft>
                        <a:buClrTx/>
                        <a:buSzTx/>
                        <a:buFontTx/>
                        <a:buNone/>
                        <a:tabLst/>
                        <a:defRPr/>
                      </a:pPr>
                      <a:r>
                        <a:rPr lang="da-DK" sz="1050" dirty="0">
                          <a:solidFill>
                            <a:schemeClr val="tx1"/>
                          </a:solidFill>
                          <a:effectLst/>
                        </a:rPr>
                        <a:t>Forhold vedrørende fortrolighed og anonymitet </a:t>
                      </a:r>
                      <a:r>
                        <a:rPr lang="da-DK" sz="1050" b="0" dirty="0">
                          <a:solidFill>
                            <a:schemeClr val="tx1"/>
                          </a:solidFill>
                          <a:effectLst/>
                        </a:rPr>
                        <a:t>(se KPs </a:t>
                      </a:r>
                      <a:r>
                        <a:rPr lang="da-DK" sz="1050" b="0" kern="1200" dirty="0">
                          <a:solidFill>
                            <a:srgbClr val="000000"/>
                          </a:solidFill>
                          <a:effectLst/>
                          <a:latin typeface="+mn-lt"/>
                          <a:ea typeface="+mn-ea"/>
                          <a:cs typeface="+mn-cs"/>
                        </a:rPr>
                        <a:t>Vejledning vedr. indsamling og håndtering af data ifm. BA-projekt</a:t>
                      </a:r>
                      <a:r>
                        <a:rPr lang="da-DK" sz="1050" b="0" dirty="0">
                          <a:solidFill>
                            <a:schemeClr val="tx1"/>
                          </a:solidFill>
                          <a:effectLst/>
                        </a:rPr>
                        <a:t>)</a:t>
                      </a:r>
                      <a:endParaRPr lang="da-DK"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gridSpan="3">
                  <a:txBody>
                    <a:bodyPr/>
                    <a:lstStyle/>
                    <a:p>
                      <a:pPr marL="457200" algn="l">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18"/>
                  </a:ext>
                </a:extLst>
              </a:tr>
            </a:tbl>
          </a:graphicData>
        </a:graphic>
      </p:graphicFrame>
    </p:spTree>
    <p:custDataLst>
      <p:tags r:id="rId1"/>
    </p:custDataLst>
    <p:extLst>
      <p:ext uri="{BB962C8B-B14F-4D97-AF65-F5344CB8AC3E}">
        <p14:creationId xmlns:p14="http://schemas.microsoft.com/office/powerpoint/2010/main" val="93803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_DateCustomE"/>
          <p:cNvSpPr>
            <a:spLocks noGrp="1"/>
          </p:cNvSpPr>
          <p:nvPr>
            <p:ph type="dt" sz="half" idx="10"/>
          </p:nvPr>
        </p:nvSpPr>
        <p:spPr>
          <a:xfrm>
            <a:off x="683568" y="4939385"/>
            <a:ext cx="2200057" cy="111063"/>
          </a:xfrm>
        </p:spPr>
        <p:txBody>
          <a:bodyPr/>
          <a:lstStyle/>
          <a:p>
            <a:r>
              <a:rPr lang="da-DK" sz="900"/>
              <a:t>Praktikkoordinatorerne - forår 2021</a:t>
            </a:r>
            <a:endParaRPr lang="da-DK" sz="900" dirty="0"/>
          </a:p>
        </p:txBody>
      </p:sp>
      <p:graphicFrame>
        <p:nvGraphicFramePr>
          <p:cNvPr id="6" name="Tabel 5"/>
          <p:cNvGraphicFramePr>
            <a:graphicFrameLocks noGrp="1"/>
          </p:cNvGraphicFramePr>
          <p:nvPr>
            <p:extLst>
              <p:ext uri="{D42A27DB-BD31-4B8C-83A1-F6EECF244321}">
                <p14:modId xmlns:p14="http://schemas.microsoft.com/office/powerpoint/2010/main" val="4032596830"/>
              </p:ext>
            </p:extLst>
          </p:nvPr>
        </p:nvGraphicFramePr>
        <p:xfrm>
          <a:off x="0" y="15466"/>
          <a:ext cx="9144000" cy="5128037"/>
        </p:xfrm>
        <a:graphic>
          <a:graphicData uri="http://schemas.openxmlformats.org/drawingml/2006/table">
            <a:tbl>
              <a:tblPr firstRow="1" firstCol="1" bandRow="1">
                <a:tableStyleId>{5C22544A-7EE6-4342-B048-85BDC9FD1C3A}</a:tableStyleId>
              </a:tblPr>
              <a:tblGrid>
                <a:gridCol w="1642049">
                  <a:extLst>
                    <a:ext uri="{9D8B030D-6E8A-4147-A177-3AD203B41FA5}">
                      <a16:colId xmlns:a16="http://schemas.microsoft.com/office/drawing/2014/main" val="20000"/>
                    </a:ext>
                  </a:extLst>
                </a:gridCol>
                <a:gridCol w="1642677">
                  <a:extLst>
                    <a:ext uri="{9D8B030D-6E8A-4147-A177-3AD203B41FA5}">
                      <a16:colId xmlns:a16="http://schemas.microsoft.com/office/drawing/2014/main" val="20001"/>
                    </a:ext>
                  </a:extLst>
                </a:gridCol>
                <a:gridCol w="5859274">
                  <a:extLst>
                    <a:ext uri="{9D8B030D-6E8A-4147-A177-3AD203B41FA5}">
                      <a16:colId xmlns:a16="http://schemas.microsoft.com/office/drawing/2014/main" val="20002"/>
                    </a:ext>
                  </a:extLst>
                </a:gridCol>
              </a:tblGrid>
              <a:tr h="546792">
                <a:tc gridSpan="3">
                  <a:txBody>
                    <a:bodyPr/>
                    <a:lstStyle/>
                    <a:p>
                      <a:pPr marL="457200" algn="ctr">
                        <a:lnSpc>
                          <a:spcPct val="107000"/>
                        </a:lnSpc>
                        <a:spcBef>
                          <a:spcPts val="600"/>
                        </a:spcBef>
                        <a:spcAft>
                          <a:spcPts val="600"/>
                        </a:spcAft>
                      </a:pPr>
                      <a:r>
                        <a:rPr lang="da-DK" sz="1100" dirty="0">
                          <a:solidFill>
                            <a:schemeClr val="tx1"/>
                          </a:solidFill>
                          <a:effectLst/>
                        </a:rPr>
                        <a:t>Plan for praktikkens 16 dage</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269485">
                <a:tc>
                  <a:txBody>
                    <a:bodyPr/>
                    <a:lstStyle/>
                    <a:p>
                      <a:pPr lvl="1" algn="l">
                        <a:lnSpc>
                          <a:spcPct val="107000"/>
                        </a:lnSpc>
                        <a:spcBef>
                          <a:spcPts val="600"/>
                        </a:spcBef>
                        <a:spcAft>
                          <a:spcPts val="600"/>
                        </a:spcAft>
                      </a:pPr>
                      <a:r>
                        <a:rPr lang="da-DK" sz="1050" dirty="0">
                          <a:solidFill>
                            <a:schemeClr val="tx1"/>
                          </a:solidFill>
                          <a:effectLst/>
                        </a:rPr>
                        <a:t>Tidsplan</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b="1" dirty="0">
                          <a:solidFill>
                            <a:schemeClr val="tx1"/>
                          </a:solidFill>
                          <a:effectLst/>
                        </a:rPr>
                        <a:t>Dato + tidsrum</a:t>
                      </a:r>
                      <a:endParaRPr lang="da-DK"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b="1" dirty="0">
                          <a:solidFill>
                            <a:schemeClr val="tx1"/>
                          </a:solidFill>
                          <a:effectLst/>
                        </a:rPr>
                        <a:t>Dagens indhold</a:t>
                      </a:r>
                      <a:endParaRPr lang="da-DK"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485">
                <a:tc>
                  <a:txBody>
                    <a:bodyPr/>
                    <a:lstStyle/>
                    <a:p>
                      <a:pPr lvl="1" algn="l">
                        <a:lnSpc>
                          <a:spcPct val="107000"/>
                        </a:lnSpc>
                        <a:spcBef>
                          <a:spcPts val="600"/>
                        </a:spcBef>
                        <a:spcAft>
                          <a:spcPts val="600"/>
                        </a:spcAft>
                      </a:pPr>
                      <a:r>
                        <a:rPr lang="da-DK" sz="1050" dirty="0">
                          <a:solidFill>
                            <a:schemeClr val="tx1"/>
                          </a:solidFill>
                          <a:effectLst/>
                        </a:rPr>
                        <a:t>1.dag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2"/>
                  </a:ext>
                </a:extLst>
              </a:tr>
              <a:tr h="269485">
                <a:tc>
                  <a:txBody>
                    <a:bodyPr/>
                    <a:lstStyle/>
                    <a:p>
                      <a:pPr marL="457200">
                        <a:lnSpc>
                          <a:spcPct val="107000"/>
                        </a:lnSpc>
                        <a:spcBef>
                          <a:spcPts val="600"/>
                        </a:spcBef>
                        <a:spcAft>
                          <a:spcPts val="600"/>
                        </a:spcAft>
                      </a:pPr>
                      <a:r>
                        <a:rPr lang="da-DK" sz="1050" dirty="0">
                          <a:solidFill>
                            <a:schemeClr val="tx1"/>
                          </a:solidFill>
                          <a:effectLst/>
                        </a:rPr>
                        <a:t>2.dag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9485">
                <a:tc>
                  <a:txBody>
                    <a:bodyPr/>
                    <a:lstStyle/>
                    <a:p>
                      <a:pPr marL="457200">
                        <a:lnSpc>
                          <a:spcPct val="107000"/>
                        </a:lnSpc>
                        <a:spcBef>
                          <a:spcPts val="600"/>
                        </a:spcBef>
                        <a:spcAft>
                          <a:spcPts val="600"/>
                        </a:spcAft>
                      </a:pPr>
                      <a:r>
                        <a:rPr lang="da-DK" sz="1050" dirty="0">
                          <a:solidFill>
                            <a:schemeClr val="tx1"/>
                          </a:solidFill>
                          <a:effectLst/>
                        </a:rPr>
                        <a:t>3.dag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4"/>
                  </a:ext>
                </a:extLst>
              </a:tr>
              <a:tr h="269485">
                <a:tc>
                  <a:txBody>
                    <a:bodyPr/>
                    <a:lstStyle/>
                    <a:p>
                      <a:pPr marL="457200">
                        <a:lnSpc>
                          <a:spcPct val="107000"/>
                        </a:lnSpc>
                        <a:spcBef>
                          <a:spcPts val="600"/>
                        </a:spcBef>
                        <a:spcAft>
                          <a:spcPts val="600"/>
                        </a:spcAft>
                      </a:pPr>
                      <a:r>
                        <a:rPr lang="da-DK" sz="1050" dirty="0">
                          <a:solidFill>
                            <a:schemeClr val="tx1"/>
                          </a:solidFill>
                          <a:effectLst/>
                        </a:rPr>
                        <a:t>4.dag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9485">
                <a:tc>
                  <a:txBody>
                    <a:bodyPr/>
                    <a:lstStyle/>
                    <a:p>
                      <a:pPr marL="457200">
                        <a:lnSpc>
                          <a:spcPct val="107000"/>
                        </a:lnSpc>
                        <a:spcBef>
                          <a:spcPts val="600"/>
                        </a:spcBef>
                        <a:spcAft>
                          <a:spcPts val="600"/>
                        </a:spcAft>
                      </a:pPr>
                      <a:r>
                        <a:rPr lang="da-DK" sz="1050" dirty="0">
                          <a:solidFill>
                            <a:schemeClr val="tx1"/>
                          </a:solidFill>
                          <a:effectLst/>
                        </a:rPr>
                        <a:t>5.dag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6"/>
                  </a:ext>
                </a:extLst>
              </a:tr>
              <a:tr h="269485">
                <a:tc>
                  <a:txBody>
                    <a:bodyPr/>
                    <a:lstStyle/>
                    <a:p>
                      <a:pPr marL="457200">
                        <a:lnSpc>
                          <a:spcPct val="107000"/>
                        </a:lnSpc>
                        <a:spcBef>
                          <a:spcPts val="600"/>
                        </a:spcBef>
                        <a:spcAft>
                          <a:spcPts val="600"/>
                        </a:spcAft>
                      </a:pPr>
                      <a:r>
                        <a:rPr lang="da-DK" sz="1050" dirty="0">
                          <a:solidFill>
                            <a:schemeClr val="tx1"/>
                          </a:solidFill>
                          <a:effectLst/>
                        </a:rPr>
                        <a:t>6.dag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9485">
                <a:tc>
                  <a:txBody>
                    <a:bodyPr/>
                    <a:lstStyle/>
                    <a:p>
                      <a:pPr marL="457200">
                        <a:lnSpc>
                          <a:spcPct val="107000"/>
                        </a:lnSpc>
                        <a:spcBef>
                          <a:spcPts val="600"/>
                        </a:spcBef>
                        <a:spcAft>
                          <a:spcPts val="600"/>
                        </a:spcAft>
                      </a:pPr>
                      <a:r>
                        <a:rPr lang="da-DK" sz="1050" dirty="0">
                          <a:solidFill>
                            <a:schemeClr val="tx1"/>
                          </a:solidFill>
                          <a:effectLst/>
                        </a:rPr>
                        <a:t>7.dag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8"/>
                  </a:ext>
                </a:extLst>
              </a:tr>
              <a:tr h="269485">
                <a:tc>
                  <a:txBody>
                    <a:bodyPr/>
                    <a:lstStyle/>
                    <a:p>
                      <a:pPr marL="457200">
                        <a:lnSpc>
                          <a:spcPct val="107000"/>
                        </a:lnSpc>
                        <a:spcBef>
                          <a:spcPts val="600"/>
                        </a:spcBef>
                        <a:spcAft>
                          <a:spcPts val="600"/>
                        </a:spcAft>
                      </a:pPr>
                      <a:r>
                        <a:rPr lang="da-DK" sz="1050" dirty="0">
                          <a:solidFill>
                            <a:schemeClr val="tx1"/>
                          </a:solidFill>
                          <a:effectLst/>
                        </a:rPr>
                        <a:t>8.dag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9485">
                <a:tc>
                  <a:txBody>
                    <a:bodyPr/>
                    <a:lstStyle/>
                    <a:p>
                      <a:pPr marL="457200">
                        <a:lnSpc>
                          <a:spcPct val="107000"/>
                        </a:lnSpc>
                        <a:spcBef>
                          <a:spcPts val="600"/>
                        </a:spcBef>
                        <a:spcAft>
                          <a:spcPts val="600"/>
                        </a:spcAft>
                      </a:pPr>
                      <a:r>
                        <a:rPr lang="da-DK" sz="1050" dirty="0">
                          <a:solidFill>
                            <a:schemeClr val="tx1"/>
                          </a:solidFill>
                          <a:effectLst/>
                        </a:rPr>
                        <a:t>9.dag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10"/>
                  </a:ext>
                </a:extLst>
              </a:tr>
              <a:tr h="269485">
                <a:tc>
                  <a:txBody>
                    <a:bodyPr/>
                    <a:lstStyle/>
                    <a:p>
                      <a:pPr marL="457200">
                        <a:lnSpc>
                          <a:spcPct val="107000"/>
                        </a:lnSpc>
                        <a:spcBef>
                          <a:spcPts val="600"/>
                        </a:spcBef>
                        <a:spcAft>
                          <a:spcPts val="600"/>
                        </a:spcAft>
                      </a:pPr>
                      <a:r>
                        <a:rPr lang="da-DK" sz="1050" dirty="0">
                          <a:solidFill>
                            <a:schemeClr val="tx1"/>
                          </a:solidFill>
                          <a:effectLst/>
                        </a:rPr>
                        <a:t>10.dag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9485">
                <a:tc>
                  <a:txBody>
                    <a:bodyPr/>
                    <a:lstStyle/>
                    <a:p>
                      <a:pPr marL="457200">
                        <a:lnSpc>
                          <a:spcPct val="107000"/>
                        </a:lnSpc>
                        <a:spcBef>
                          <a:spcPts val="600"/>
                        </a:spcBef>
                        <a:spcAft>
                          <a:spcPts val="600"/>
                        </a:spcAft>
                      </a:pPr>
                      <a:r>
                        <a:rPr lang="da-DK" sz="1050" dirty="0">
                          <a:solidFill>
                            <a:schemeClr val="tx1"/>
                          </a:solidFill>
                          <a:effectLst/>
                        </a:rPr>
                        <a:t>11.dag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12"/>
                  </a:ext>
                </a:extLst>
              </a:tr>
              <a:tr h="269485">
                <a:tc>
                  <a:txBody>
                    <a:bodyPr/>
                    <a:lstStyle/>
                    <a:p>
                      <a:pPr marL="457200">
                        <a:lnSpc>
                          <a:spcPct val="107000"/>
                        </a:lnSpc>
                        <a:spcBef>
                          <a:spcPts val="600"/>
                        </a:spcBef>
                        <a:spcAft>
                          <a:spcPts val="600"/>
                        </a:spcAft>
                      </a:pPr>
                      <a:r>
                        <a:rPr lang="da-DK" sz="1050" dirty="0">
                          <a:solidFill>
                            <a:schemeClr val="tx1"/>
                          </a:solidFill>
                          <a:effectLst/>
                        </a:rPr>
                        <a:t>12.dag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9485">
                <a:tc>
                  <a:txBody>
                    <a:bodyPr/>
                    <a:lstStyle/>
                    <a:p>
                      <a:pPr marL="457200">
                        <a:lnSpc>
                          <a:spcPct val="107000"/>
                        </a:lnSpc>
                        <a:spcBef>
                          <a:spcPts val="600"/>
                        </a:spcBef>
                        <a:spcAft>
                          <a:spcPts val="600"/>
                        </a:spcAft>
                      </a:pPr>
                      <a:r>
                        <a:rPr lang="da-DK" sz="1050" dirty="0">
                          <a:solidFill>
                            <a:schemeClr val="tx1"/>
                          </a:solidFill>
                          <a:effectLst/>
                        </a:rPr>
                        <a:t>13.dag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14"/>
                  </a:ext>
                </a:extLst>
              </a:tr>
              <a:tr h="269485">
                <a:tc>
                  <a:txBody>
                    <a:bodyPr/>
                    <a:lstStyle/>
                    <a:p>
                      <a:pPr marL="457200">
                        <a:lnSpc>
                          <a:spcPct val="107000"/>
                        </a:lnSpc>
                        <a:spcBef>
                          <a:spcPts val="600"/>
                        </a:spcBef>
                        <a:spcAft>
                          <a:spcPts val="600"/>
                        </a:spcAft>
                      </a:pPr>
                      <a:r>
                        <a:rPr lang="da-DK" sz="1050" dirty="0">
                          <a:solidFill>
                            <a:schemeClr val="tx1"/>
                          </a:solidFill>
                          <a:effectLst/>
                        </a:rPr>
                        <a:t>14.dag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9485">
                <a:tc>
                  <a:txBody>
                    <a:bodyPr/>
                    <a:lstStyle/>
                    <a:p>
                      <a:pPr lvl="1">
                        <a:lnSpc>
                          <a:spcPct val="107000"/>
                        </a:lnSpc>
                        <a:spcBef>
                          <a:spcPts val="600"/>
                        </a:spcBef>
                        <a:spcAft>
                          <a:spcPts val="600"/>
                        </a:spcAft>
                      </a:pPr>
                      <a:r>
                        <a:rPr lang="da-DK" sz="1050" dirty="0">
                          <a:solidFill>
                            <a:schemeClr val="tx1"/>
                          </a:solidFill>
                          <a:effectLst/>
                        </a:rPr>
                        <a:t>15.dag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16"/>
                  </a:ext>
                </a:extLst>
              </a:tr>
              <a:tr h="269485">
                <a:tc>
                  <a:txBody>
                    <a:bodyPr/>
                    <a:lstStyle/>
                    <a:p>
                      <a:pPr lvl="1">
                        <a:lnSpc>
                          <a:spcPct val="107000"/>
                        </a:lnSpc>
                        <a:spcBef>
                          <a:spcPts val="600"/>
                        </a:spcBef>
                        <a:spcAft>
                          <a:spcPts val="600"/>
                        </a:spcAft>
                      </a:pPr>
                      <a:r>
                        <a:rPr lang="da-DK" sz="1050" dirty="0">
                          <a:solidFill>
                            <a:schemeClr val="tx1"/>
                          </a:solidFill>
                          <a:effectLst/>
                        </a:rPr>
                        <a:t>16.dag</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050" dirty="0">
                          <a:solidFill>
                            <a:schemeClr val="tx1"/>
                          </a:solidFill>
                          <a:effectLst/>
                        </a:rPr>
                        <a:t> </a:t>
                      </a:r>
                      <a:endParaRPr lang="da-DK"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71" marR="39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Tree>
    <p:custDataLst>
      <p:tags r:id="rId1"/>
    </p:custDataLst>
    <p:extLst>
      <p:ext uri="{BB962C8B-B14F-4D97-AF65-F5344CB8AC3E}">
        <p14:creationId xmlns:p14="http://schemas.microsoft.com/office/powerpoint/2010/main" val="349889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_DateCustomE"/>
          <p:cNvSpPr>
            <a:spLocks noGrp="1"/>
          </p:cNvSpPr>
          <p:nvPr>
            <p:ph type="dt" sz="half" idx="10"/>
          </p:nvPr>
        </p:nvSpPr>
        <p:spPr>
          <a:xfrm>
            <a:off x="683568" y="4939385"/>
            <a:ext cx="2200057" cy="111063"/>
          </a:xfrm>
        </p:spPr>
        <p:txBody>
          <a:bodyPr/>
          <a:lstStyle/>
          <a:p>
            <a:r>
              <a:rPr lang="da-DK" sz="900"/>
              <a:t>Praktikkoordinatorerne - forår 2021</a:t>
            </a:r>
            <a:endParaRPr lang="da-DK" sz="900" dirty="0"/>
          </a:p>
        </p:txBody>
      </p:sp>
      <p:graphicFrame>
        <p:nvGraphicFramePr>
          <p:cNvPr id="4" name="Tabel 3"/>
          <p:cNvGraphicFramePr>
            <a:graphicFrameLocks noGrp="1"/>
          </p:cNvGraphicFramePr>
          <p:nvPr>
            <p:extLst>
              <p:ext uri="{D42A27DB-BD31-4B8C-83A1-F6EECF244321}">
                <p14:modId xmlns:p14="http://schemas.microsoft.com/office/powerpoint/2010/main" val="4211225215"/>
              </p:ext>
            </p:extLst>
          </p:nvPr>
        </p:nvGraphicFramePr>
        <p:xfrm>
          <a:off x="0" y="15466"/>
          <a:ext cx="9144000" cy="5128033"/>
        </p:xfrm>
        <a:graphic>
          <a:graphicData uri="http://schemas.openxmlformats.org/drawingml/2006/table">
            <a:tbl>
              <a:tblPr firstRow="1" firstCol="1" bandRow="1">
                <a:tableStyleId>{5C22544A-7EE6-4342-B048-85BDC9FD1C3A}</a:tableStyleId>
              </a:tblPr>
              <a:tblGrid>
                <a:gridCol w="3284726">
                  <a:extLst>
                    <a:ext uri="{9D8B030D-6E8A-4147-A177-3AD203B41FA5}">
                      <a16:colId xmlns:a16="http://schemas.microsoft.com/office/drawing/2014/main" val="20000"/>
                    </a:ext>
                  </a:extLst>
                </a:gridCol>
                <a:gridCol w="5859274">
                  <a:extLst>
                    <a:ext uri="{9D8B030D-6E8A-4147-A177-3AD203B41FA5}">
                      <a16:colId xmlns:a16="http://schemas.microsoft.com/office/drawing/2014/main" val="20001"/>
                    </a:ext>
                  </a:extLst>
                </a:gridCol>
              </a:tblGrid>
              <a:tr h="695349">
                <a:tc>
                  <a:txBody>
                    <a:bodyPr/>
                    <a:lstStyle/>
                    <a:p>
                      <a:pPr>
                        <a:lnSpc>
                          <a:spcPct val="107000"/>
                        </a:lnSpc>
                        <a:spcBef>
                          <a:spcPts val="600"/>
                        </a:spcBef>
                        <a:spcAft>
                          <a:spcPts val="600"/>
                        </a:spcAft>
                      </a:pPr>
                      <a:r>
                        <a:rPr lang="da-DK" sz="1100" dirty="0">
                          <a:solidFill>
                            <a:schemeClr val="tx1"/>
                          </a:solidFill>
                          <a:effectLst/>
                        </a:rPr>
                        <a:t>Formidling til praktikstedet</a:t>
                      </a: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0"/>
                  </a:ext>
                </a:extLst>
              </a:tr>
              <a:tr h="1089546">
                <a:tc>
                  <a:txBody>
                    <a:bodyPr/>
                    <a:lstStyle/>
                    <a:p>
                      <a:pPr>
                        <a:lnSpc>
                          <a:spcPct val="107000"/>
                        </a:lnSpc>
                        <a:spcBef>
                          <a:spcPts val="600"/>
                        </a:spcBef>
                        <a:spcAft>
                          <a:spcPts val="600"/>
                        </a:spcAft>
                      </a:pPr>
                      <a:r>
                        <a:rPr lang="da-DK" sz="1100" dirty="0">
                          <a:solidFill>
                            <a:schemeClr val="tx1"/>
                          </a:solidFill>
                          <a:effectLst/>
                        </a:rPr>
                        <a:t>Vi anbefaler, at de studerende fremlægger deres resultater ved et personalemøde. Hvis dette ikke er muligt, beskrives hvilken form formidlingen får og tidspunkt for aflevering.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9814">
                <a:tc gridSpan="2">
                  <a:txBody>
                    <a:bodyPr/>
                    <a:lstStyle/>
                    <a:p>
                      <a:pPr marL="457200" algn="ctr">
                        <a:lnSpc>
                          <a:spcPct val="107000"/>
                        </a:lnSpc>
                        <a:spcBef>
                          <a:spcPts val="600"/>
                        </a:spcBef>
                        <a:spcAft>
                          <a:spcPts val="600"/>
                        </a:spcAft>
                      </a:pPr>
                      <a:r>
                        <a:rPr lang="da-DK" sz="1100" dirty="0">
                          <a:solidFill>
                            <a:schemeClr val="tx1"/>
                          </a:solidFill>
                          <a:effectLst/>
                        </a:rPr>
                        <a:t>Praktikstedets personale skal alene godkende, at de er indforståede med, at de beskrevne aktiviteter finder sted på praktikstedet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hMerge="1">
                  <a:txBody>
                    <a:bodyPr/>
                    <a:lstStyle/>
                    <a:p>
                      <a:endParaRPr lang="da-DK"/>
                    </a:p>
                  </a:txBody>
                  <a:tcPr/>
                </a:tc>
                <a:extLst>
                  <a:ext uri="{0D108BD9-81ED-4DB2-BD59-A6C34878D82A}">
                    <a16:rowId xmlns:a16="http://schemas.microsoft.com/office/drawing/2014/main" val="10002"/>
                  </a:ext>
                </a:extLst>
              </a:tr>
              <a:tr h="710831">
                <a:tc>
                  <a:txBody>
                    <a:bodyPr/>
                    <a:lstStyle/>
                    <a:p>
                      <a:pPr>
                        <a:lnSpc>
                          <a:spcPct val="107000"/>
                        </a:lnSpc>
                        <a:spcBef>
                          <a:spcPts val="600"/>
                        </a:spcBef>
                        <a:spcAft>
                          <a:spcPts val="600"/>
                        </a:spcAft>
                      </a:pPr>
                      <a:r>
                        <a:rPr lang="da-DK" sz="1100" dirty="0">
                          <a:solidFill>
                            <a:schemeClr val="tx1"/>
                          </a:solidFill>
                          <a:effectLst/>
                        </a:rPr>
                        <a:t>Leder</a:t>
                      </a: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100" dirty="0">
                          <a:solidFill>
                            <a:schemeClr val="tx1"/>
                          </a:solidFill>
                          <a:effectLst/>
                        </a:rPr>
                        <a:t>Dato og underskrift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0831">
                <a:tc>
                  <a:txBody>
                    <a:bodyPr/>
                    <a:lstStyle/>
                    <a:p>
                      <a:pPr>
                        <a:lnSpc>
                          <a:spcPct val="107000"/>
                        </a:lnSpc>
                        <a:spcBef>
                          <a:spcPts val="600"/>
                        </a:spcBef>
                        <a:spcAft>
                          <a:spcPts val="600"/>
                        </a:spcAft>
                      </a:pPr>
                      <a:r>
                        <a:rPr lang="da-DK" sz="1100" dirty="0">
                          <a:solidFill>
                            <a:schemeClr val="tx1"/>
                          </a:solidFill>
                          <a:effectLst/>
                        </a:rPr>
                        <a:t>Kontaktperson</a:t>
                      </a: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100" dirty="0">
                          <a:solidFill>
                            <a:schemeClr val="tx1"/>
                          </a:solidFill>
                          <a:effectLst/>
                        </a:rPr>
                        <a:t>Dato og underskrift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4"/>
                  </a:ext>
                </a:extLst>
              </a:tr>
              <a:tr h="710831">
                <a:tc>
                  <a:txBody>
                    <a:bodyPr/>
                    <a:lstStyle/>
                    <a:p>
                      <a:pPr>
                        <a:lnSpc>
                          <a:spcPct val="107000"/>
                        </a:lnSpc>
                        <a:spcBef>
                          <a:spcPts val="600"/>
                        </a:spcBef>
                        <a:spcAft>
                          <a:spcPts val="600"/>
                        </a:spcAft>
                      </a:pPr>
                      <a:r>
                        <a:rPr lang="da-DK" sz="1100" dirty="0">
                          <a:solidFill>
                            <a:schemeClr val="tx1"/>
                          </a:solidFill>
                          <a:effectLst/>
                        </a:rPr>
                        <a:t>BA vejleder</a:t>
                      </a: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07000"/>
                        </a:lnSpc>
                        <a:spcBef>
                          <a:spcPts val="600"/>
                        </a:spcBef>
                        <a:spcAft>
                          <a:spcPts val="600"/>
                        </a:spcAft>
                      </a:pPr>
                      <a:r>
                        <a:rPr lang="da-DK" sz="1100" dirty="0">
                          <a:solidFill>
                            <a:schemeClr val="tx1"/>
                          </a:solidFill>
                          <a:effectLst/>
                        </a:rPr>
                        <a:t>Dato og underskrift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0831">
                <a:tc>
                  <a:txBody>
                    <a:bodyPr/>
                    <a:lstStyle/>
                    <a:p>
                      <a:pPr>
                        <a:lnSpc>
                          <a:spcPct val="107000"/>
                        </a:lnSpc>
                        <a:spcBef>
                          <a:spcPts val="600"/>
                        </a:spcBef>
                        <a:spcAft>
                          <a:spcPts val="600"/>
                        </a:spcAft>
                      </a:pPr>
                      <a:r>
                        <a:rPr lang="da-DK" sz="1100" dirty="0">
                          <a:solidFill>
                            <a:schemeClr val="tx1"/>
                          </a:solidFill>
                          <a:effectLst/>
                        </a:rPr>
                        <a:t>BA studerende </a:t>
                      </a: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457200">
                        <a:lnSpc>
                          <a:spcPct val="107000"/>
                        </a:lnSpc>
                        <a:spcBef>
                          <a:spcPts val="600"/>
                        </a:spcBef>
                        <a:spcAft>
                          <a:spcPts val="600"/>
                        </a:spcAft>
                      </a:pPr>
                      <a:r>
                        <a:rPr lang="da-DK" sz="1100" dirty="0">
                          <a:solidFill>
                            <a:schemeClr val="tx1"/>
                          </a:solidFill>
                          <a:effectLst/>
                        </a:rPr>
                        <a:t>Dato og underskrift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81" marR="661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418311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SPØRGSMÅL</a:t>
            </a:r>
          </a:p>
        </p:txBody>
      </p:sp>
      <p:sp>
        <p:nvSpPr>
          <p:cNvPr id="50" name="Titel 1"/>
          <p:cNvSpPr txBox="1">
            <a:spLocks/>
          </p:cNvSpPr>
          <p:nvPr/>
        </p:nvSpPr>
        <p:spPr>
          <a:xfrm>
            <a:off x="6892848" y="2219486"/>
            <a:ext cx="1628114" cy="256503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4500" b="1" kern="1200" cap="none" baseline="0">
                <a:solidFill>
                  <a:schemeClr val="bg1"/>
                </a:solidFill>
                <a:latin typeface="+mn-lt"/>
                <a:ea typeface="+mj-ea"/>
                <a:cs typeface="Arial" pitchFamily="34" charset="0"/>
              </a:defRPr>
            </a:lvl1pPr>
          </a:lstStyle>
          <a:p>
            <a:r>
              <a:rPr lang="da-DK" sz="20000" dirty="0">
                <a:solidFill>
                  <a:schemeClr val="tx1"/>
                </a:solidFill>
              </a:rPr>
              <a:t>?</a:t>
            </a:r>
          </a:p>
        </p:txBody>
      </p:sp>
      <p:sp>
        <p:nvSpPr>
          <p:cNvPr id="24" name="Kombinationstegning 23"/>
          <p:cNvSpPr>
            <a:spLocks/>
          </p:cNvSpPr>
          <p:nvPr/>
        </p:nvSpPr>
        <p:spPr>
          <a:xfrm>
            <a:off x="5995410" y="1508559"/>
            <a:ext cx="513870" cy="534579"/>
          </a:xfrm>
          <a:custGeom>
            <a:avLst/>
            <a:gdLst>
              <a:gd name="connsiteX0" fmla="*/ 100120 w 430829"/>
              <a:gd name="connsiteY0" fmla="*/ 62093 h 448192"/>
              <a:gd name="connsiteX1" fmla="*/ 142650 w 430829"/>
              <a:gd name="connsiteY1" fmla="*/ 264111 h 448192"/>
              <a:gd name="connsiteX2" fmla="*/ 46957 w 430829"/>
              <a:gd name="connsiteY2" fmla="*/ 232214 h 448192"/>
              <a:gd name="connsiteX3" fmla="*/ 25692 w 430829"/>
              <a:gd name="connsiteY3" fmla="*/ 423600 h 448192"/>
              <a:gd name="connsiteX4" fmla="*/ 408464 w 430829"/>
              <a:gd name="connsiteY4" fmla="*/ 423600 h 448192"/>
              <a:gd name="connsiteX5" fmla="*/ 376566 w 430829"/>
              <a:gd name="connsiteY5" fmla="*/ 221581 h 448192"/>
              <a:gd name="connsiteX6" fmla="*/ 302139 w 430829"/>
              <a:gd name="connsiteY6" fmla="*/ 232214 h 448192"/>
              <a:gd name="connsiteX7" fmla="*/ 344669 w 430829"/>
              <a:gd name="connsiteY7" fmla="*/ 8930 h 448192"/>
              <a:gd name="connsiteX8" fmla="*/ 100120 w 430829"/>
              <a:gd name="connsiteY8" fmla="*/ 62093 h 44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829" h="448192">
                <a:moveTo>
                  <a:pt x="100120" y="62093"/>
                </a:moveTo>
                <a:cubicBezTo>
                  <a:pt x="66450" y="104623"/>
                  <a:pt x="151511" y="235758"/>
                  <a:pt x="142650" y="264111"/>
                </a:cubicBezTo>
                <a:cubicBezTo>
                  <a:pt x="133790" y="292465"/>
                  <a:pt x="66450" y="205633"/>
                  <a:pt x="46957" y="232214"/>
                </a:cubicBezTo>
                <a:cubicBezTo>
                  <a:pt x="27464" y="258796"/>
                  <a:pt x="-34559" y="391702"/>
                  <a:pt x="25692" y="423600"/>
                </a:cubicBezTo>
                <a:cubicBezTo>
                  <a:pt x="85943" y="455498"/>
                  <a:pt x="349985" y="457270"/>
                  <a:pt x="408464" y="423600"/>
                </a:cubicBezTo>
                <a:cubicBezTo>
                  <a:pt x="466943" y="389930"/>
                  <a:pt x="394287" y="253479"/>
                  <a:pt x="376566" y="221581"/>
                </a:cubicBezTo>
                <a:cubicBezTo>
                  <a:pt x="358845" y="189683"/>
                  <a:pt x="307455" y="267656"/>
                  <a:pt x="302139" y="232214"/>
                </a:cubicBezTo>
                <a:cubicBezTo>
                  <a:pt x="296823" y="196772"/>
                  <a:pt x="373023" y="35511"/>
                  <a:pt x="344669" y="8930"/>
                </a:cubicBezTo>
                <a:cubicBezTo>
                  <a:pt x="316316" y="-17652"/>
                  <a:pt x="133790" y="19563"/>
                  <a:pt x="100120" y="6209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6" name="Ellipse 25"/>
          <p:cNvSpPr>
            <a:spLocks/>
          </p:cNvSpPr>
          <p:nvPr/>
        </p:nvSpPr>
        <p:spPr>
          <a:xfrm>
            <a:off x="5728241" y="555172"/>
            <a:ext cx="1073591" cy="10735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7" name="Ellipse 26"/>
          <p:cNvSpPr>
            <a:spLocks/>
          </p:cNvSpPr>
          <p:nvPr/>
        </p:nvSpPr>
        <p:spPr>
          <a:xfrm>
            <a:off x="5822909" y="1766221"/>
            <a:ext cx="483012" cy="3006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8" name="Afrundet rektangel 27"/>
          <p:cNvSpPr>
            <a:spLocks/>
          </p:cNvSpPr>
          <p:nvPr/>
        </p:nvSpPr>
        <p:spPr>
          <a:xfrm rot="3015949">
            <a:off x="5421199" y="1695108"/>
            <a:ext cx="212561" cy="111653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9" name="Ellipse 28"/>
          <p:cNvSpPr>
            <a:spLocks/>
          </p:cNvSpPr>
          <p:nvPr/>
        </p:nvSpPr>
        <p:spPr>
          <a:xfrm>
            <a:off x="4919698" y="2574975"/>
            <a:ext cx="281909" cy="124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0" name="Kombinationstegning 29"/>
          <p:cNvSpPr>
            <a:spLocks/>
          </p:cNvSpPr>
          <p:nvPr/>
        </p:nvSpPr>
        <p:spPr>
          <a:xfrm rot="20701526">
            <a:off x="4613453" y="1957004"/>
            <a:ext cx="337623" cy="752034"/>
          </a:xfrm>
          <a:custGeom>
            <a:avLst/>
            <a:gdLst>
              <a:gd name="connsiteX0" fmla="*/ 280330 w 283064"/>
              <a:gd name="connsiteY0" fmla="*/ 340245 h 450409"/>
              <a:gd name="connsiteX1" fmla="*/ 78311 w 283064"/>
              <a:gd name="connsiteY1" fmla="*/ 21269 h 450409"/>
              <a:gd name="connsiteX2" fmla="*/ 3883 w 283064"/>
              <a:gd name="connsiteY2" fmla="*/ 74431 h 450409"/>
              <a:gd name="connsiteX3" fmla="*/ 184637 w 283064"/>
              <a:gd name="connsiteY3" fmla="*/ 435938 h 450409"/>
              <a:gd name="connsiteX4" fmla="*/ 280330 w 283064"/>
              <a:gd name="connsiteY4" fmla="*/ 340245 h 45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64" h="450409">
                <a:moveTo>
                  <a:pt x="280330" y="340245"/>
                </a:moveTo>
                <a:cubicBezTo>
                  <a:pt x="262609" y="271133"/>
                  <a:pt x="124385" y="65571"/>
                  <a:pt x="78311" y="21269"/>
                </a:cubicBezTo>
                <a:cubicBezTo>
                  <a:pt x="32237" y="-23033"/>
                  <a:pt x="-13838" y="5319"/>
                  <a:pt x="3883" y="74431"/>
                </a:cubicBezTo>
                <a:cubicBezTo>
                  <a:pt x="21604" y="143542"/>
                  <a:pt x="143879" y="389864"/>
                  <a:pt x="184637" y="435938"/>
                </a:cubicBezTo>
                <a:cubicBezTo>
                  <a:pt x="225395" y="482012"/>
                  <a:pt x="298051" y="409357"/>
                  <a:pt x="280330" y="3402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1" name="Ellipse 30"/>
          <p:cNvSpPr>
            <a:spLocks/>
          </p:cNvSpPr>
          <p:nvPr/>
        </p:nvSpPr>
        <p:spPr>
          <a:xfrm flipV="1">
            <a:off x="4969519" y="2512514"/>
            <a:ext cx="121410" cy="7109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2" name="Ellipse 31"/>
          <p:cNvSpPr>
            <a:spLocks/>
          </p:cNvSpPr>
          <p:nvPr/>
        </p:nvSpPr>
        <p:spPr>
          <a:xfrm rot="18920085">
            <a:off x="4883120" y="2296139"/>
            <a:ext cx="90829" cy="3285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3" name="Kombinationstegning 32"/>
          <p:cNvSpPr>
            <a:spLocks/>
          </p:cNvSpPr>
          <p:nvPr/>
        </p:nvSpPr>
        <p:spPr>
          <a:xfrm rot="610180">
            <a:off x="4111867" y="1345184"/>
            <a:ext cx="651103" cy="781467"/>
          </a:xfrm>
          <a:custGeom>
            <a:avLst/>
            <a:gdLst>
              <a:gd name="connsiteX0" fmla="*/ 686982 w 689521"/>
              <a:gd name="connsiteY0" fmla="*/ 773352 h 827576"/>
              <a:gd name="connsiteX1" fmla="*/ 559391 w 689521"/>
              <a:gd name="connsiteY1" fmla="*/ 560701 h 827576"/>
              <a:gd name="connsiteX2" fmla="*/ 633819 w 689521"/>
              <a:gd name="connsiteY2" fmla="*/ 273622 h 827576"/>
              <a:gd name="connsiteX3" fmla="*/ 548759 w 689521"/>
              <a:gd name="connsiteY3" fmla="*/ 209827 h 827576"/>
              <a:gd name="connsiteX4" fmla="*/ 474331 w 689521"/>
              <a:gd name="connsiteY4" fmla="*/ 411846 h 827576"/>
              <a:gd name="connsiteX5" fmla="*/ 378638 w 689521"/>
              <a:gd name="connsiteY5" fmla="*/ 39706 h 827576"/>
              <a:gd name="connsiteX6" fmla="*/ 282945 w 689521"/>
              <a:gd name="connsiteY6" fmla="*/ 60971 h 827576"/>
              <a:gd name="connsiteX7" fmla="*/ 410535 w 689521"/>
              <a:gd name="connsiteY7" fmla="*/ 486273 h 827576"/>
              <a:gd name="connsiteX8" fmla="*/ 176619 w 689521"/>
              <a:gd name="connsiteY8" fmla="*/ 50339 h 827576"/>
              <a:gd name="connsiteX9" fmla="*/ 80926 w 689521"/>
              <a:gd name="connsiteY9" fmla="*/ 114134 h 827576"/>
              <a:gd name="connsiteX10" fmla="*/ 314842 w 689521"/>
              <a:gd name="connsiteY10" fmla="*/ 518171 h 827576"/>
              <a:gd name="connsiteX11" fmla="*/ 91559 w 689521"/>
              <a:gd name="connsiteY11" fmla="*/ 241725 h 827576"/>
              <a:gd name="connsiteX12" fmla="*/ 6498 w 689521"/>
              <a:gd name="connsiteY12" fmla="*/ 348050 h 827576"/>
              <a:gd name="connsiteX13" fmla="*/ 251047 w 689521"/>
              <a:gd name="connsiteY13" fmla="*/ 613864 h 827576"/>
              <a:gd name="connsiteX14" fmla="*/ 38396 w 689521"/>
              <a:gd name="connsiteY14" fmla="*/ 624497 h 827576"/>
              <a:gd name="connsiteX15" fmla="*/ 38396 w 689521"/>
              <a:gd name="connsiteY15" fmla="*/ 667027 h 827576"/>
              <a:gd name="connsiteX16" fmla="*/ 357373 w 689521"/>
              <a:gd name="connsiteY16" fmla="*/ 730822 h 827576"/>
              <a:gd name="connsiteX17" fmla="*/ 623186 w 689521"/>
              <a:gd name="connsiteY17" fmla="*/ 826515 h 827576"/>
              <a:gd name="connsiteX18" fmla="*/ 686982 w 689521"/>
              <a:gd name="connsiteY18" fmla="*/ 773352 h 82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9521" h="827576">
                <a:moveTo>
                  <a:pt x="686982" y="773352"/>
                </a:moveTo>
                <a:cubicBezTo>
                  <a:pt x="676350" y="729050"/>
                  <a:pt x="568252" y="643989"/>
                  <a:pt x="559391" y="560701"/>
                </a:cubicBezTo>
                <a:cubicBezTo>
                  <a:pt x="550530" y="477413"/>
                  <a:pt x="635591" y="332101"/>
                  <a:pt x="633819" y="273622"/>
                </a:cubicBezTo>
                <a:cubicBezTo>
                  <a:pt x="632047" y="215143"/>
                  <a:pt x="575340" y="186790"/>
                  <a:pt x="548759" y="209827"/>
                </a:cubicBezTo>
                <a:cubicBezTo>
                  <a:pt x="522178" y="232864"/>
                  <a:pt x="502684" y="440199"/>
                  <a:pt x="474331" y="411846"/>
                </a:cubicBezTo>
                <a:cubicBezTo>
                  <a:pt x="445978" y="383493"/>
                  <a:pt x="410536" y="98185"/>
                  <a:pt x="378638" y="39706"/>
                </a:cubicBezTo>
                <a:cubicBezTo>
                  <a:pt x="346740" y="-18773"/>
                  <a:pt x="277629" y="-13457"/>
                  <a:pt x="282945" y="60971"/>
                </a:cubicBezTo>
                <a:cubicBezTo>
                  <a:pt x="288261" y="135399"/>
                  <a:pt x="428256" y="488045"/>
                  <a:pt x="410535" y="486273"/>
                </a:cubicBezTo>
                <a:cubicBezTo>
                  <a:pt x="392814" y="484501"/>
                  <a:pt x="231554" y="112362"/>
                  <a:pt x="176619" y="50339"/>
                </a:cubicBezTo>
                <a:cubicBezTo>
                  <a:pt x="121684" y="-11684"/>
                  <a:pt x="57889" y="36162"/>
                  <a:pt x="80926" y="114134"/>
                </a:cubicBezTo>
                <a:cubicBezTo>
                  <a:pt x="103963" y="192106"/>
                  <a:pt x="313070" y="496906"/>
                  <a:pt x="314842" y="518171"/>
                </a:cubicBezTo>
                <a:cubicBezTo>
                  <a:pt x="316614" y="539436"/>
                  <a:pt x="142950" y="270078"/>
                  <a:pt x="91559" y="241725"/>
                </a:cubicBezTo>
                <a:cubicBezTo>
                  <a:pt x="40168" y="213371"/>
                  <a:pt x="-20083" y="286027"/>
                  <a:pt x="6498" y="348050"/>
                </a:cubicBezTo>
                <a:cubicBezTo>
                  <a:pt x="33079" y="410073"/>
                  <a:pt x="245731" y="567789"/>
                  <a:pt x="251047" y="613864"/>
                </a:cubicBezTo>
                <a:cubicBezTo>
                  <a:pt x="256363" y="659938"/>
                  <a:pt x="73838" y="615637"/>
                  <a:pt x="38396" y="624497"/>
                </a:cubicBezTo>
                <a:cubicBezTo>
                  <a:pt x="2954" y="633357"/>
                  <a:pt x="-14767" y="649306"/>
                  <a:pt x="38396" y="667027"/>
                </a:cubicBezTo>
                <a:cubicBezTo>
                  <a:pt x="91559" y="684748"/>
                  <a:pt x="259908" y="704241"/>
                  <a:pt x="357373" y="730822"/>
                </a:cubicBezTo>
                <a:cubicBezTo>
                  <a:pt x="454838" y="757403"/>
                  <a:pt x="571795" y="821199"/>
                  <a:pt x="623186" y="826515"/>
                </a:cubicBezTo>
                <a:cubicBezTo>
                  <a:pt x="674577" y="831831"/>
                  <a:pt x="697614" y="817654"/>
                  <a:pt x="686982" y="77335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4" name="Kombinationstegning 33"/>
          <p:cNvSpPr>
            <a:spLocks/>
          </p:cNvSpPr>
          <p:nvPr/>
        </p:nvSpPr>
        <p:spPr>
          <a:xfrm>
            <a:off x="5417088" y="1762548"/>
            <a:ext cx="2338678" cy="3186587"/>
          </a:xfrm>
          <a:custGeom>
            <a:avLst/>
            <a:gdLst>
              <a:gd name="connsiteX0" fmla="*/ 417897 w 1960751"/>
              <a:gd name="connsiteY0" fmla="*/ 229378 h 2671639"/>
              <a:gd name="connsiteX1" fmla="*/ 460428 w 1960751"/>
              <a:gd name="connsiteY1" fmla="*/ 452662 h 2671639"/>
              <a:gd name="connsiteX2" fmla="*/ 386000 w 1960751"/>
              <a:gd name="connsiteY2" fmla="*/ 994922 h 2671639"/>
              <a:gd name="connsiteX3" fmla="*/ 428530 w 1960751"/>
              <a:gd name="connsiteY3" fmla="*/ 1313899 h 2671639"/>
              <a:gd name="connsiteX4" fmla="*/ 619916 w 1960751"/>
              <a:gd name="connsiteY4" fmla="*/ 2249564 h 2671639"/>
              <a:gd name="connsiteX5" fmla="*/ 577386 w 1960751"/>
              <a:gd name="connsiteY5" fmla="*/ 2440950 h 2671639"/>
              <a:gd name="connsiteX6" fmla="*/ 588018 w 1960751"/>
              <a:gd name="connsiteY6" fmla="*/ 2642969 h 2671639"/>
              <a:gd name="connsiteX7" fmla="*/ 1055851 w 1960751"/>
              <a:gd name="connsiteY7" fmla="*/ 2642969 h 2671639"/>
              <a:gd name="connsiteX8" fmla="*/ 928260 w 1960751"/>
              <a:gd name="connsiteY8" fmla="*/ 2387788 h 2671639"/>
              <a:gd name="connsiteX9" fmla="*/ 853832 w 1960751"/>
              <a:gd name="connsiteY9" fmla="*/ 2334625 h 2671639"/>
              <a:gd name="connsiteX10" fmla="*/ 800670 w 1960751"/>
              <a:gd name="connsiteY10" fmla="*/ 2345257 h 2671639"/>
              <a:gd name="connsiteX11" fmla="*/ 619916 w 1960751"/>
              <a:gd name="connsiteY11" fmla="*/ 1430857 h 2671639"/>
              <a:gd name="connsiteX12" fmla="*/ 938893 w 1960751"/>
              <a:gd name="connsiteY12" fmla="*/ 1345797 h 2671639"/>
              <a:gd name="connsiteX13" fmla="*/ 928260 w 1960751"/>
              <a:gd name="connsiteY13" fmla="*/ 1792364 h 2671639"/>
              <a:gd name="connsiteX14" fmla="*/ 407265 w 1960751"/>
              <a:gd name="connsiteY14" fmla="*/ 2143239 h 2671639"/>
              <a:gd name="connsiteX15" fmla="*/ 258409 w 1960751"/>
              <a:gd name="connsiteY15" fmla="*/ 2164504 h 2671639"/>
              <a:gd name="connsiteX16" fmla="*/ 183981 w 1960751"/>
              <a:gd name="connsiteY16" fmla="*/ 2153871 h 2671639"/>
              <a:gd name="connsiteX17" fmla="*/ 3228 w 1960751"/>
              <a:gd name="connsiteY17" fmla="*/ 2472848 h 2671639"/>
              <a:gd name="connsiteX18" fmla="*/ 354102 w 1960751"/>
              <a:gd name="connsiteY18" fmla="*/ 2642969 h 2671639"/>
              <a:gd name="connsiteX19" fmla="*/ 502958 w 1960751"/>
              <a:gd name="connsiteY19" fmla="*/ 2207034 h 2671639"/>
              <a:gd name="connsiteX20" fmla="*/ 960158 w 1960751"/>
              <a:gd name="connsiteY20" fmla="*/ 2015648 h 2671639"/>
              <a:gd name="connsiteX21" fmla="*/ 1162177 w 1960751"/>
              <a:gd name="connsiteY21" fmla="*/ 1728569 h 2671639"/>
              <a:gd name="connsiteX22" fmla="*/ 1109014 w 1960751"/>
              <a:gd name="connsiteY22" fmla="*/ 1292634 h 2671639"/>
              <a:gd name="connsiteX23" fmla="*/ 1045218 w 1960751"/>
              <a:gd name="connsiteY23" fmla="*/ 484560 h 2671639"/>
              <a:gd name="connsiteX24" fmla="*/ 1757600 w 1960751"/>
              <a:gd name="connsiteY24" fmla="*/ 601518 h 2671639"/>
              <a:gd name="connsiteX25" fmla="*/ 1895823 w 1960751"/>
              <a:gd name="connsiteY25" fmla="*/ 527090 h 2671639"/>
              <a:gd name="connsiteX26" fmla="*/ 832567 w 1960751"/>
              <a:gd name="connsiteY26" fmla="*/ 6094 h 2671639"/>
              <a:gd name="connsiteX27" fmla="*/ 417897 w 1960751"/>
              <a:gd name="connsiteY27" fmla="*/ 229378 h 26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60751" h="2671639">
                <a:moveTo>
                  <a:pt x="417897" y="229378"/>
                </a:moveTo>
                <a:cubicBezTo>
                  <a:pt x="355874" y="303806"/>
                  <a:pt x="465744" y="325071"/>
                  <a:pt x="460428" y="452662"/>
                </a:cubicBezTo>
                <a:cubicBezTo>
                  <a:pt x="455112" y="580253"/>
                  <a:pt x="391316" y="851383"/>
                  <a:pt x="386000" y="994922"/>
                </a:cubicBezTo>
                <a:cubicBezTo>
                  <a:pt x="380684" y="1138461"/>
                  <a:pt x="389544" y="1104792"/>
                  <a:pt x="428530" y="1313899"/>
                </a:cubicBezTo>
                <a:cubicBezTo>
                  <a:pt x="467516" y="1523006"/>
                  <a:pt x="595107" y="2061722"/>
                  <a:pt x="619916" y="2249564"/>
                </a:cubicBezTo>
                <a:cubicBezTo>
                  <a:pt x="644725" y="2437406"/>
                  <a:pt x="582702" y="2375383"/>
                  <a:pt x="577386" y="2440950"/>
                </a:cubicBezTo>
                <a:cubicBezTo>
                  <a:pt x="572070" y="2506517"/>
                  <a:pt x="508274" y="2609299"/>
                  <a:pt x="588018" y="2642969"/>
                </a:cubicBezTo>
                <a:cubicBezTo>
                  <a:pt x="667762" y="2676639"/>
                  <a:pt x="999144" y="2685499"/>
                  <a:pt x="1055851" y="2642969"/>
                </a:cubicBezTo>
                <a:cubicBezTo>
                  <a:pt x="1112558" y="2600439"/>
                  <a:pt x="961930" y="2439179"/>
                  <a:pt x="928260" y="2387788"/>
                </a:cubicBezTo>
                <a:cubicBezTo>
                  <a:pt x="894590" y="2336397"/>
                  <a:pt x="875097" y="2341713"/>
                  <a:pt x="853832" y="2334625"/>
                </a:cubicBezTo>
                <a:cubicBezTo>
                  <a:pt x="832567" y="2327537"/>
                  <a:pt x="839656" y="2495885"/>
                  <a:pt x="800670" y="2345257"/>
                </a:cubicBezTo>
                <a:cubicBezTo>
                  <a:pt x="761684" y="2194629"/>
                  <a:pt x="596879" y="1597434"/>
                  <a:pt x="619916" y="1430857"/>
                </a:cubicBezTo>
                <a:cubicBezTo>
                  <a:pt x="642953" y="1264280"/>
                  <a:pt x="887502" y="1285546"/>
                  <a:pt x="938893" y="1345797"/>
                </a:cubicBezTo>
                <a:cubicBezTo>
                  <a:pt x="990284" y="1406048"/>
                  <a:pt x="1016865" y="1659457"/>
                  <a:pt x="928260" y="1792364"/>
                </a:cubicBezTo>
                <a:cubicBezTo>
                  <a:pt x="839655" y="1925271"/>
                  <a:pt x="518907" y="2081216"/>
                  <a:pt x="407265" y="2143239"/>
                </a:cubicBezTo>
                <a:cubicBezTo>
                  <a:pt x="295623" y="2205262"/>
                  <a:pt x="295623" y="2162732"/>
                  <a:pt x="258409" y="2164504"/>
                </a:cubicBezTo>
                <a:cubicBezTo>
                  <a:pt x="221195" y="2166276"/>
                  <a:pt x="226511" y="2102480"/>
                  <a:pt x="183981" y="2153871"/>
                </a:cubicBezTo>
                <a:cubicBezTo>
                  <a:pt x="141451" y="2205262"/>
                  <a:pt x="-25126" y="2391332"/>
                  <a:pt x="3228" y="2472848"/>
                </a:cubicBezTo>
                <a:cubicBezTo>
                  <a:pt x="31581" y="2554364"/>
                  <a:pt x="270814" y="2687271"/>
                  <a:pt x="354102" y="2642969"/>
                </a:cubicBezTo>
                <a:cubicBezTo>
                  <a:pt x="437390" y="2598667"/>
                  <a:pt x="401949" y="2311587"/>
                  <a:pt x="502958" y="2207034"/>
                </a:cubicBezTo>
                <a:cubicBezTo>
                  <a:pt x="603967" y="2102481"/>
                  <a:pt x="850288" y="2095392"/>
                  <a:pt x="960158" y="2015648"/>
                </a:cubicBezTo>
                <a:cubicBezTo>
                  <a:pt x="1070028" y="1935904"/>
                  <a:pt x="1137368" y="1849071"/>
                  <a:pt x="1162177" y="1728569"/>
                </a:cubicBezTo>
                <a:cubicBezTo>
                  <a:pt x="1186986" y="1608067"/>
                  <a:pt x="1128507" y="1499969"/>
                  <a:pt x="1109014" y="1292634"/>
                </a:cubicBezTo>
                <a:cubicBezTo>
                  <a:pt x="1089521" y="1085299"/>
                  <a:pt x="937120" y="599746"/>
                  <a:pt x="1045218" y="484560"/>
                </a:cubicBezTo>
                <a:cubicBezTo>
                  <a:pt x="1153316" y="369374"/>
                  <a:pt x="1615833" y="594430"/>
                  <a:pt x="1757600" y="601518"/>
                </a:cubicBezTo>
                <a:cubicBezTo>
                  <a:pt x="1899367" y="608606"/>
                  <a:pt x="2049995" y="626327"/>
                  <a:pt x="1895823" y="527090"/>
                </a:cubicBezTo>
                <a:cubicBezTo>
                  <a:pt x="1741651" y="427853"/>
                  <a:pt x="1077116" y="48624"/>
                  <a:pt x="832567" y="6094"/>
                </a:cubicBezTo>
                <a:cubicBezTo>
                  <a:pt x="588018" y="-36436"/>
                  <a:pt x="479920" y="154950"/>
                  <a:pt x="417897" y="229378"/>
                </a:cubicBezTo>
                <a:close/>
              </a:path>
            </a:pathLst>
          </a:custGeom>
          <a:solidFill>
            <a:schemeClr val="bg1"/>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5" name="Ellipse 34"/>
          <p:cNvSpPr>
            <a:spLocks/>
          </p:cNvSpPr>
          <p:nvPr/>
        </p:nvSpPr>
        <p:spPr>
          <a:xfrm>
            <a:off x="6226206" y="4530622"/>
            <a:ext cx="300605" cy="2273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6" name="Ellipse 35"/>
          <p:cNvSpPr>
            <a:spLocks/>
          </p:cNvSpPr>
          <p:nvPr/>
        </p:nvSpPr>
        <p:spPr>
          <a:xfrm rot="1343473">
            <a:off x="5640431" y="4294031"/>
            <a:ext cx="274020" cy="1685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0" name="Ellipse 39"/>
          <p:cNvSpPr>
            <a:spLocks/>
          </p:cNvSpPr>
          <p:nvPr/>
        </p:nvSpPr>
        <p:spPr>
          <a:xfrm rot="469250">
            <a:off x="6128907" y="1791916"/>
            <a:ext cx="295046" cy="2489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1" name="Ellipse 40"/>
          <p:cNvSpPr>
            <a:spLocks/>
          </p:cNvSpPr>
          <p:nvPr/>
        </p:nvSpPr>
        <p:spPr>
          <a:xfrm rot="852794">
            <a:off x="6185721" y="1827321"/>
            <a:ext cx="386493" cy="224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2" name="Afrundet rektangel 41"/>
          <p:cNvSpPr>
            <a:spLocks/>
          </p:cNvSpPr>
          <p:nvPr/>
        </p:nvSpPr>
        <p:spPr>
          <a:xfrm rot="17860587">
            <a:off x="6652397" y="1702026"/>
            <a:ext cx="106981" cy="666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3" name="Afrundet rektangel 42"/>
          <p:cNvSpPr>
            <a:spLocks/>
          </p:cNvSpPr>
          <p:nvPr/>
        </p:nvSpPr>
        <p:spPr>
          <a:xfrm rot="17670135">
            <a:off x="6708039" y="1656809"/>
            <a:ext cx="143794" cy="83359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4" name="Afrundet rektangel 43"/>
          <p:cNvSpPr>
            <a:spLocks/>
          </p:cNvSpPr>
          <p:nvPr/>
        </p:nvSpPr>
        <p:spPr>
          <a:xfrm rot="21178713">
            <a:off x="6168110" y="4124147"/>
            <a:ext cx="127375" cy="17856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5" name="Afrundet rektangel 44"/>
          <p:cNvSpPr>
            <a:spLocks/>
          </p:cNvSpPr>
          <p:nvPr/>
        </p:nvSpPr>
        <p:spPr>
          <a:xfrm>
            <a:off x="6123515" y="4171065"/>
            <a:ext cx="54531" cy="128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6" name="Kombinationstegning 45"/>
          <p:cNvSpPr>
            <a:spLocks/>
          </p:cNvSpPr>
          <p:nvPr/>
        </p:nvSpPr>
        <p:spPr>
          <a:xfrm>
            <a:off x="7451631" y="2394802"/>
            <a:ext cx="515324" cy="445010"/>
          </a:xfrm>
          <a:custGeom>
            <a:avLst/>
            <a:gdLst>
              <a:gd name="connsiteX0" fmla="*/ 67938 w 574637"/>
              <a:gd name="connsiteY0" fmla="*/ 378597 h 496230"/>
              <a:gd name="connsiteX1" fmla="*/ 31067 w 574637"/>
              <a:gd name="connsiteY1" fmla="*/ 46758 h 496230"/>
              <a:gd name="connsiteX2" fmla="*/ 547261 w 574637"/>
              <a:gd name="connsiteY2" fmla="*/ 39384 h 496230"/>
              <a:gd name="connsiteX3" fmla="*/ 495641 w 574637"/>
              <a:gd name="connsiteY3" fmla="*/ 393345 h 496230"/>
              <a:gd name="connsiteX4" fmla="*/ 429273 w 574637"/>
              <a:gd name="connsiteY4" fmla="*/ 430216 h 496230"/>
              <a:gd name="connsiteX5" fmla="*/ 473519 w 574637"/>
              <a:gd name="connsiteY5" fmla="*/ 157371 h 496230"/>
              <a:gd name="connsiteX6" fmla="*/ 407151 w 574637"/>
              <a:gd name="connsiteY6" fmla="*/ 142622 h 496230"/>
              <a:gd name="connsiteX7" fmla="*/ 392402 w 574637"/>
              <a:gd name="connsiteY7" fmla="*/ 422842 h 496230"/>
              <a:gd name="connsiteX8" fmla="*/ 333409 w 574637"/>
              <a:gd name="connsiteY8" fmla="*/ 452339 h 496230"/>
              <a:gd name="connsiteX9" fmla="*/ 333409 w 574637"/>
              <a:gd name="connsiteY9" fmla="*/ 127874 h 496230"/>
              <a:gd name="connsiteX10" fmla="*/ 289164 w 574637"/>
              <a:gd name="connsiteY10" fmla="*/ 142622 h 496230"/>
              <a:gd name="connsiteX11" fmla="*/ 289164 w 574637"/>
              <a:gd name="connsiteY11" fmla="*/ 459713 h 496230"/>
              <a:gd name="connsiteX12" fmla="*/ 230170 w 574637"/>
              <a:gd name="connsiteY12" fmla="*/ 452339 h 496230"/>
              <a:gd name="connsiteX13" fmla="*/ 215422 w 574637"/>
              <a:gd name="connsiteY13" fmla="*/ 127874 h 496230"/>
              <a:gd name="connsiteX14" fmla="*/ 163802 w 574637"/>
              <a:gd name="connsiteY14" fmla="*/ 135248 h 496230"/>
              <a:gd name="connsiteX15" fmla="*/ 149054 w 574637"/>
              <a:gd name="connsiteY15" fmla="*/ 400719 h 496230"/>
              <a:gd name="connsiteX16" fmla="*/ 67938 w 574637"/>
              <a:gd name="connsiteY16" fmla="*/ 378597 h 49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4637" h="496230">
                <a:moveTo>
                  <a:pt x="67938" y="378597"/>
                </a:moveTo>
                <a:cubicBezTo>
                  <a:pt x="48274" y="319604"/>
                  <a:pt x="-48820" y="103293"/>
                  <a:pt x="31067" y="46758"/>
                </a:cubicBezTo>
                <a:cubicBezTo>
                  <a:pt x="110954" y="-9777"/>
                  <a:pt x="469832" y="-18381"/>
                  <a:pt x="547261" y="39384"/>
                </a:cubicBezTo>
                <a:cubicBezTo>
                  <a:pt x="624690" y="97149"/>
                  <a:pt x="515306" y="328206"/>
                  <a:pt x="495641" y="393345"/>
                </a:cubicBezTo>
                <a:cubicBezTo>
                  <a:pt x="475976" y="458484"/>
                  <a:pt x="432960" y="469545"/>
                  <a:pt x="429273" y="430216"/>
                </a:cubicBezTo>
                <a:cubicBezTo>
                  <a:pt x="425586" y="390887"/>
                  <a:pt x="477206" y="205303"/>
                  <a:pt x="473519" y="157371"/>
                </a:cubicBezTo>
                <a:cubicBezTo>
                  <a:pt x="469832" y="109439"/>
                  <a:pt x="420671" y="98377"/>
                  <a:pt x="407151" y="142622"/>
                </a:cubicBezTo>
                <a:cubicBezTo>
                  <a:pt x="393632" y="186867"/>
                  <a:pt x="404692" y="371222"/>
                  <a:pt x="392402" y="422842"/>
                </a:cubicBezTo>
                <a:cubicBezTo>
                  <a:pt x="380112" y="474462"/>
                  <a:pt x="343241" y="501500"/>
                  <a:pt x="333409" y="452339"/>
                </a:cubicBezTo>
                <a:cubicBezTo>
                  <a:pt x="323577" y="403178"/>
                  <a:pt x="340783" y="179493"/>
                  <a:pt x="333409" y="127874"/>
                </a:cubicBezTo>
                <a:cubicBezTo>
                  <a:pt x="326035" y="76255"/>
                  <a:pt x="296538" y="87316"/>
                  <a:pt x="289164" y="142622"/>
                </a:cubicBezTo>
                <a:cubicBezTo>
                  <a:pt x="281790" y="197928"/>
                  <a:pt x="298996" y="408094"/>
                  <a:pt x="289164" y="459713"/>
                </a:cubicBezTo>
                <a:cubicBezTo>
                  <a:pt x="279332" y="511333"/>
                  <a:pt x="242460" y="507645"/>
                  <a:pt x="230170" y="452339"/>
                </a:cubicBezTo>
                <a:cubicBezTo>
                  <a:pt x="217880" y="397033"/>
                  <a:pt x="226483" y="180722"/>
                  <a:pt x="215422" y="127874"/>
                </a:cubicBezTo>
                <a:cubicBezTo>
                  <a:pt x="204361" y="75026"/>
                  <a:pt x="174863" y="89774"/>
                  <a:pt x="163802" y="135248"/>
                </a:cubicBezTo>
                <a:cubicBezTo>
                  <a:pt x="152741" y="180722"/>
                  <a:pt x="160115" y="356474"/>
                  <a:pt x="149054" y="400719"/>
                </a:cubicBezTo>
                <a:cubicBezTo>
                  <a:pt x="137993" y="444964"/>
                  <a:pt x="87602" y="437590"/>
                  <a:pt x="67938" y="37859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9" name="Afrundet rektangel 48"/>
          <p:cNvSpPr>
            <a:spLocks/>
          </p:cNvSpPr>
          <p:nvPr/>
        </p:nvSpPr>
        <p:spPr>
          <a:xfrm>
            <a:off x="6131991" y="4266216"/>
            <a:ext cx="54531" cy="545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494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179512" y="217025"/>
            <a:ext cx="6876764" cy="590635"/>
          </a:xfrm>
        </p:spPr>
        <p:txBody>
          <a:bodyPr anchor="ctr"/>
          <a:lstStyle/>
          <a:p>
            <a:pPr marL="180000">
              <a:spcBef>
                <a:spcPts val="0"/>
              </a:spcBef>
            </a:pPr>
            <a:r>
              <a:rPr lang="da-DK" sz="2400" dirty="0"/>
              <a:t>Praktikkens form og indhold</a:t>
            </a:r>
          </a:p>
        </p:txBody>
      </p:sp>
      <p:sp>
        <p:nvSpPr>
          <p:cNvPr id="6" name="Pladsholder til indhold 5"/>
          <p:cNvSpPr>
            <a:spLocks noGrp="1"/>
          </p:cNvSpPr>
          <p:nvPr>
            <p:ph sz="quarter" idx="13"/>
          </p:nvPr>
        </p:nvSpPr>
        <p:spPr>
          <a:xfrm>
            <a:off x="288095" y="828490"/>
            <a:ext cx="8208912" cy="4191531"/>
          </a:xfrm>
        </p:spPr>
        <p:txBody>
          <a:bodyPr>
            <a:noAutofit/>
          </a:bodyPr>
          <a:lstStyle/>
          <a:p>
            <a:pPr marL="741975" indent="-285750">
              <a:spcAft>
                <a:spcPts val="1200"/>
              </a:spcAft>
              <a:buFont typeface="Arial" panose="020B0604020202020204" pitchFamily="34" charset="0"/>
              <a:buChar char="•"/>
            </a:pPr>
            <a:r>
              <a:rPr lang="da-DK" sz="1400" dirty="0"/>
              <a:t>Opsamling af empiri og undersøgelse og udvikling af pædagogisk praksis</a:t>
            </a:r>
          </a:p>
          <a:p>
            <a:pPr marL="741975" indent="-285750">
              <a:spcAft>
                <a:spcPts val="1200"/>
              </a:spcAft>
              <a:buFont typeface="Arial" panose="020B0604020202020204" pitchFamily="34" charset="0"/>
              <a:buChar char="•"/>
            </a:pPr>
            <a:r>
              <a:rPr lang="da-DK" sz="1400" dirty="0"/>
              <a:t>Knyttet til bachelorprojektets kompetencemål</a:t>
            </a:r>
          </a:p>
          <a:p>
            <a:pPr marL="741975" indent="-285750">
              <a:spcAft>
                <a:spcPts val="1200"/>
              </a:spcAft>
              <a:buFont typeface="Arial" panose="020B0604020202020204" pitchFamily="34" charset="0"/>
              <a:buChar char="•"/>
            </a:pPr>
            <a:r>
              <a:rPr lang="da-DK" sz="1400" dirty="0"/>
              <a:t>Fokus på en praksisnær problemstilling</a:t>
            </a:r>
          </a:p>
          <a:p>
            <a:pPr marL="741975" indent="-285750">
              <a:spcAft>
                <a:spcPts val="1200"/>
              </a:spcAft>
              <a:buFont typeface="Arial" panose="020B0604020202020204" pitchFamily="34" charset="0"/>
              <a:buChar char="•"/>
            </a:pPr>
            <a:r>
              <a:rPr lang="da-DK" sz="1400" dirty="0"/>
              <a:t>Anvendelse af praksisnære metoder, som kræver tid og mulighed for at følge processer og forløb på praktikstedet</a:t>
            </a:r>
          </a:p>
          <a:p>
            <a:pPr marL="741975" indent="-285750">
              <a:spcAft>
                <a:spcPts val="1200"/>
              </a:spcAft>
              <a:buFont typeface="Arial" panose="020B0604020202020204" pitchFamily="34" charset="0"/>
              <a:buChar char="•"/>
            </a:pPr>
            <a:r>
              <a:rPr lang="da-DK" sz="1400" dirty="0"/>
              <a:t>Tænke forløbet i to faser:</a:t>
            </a:r>
          </a:p>
          <a:p>
            <a:pPr marL="1207112" lvl="1" indent="-285750">
              <a:spcAft>
                <a:spcPts val="1200"/>
              </a:spcAft>
              <a:buFont typeface="Arial" panose="020B0604020202020204" pitchFamily="34" charset="0"/>
              <a:buChar char="•"/>
            </a:pPr>
            <a:r>
              <a:rPr lang="da-DK" sz="1200" dirty="0"/>
              <a:t>En udforskende/eksplorativ fase</a:t>
            </a:r>
          </a:p>
          <a:p>
            <a:pPr marL="1207112" lvl="1" indent="-285750">
              <a:spcAft>
                <a:spcPts val="1200"/>
              </a:spcAft>
              <a:buFont typeface="Arial" panose="020B0604020202020204" pitchFamily="34" charset="0"/>
              <a:buChar char="•"/>
            </a:pPr>
            <a:r>
              <a:rPr lang="da-DK" sz="1200" dirty="0"/>
              <a:t>En undersøgende/uddybende/elaborativ fase</a:t>
            </a:r>
          </a:p>
          <a:p>
            <a:pPr marL="741975" indent="-285750">
              <a:spcAft>
                <a:spcPts val="1200"/>
              </a:spcAft>
              <a:buFont typeface="Arial" panose="020B0604020202020204" pitchFamily="34" charset="0"/>
              <a:buChar char="•"/>
            </a:pPr>
            <a:r>
              <a:rPr lang="da-DK" sz="1400" dirty="0"/>
              <a:t>Ikke forskning, men udforskning af pædagogisk praksis</a:t>
            </a:r>
          </a:p>
          <a:p>
            <a:pPr marL="741975" indent="-285750">
              <a:spcAft>
                <a:spcPts val="1200"/>
              </a:spcAft>
              <a:buFont typeface="Arial" panose="020B0604020202020204" pitchFamily="34" charset="0"/>
              <a:buChar char="•"/>
            </a:pPr>
            <a:r>
              <a:rPr lang="da-DK" sz="1400" dirty="0"/>
              <a:t>Formidling af projektet til praktikstedet</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38074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467544" y="252923"/>
            <a:ext cx="6588732" cy="590635"/>
          </a:xfrm>
        </p:spPr>
        <p:txBody>
          <a:bodyPr anchor="ctr"/>
          <a:lstStyle/>
          <a:p>
            <a:r>
              <a:rPr lang="da-DK" sz="2400" dirty="0"/>
              <a:t>Hvad er 4. praktik?</a:t>
            </a:r>
          </a:p>
        </p:txBody>
      </p:sp>
      <p:sp>
        <p:nvSpPr>
          <p:cNvPr id="6" name="Pladsholder til indhold 5"/>
          <p:cNvSpPr>
            <a:spLocks noGrp="1"/>
          </p:cNvSpPr>
          <p:nvPr>
            <p:ph sz="quarter" idx="13"/>
          </p:nvPr>
        </p:nvSpPr>
        <p:spPr>
          <a:xfrm>
            <a:off x="467830" y="942941"/>
            <a:ext cx="8208912" cy="3609029"/>
          </a:xfrm>
        </p:spPr>
        <p:txBody>
          <a:bodyPr>
            <a:noAutofit/>
          </a:bodyPr>
          <a:lstStyle/>
          <a:p>
            <a:pPr marL="466725" lvl="1" indent="-285750">
              <a:spcAft>
                <a:spcPts val="1800"/>
              </a:spcAft>
              <a:buFont typeface="Arial" panose="020B0604020202020204" pitchFamily="34" charset="0"/>
              <a:buChar char="•"/>
            </a:pPr>
            <a:r>
              <a:rPr lang="da-DK" sz="1400" dirty="0"/>
              <a:t>Et nyt tiltag i 2014-uddannelsen:</a:t>
            </a:r>
          </a:p>
          <a:p>
            <a:pPr marL="466725" lvl="1" indent="-285750">
              <a:buFont typeface="Arial" panose="020B0604020202020204" pitchFamily="34" charset="0"/>
              <a:buChar char="•"/>
            </a:pPr>
            <a:r>
              <a:rPr lang="da-DK" sz="1400" dirty="0"/>
              <a:t>Bedre kobling mellem uddannelse og profession/praksis →</a:t>
            </a:r>
          </a:p>
          <a:p>
            <a:pPr marL="1001713" lvl="4" indent="-285750">
              <a:buFont typeface="Arial" panose="020B0604020202020204" pitchFamily="34" charset="0"/>
              <a:buChar char="•"/>
            </a:pPr>
            <a:r>
              <a:rPr lang="da-DK" sz="1200" dirty="0"/>
              <a:t>Til gavn for studerende (skabe viden gennem praksis)</a:t>
            </a:r>
          </a:p>
          <a:p>
            <a:pPr marL="1001713" lvl="4" indent="-285750">
              <a:buFont typeface="Arial" panose="020B0604020202020204" pitchFamily="34" charset="0"/>
              <a:buChar char="•"/>
            </a:pPr>
            <a:r>
              <a:rPr lang="da-DK" sz="1200" dirty="0"/>
              <a:t>Til gavn for praktiksteder (Praktikopslag)</a:t>
            </a:r>
          </a:p>
          <a:p>
            <a:pPr marL="1001713" lvl="4" indent="-285750">
              <a:spcAft>
                <a:spcPts val="1800"/>
              </a:spcAft>
              <a:buFont typeface="Arial" panose="020B0604020202020204" pitchFamily="34" charset="0"/>
              <a:buChar char="•"/>
            </a:pPr>
            <a:r>
              <a:rPr lang="da-DK" sz="1200" dirty="0"/>
              <a:t>Til gavn for professionen (mere praksisrettede projekter)</a:t>
            </a:r>
          </a:p>
          <a:p>
            <a:pPr marL="466725" lvl="1" indent="-285750">
              <a:buFont typeface="Arial" panose="020B0604020202020204" pitchFamily="34" charset="0"/>
              <a:buChar char="•"/>
            </a:pPr>
            <a:r>
              <a:rPr lang="da-DK" sz="1400" dirty="0"/>
              <a:t>Gode – og knap så gode – erfaringer fra de otte ‘omgange’ på 2014-uddannelsen:</a:t>
            </a:r>
          </a:p>
          <a:p>
            <a:pPr marL="1001713" lvl="4" indent="-285750">
              <a:buFont typeface="Arial" panose="020B0604020202020204" pitchFamily="34" charset="0"/>
              <a:buChar char="•"/>
            </a:pPr>
            <a:r>
              <a:rPr lang="da-DK" sz="1200" dirty="0"/>
              <a:t>Nyt tiltag → læreproces for både studerende, praktiksteder og uddannelsessted</a:t>
            </a:r>
          </a:p>
          <a:p>
            <a:pPr marL="1001713" lvl="4" indent="-285750">
              <a:buFont typeface="Arial" panose="020B0604020202020204" pitchFamily="34" charset="0"/>
              <a:buChar char="•"/>
            </a:pPr>
            <a:r>
              <a:rPr lang="da-DK" sz="1200" dirty="0"/>
              <a:t>Større ‘apparat’ → mange studerende, mange praktiksteder, meget administration </a:t>
            </a:r>
          </a:p>
          <a:p>
            <a:pPr marL="1001713" lvl="4" indent="-285750">
              <a:buFont typeface="Arial" panose="020B0604020202020204" pitchFamily="34" charset="0"/>
              <a:buChar char="•"/>
            </a:pPr>
            <a:r>
              <a:rPr lang="da-DK" sz="1200" dirty="0"/>
              <a:t>Håndteres nu via Praktikportalen </a:t>
            </a:r>
            <a:r>
              <a:rPr lang="da-DK" sz="1200" dirty="0">
                <a:sym typeface="Wingdings" panose="05000000000000000000" pitchFamily="2" charset="2"/>
              </a:rPr>
              <a:t></a:t>
            </a:r>
            <a:endParaRPr lang="da-DK" sz="1200" dirty="0"/>
          </a:p>
          <a:p>
            <a:pPr lvl="2">
              <a:spcAft>
                <a:spcPts val="1200"/>
              </a:spcAft>
              <a:buFont typeface="Arial" panose="020B0604020202020204" pitchFamily="34" charset="0"/>
              <a:buChar char="•"/>
            </a:pPr>
            <a:endParaRPr lang="da-DK" dirty="0"/>
          </a:p>
          <a:p>
            <a:endParaRPr lang="da-DK" sz="2000" dirty="0"/>
          </a:p>
          <a:p>
            <a:pPr>
              <a:buFont typeface="Arial" panose="020B0604020202020204" pitchFamily="34" charset="0"/>
              <a:buChar char="•"/>
            </a:pPr>
            <a:endParaRPr lang="da-DK"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428047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179512" y="217025"/>
            <a:ext cx="6876764" cy="590635"/>
          </a:xfrm>
        </p:spPr>
        <p:txBody>
          <a:bodyPr anchor="ctr"/>
          <a:lstStyle/>
          <a:p>
            <a:pPr marL="180000">
              <a:spcBef>
                <a:spcPts val="0"/>
              </a:spcBef>
            </a:pPr>
            <a:r>
              <a:rPr lang="da-DK" sz="2400" dirty="0"/>
              <a:t>De to faser</a:t>
            </a:r>
          </a:p>
        </p:txBody>
      </p:sp>
      <p:sp>
        <p:nvSpPr>
          <p:cNvPr id="6" name="Pladsholder til indhold 5"/>
          <p:cNvSpPr>
            <a:spLocks noGrp="1"/>
          </p:cNvSpPr>
          <p:nvPr>
            <p:ph sz="quarter" idx="13"/>
          </p:nvPr>
        </p:nvSpPr>
        <p:spPr>
          <a:xfrm>
            <a:off x="288095" y="828490"/>
            <a:ext cx="8208912" cy="4191531"/>
          </a:xfrm>
        </p:spPr>
        <p:txBody>
          <a:bodyPr>
            <a:noAutofit/>
          </a:bodyPr>
          <a:lstStyle/>
          <a:p>
            <a:pPr lvl="1">
              <a:lnSpc>
                <a:spcPct val="120000"/>
              </a:lnSpc>
              <a:buFont typeface="Arial" panose="020B0604020202020204" pitchFamily="34" charset="0"/>
              <a:buChar char="•"/>
              <a:defRPr/>
            </a:pPr>
            <a:endParaRPr lang="da-DK" sz="1400" b="1" dirty="0"/>
          </a:p>
          <a:p>
            <a:pPr lvl="1">
              <a:lnSpc>
                <a:spcPct val="120000"/>
              </a:lnSpc>
              <a:defRPr/>
            </a:pPr>
            <a:r>
              <a:rPr lang="da-DK" sz="1400" b="1" dirty="0"/>
              <a:t>Den eksplorative/udforskende fase</a:t>
            </a:r>
          </a:p>
          <a:p>
            <a:pPr marL="818788" lvl="2" indent="-285750">
              <a:lnSpc>
                <a:spcPct val="120000"/>
              </a:lnSpc>
              <a:buFont typeface="Arial" panose="020B0604020202020204" pitchFamily="34" charset="0"/>
              <a:buChar char="•"/>
              <a:defRPr/>
            </a:pPr>
            <a:r>
              <a:rPr lang="da-DK" sz="1200" dirty="0"/>
              <a:t>Åben og almen opmærksomhed</a:t>
            </a:r>
          </a:p>
          <a:p>
            <a:pPr marL="818788" lvl="2" indent="-285750">
              <a:lnSpc>
                <a:spcPct val="120000"/>
              </a:lnSpc>
              <a:buFont typeface="Arial" panose="020B0604020202020204" pitchFamily="34" charset="0"/>
              <a:buChar char="•"/>
              <a:defRPr/>
            </a:pPr>
            <a:r>
              <a:rPr lang="da-DK" sz="1200" dirty="0"/>
              <a:t>‘Fritsvævende’ opmærksomhed</a:t>
            </a:r>
          </a:p>
          <a:p>
            <a:pPr marL="818788" lvl="2" indent="-285750">
              <a:lnSpc>
                <a:spcPct val="120000"/>
              </a:lnSpc>
              <a:buFont typeface="Arial" panose="020B0604020202020204" pitchFamily="34" charset="0"/>
              <a:buChar char="•"/>
              <a:defRPr/>
            </a:pPr>
            <a:r>
              <a:rPr lang="da-DK" sz="1200" dirty="0"/>
              <a:t>Friske øjne</a:t>
            </a:r>
          </a:p>
          <a:p>
            <a:pPr marL="818788" lvl="2" indent="-285750">
              <a:lnSpc>
                <a:spcPct val="120000"/>
              </a:lnSpc>
              <a:buFont typeface="Arial" panose="020B0604020202020204" pitchFamily="34" charset="0"/>
              <a:buChar char="•"/>
              <a:defRPr/>
            </a:pPr>
            <a:r>
              <a:rPr lang="da-DK" sz="1200" dirty="0"/>
              <a:t>Få øje på det tankevækkende</a:t>
            </a:r>
          </a:p>
          <a:p>
            <a:pPr marL="818788" lvl="2" indent="-285750">
              <a:lnSpc>
                <a:spcPct val="120000"/>
              </a:lnSpc>
              <a:buFont typeface="Arial" panose="020B0604020202020204" pitchFamily="34" charset="0"/>
              <a:buChar char="•"/>
              <a:defRPr/>
            </a:pPr>
            <a:endParaRPr lang="da-DK" sz="1200" dirty="0"/>
          </a:p>
          <a:p>
            <a:pPr marL="818788" lvl="2" indent="-285750">
              <a:lnSpc>
                <a:spcPct val="120000"/>
              </a:lnSpc>
              <a:buFont typeface="Arial" panose="020B0604020202020204" pitchFamily="34" charset="0"/>
              <a:buChar char="•"/>
              <a:defRPr/>
            </a:pPr>
            <a:r>
              <a:rPr lang="da-DK" sz="1200" b="1" dirty="0"/>
              <a:t>Indgå i praktikstedets praksis</a:t>
            </a:r>
          </a:p>
          <a:p>
            <a:pPr marL="1006725" lvl="3" indent="-285750">
              <a:lnSpc>
                <a:spcPct val="120000"/>
              </a:lnSpc>
              <a:buFont typeface="Arial" panose="020B0604020202020204" pitchFamily="34" charset="0"/>
              <a:buChar char="•"/>
              <a:defRPr/>
            </a:pPr>
            <a:r>
              <a:rPr lang="da-DK" sz="1200" dirty="0"/>
              <a:t>ikke for at ‘dække huller’</a:t>
            </a:r>
          </a:p>
          <a:p>
            <a:pPr marL="1006725" lvl="3" indent="-285750">
              <a:lnSpc>
                <a:spcPct val="120000"/>
              </a:lnSpc>
              <a:buFont typeface="Arial" panose="020B0604020202020204" pitchFamily="34" charset="0"/>
              <a:buChar char="•"/>
              <a:defRPr/>
            </a:pPr>
            <a:r>
              <a:rPr lang="da-DK" sz="1200" dirty="0"/>
              <a:t>men for at lære sig stedet at kende</a:t>
            </a:r>
          </a:p>
          <a:p>
            <a:pPr marL="1006725" lvl="3" indent="-285750">
              <a:lnSpc>
                <a:spcPct val="120000"/>
              </a:lnSpc>
              <a:buFont typeface="Arial" panose="020B0604020202020204" pitchFamily="34" charset="0"/>
              <a:buChar char="•"/>
              <a:defRPr/>
            </a:pPr>
            <a:r>
              <a:rPr lang="da-DK" sz="1200" dirty="0"/>
              <a:t>og dermed kvalificere problemformuleringen</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45288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pPr marL="180000">
              <a:spcBef>
                <a:spcPts val="0"/>
              </a:spcBef>
            </a:pPr>
            <a:r>
              <a:rPr lang="da-DK" sz="2400" dirty="0"/>
              <a:t>De to faser</a:t>
            </a:r>
          </a:p>
        </p:txBody>
      </p:sp>
      <p:sp>
        <p:nvSpPr>
          <p:cNvPr id="6" name="Pladsholder til indhold 5"/>
          <p:cNvSpPr>
            <a:spLocks noGrp="1"/>
          </p:cNvSpPr>
          <p:nvPr>
            <p:ph sz="quarter" idx="13"/>
          </p:nvPr>
        </p:nvSpPr>
        <p:spPr>
          <a:xfrm>
            <a:off x="288095" y="939554"/>
            <a:ext cx="8208912" cy="4191531"/>
          </a:xfrm>
        </p:spPr>
        <p:txBody>
          <a:bodyPr>
            <a:noAutofit/>
          </a:bodyPr>
          <a:lstStyle/>
          <a:p>
            <a:pPr>
              <a:lnSpc>
                <a:spcPct val="120000"/>
              </a:lnSpc>
              <a:defRPr/>
            </a:pPr>
            <a:r>
              <a:rPr lang="da-DK" sz="1400" b="1" dirty="0"/>
              <a:t>Den elaborative /uddybende fase</a:t>
            </a:r>
          </a:p>
          <a:p>
            <a:pPr marL="645750" lvl="1" indent="-285750">
              <a:lnSpc>
                <a:spcPct val="120000"/>
              </a:lnSpc>
              <a:buFont typeface="Arial" panose="020B0604020202020204" pitchFamily="34" charset="0"/>
              <a:buChar char="•"/>
              <a:defRPr/>
            </a:pPr>
            <a:r>
              <a:rPr lang="da-DK" sz="1200" dirty="0"/>
              <a:t>Fokuseret opmærksomhed</a:t>
            </a:r>
          </a:p>
          <a:p>
            <a:pPr marL="645750" lvl="1" indent="-285750">
              <a:lnSpc>
                <a:spcPct val="120000"/>
              </a:lnSpc>
              <a:buFont typeface="Arial" panose="020B0604020202020204" pitchFamily="34" charset="0"/>
              <a:buChar char="•"/>
              <a:defRPr/>
            </a:pPr>
            <a:r>
              <a:rPr lang="da-DK" sz="1200" dirty="0"/>
              <a:t>Afgrænset, selektiv opmærksomhed</a:t>
            </a:r>
          </a:p>
          <a:p>
            <a:pPr marL="645750" lvl="1" indent="-285750">
              <a:lnSpc>
                <a:spcPct val="120000"/>
              </a:lnSpc>
              <a:buFont typeface="Arial" panose="020B0604020202020204" pitchFamily="34" charset="0"/>
              <a:buChar char="•"/>
              <a:defRPr/>
            </a:pPr>
            <a:r>
              <a:rPr lang="da-DK" sz="1200" dirty="0"/>
              <a:t>Identifikation af særlige temaer, dilemmaer, problemstillinger</a:t>
            </a:r>
          </a:p>
          <a:p>
            <a:pPr marL="647700" lvl="1" indent="-285750">
              <a:lnSpc>
                <a:spcPct val="120000"/>
              </a:lnSpc>
              <a:buFont typeface="Arial" panose="020B0604020202020204" pitchFamily="34" charset="0"/>
              <a:buChar char="•"/>
              <a:defRPr/>
            </a:pPr>
            <a:endParaRPr lang="da-DK" sz="1400" dirty="0"/>
          </a:p>
          <a:p>
            <a:pPr marL="645750" lvl="1" indent="-285750">
              <a:lnSpc>
                <a:spcPct val="120000"/>
              </a:lnSpc>
              <a:buFont typeface="Arial" panose="020B0604020202020204" pitchFamily="34" charset="0"/>
              <a:buChar char="•"/>
              <a:defRPr/>
            </a:pPr>
            <a:r>
              <a:rPr lang="da-DK" sz="1400" b="1" dirty="0"/>
              <a:t>Anvendelse af valgt metode:</a:t>
            </a:r>
          </a:p>
          <a:p>
            <a:pPr marL="825750" lvl="2" indent="-285750">
              <a:buFont typeface="Arial" panose="020B0604020202020204" pitchFamily="34" charset="0"/>
              <a:buChar char="•"/>
              <a:defRPr/>
            </a:pPr>
            <a:r>
              <a:rPr lang="da-DK" sz="1200" dirty="0"/>
              <a:t>Deltagerobservation</a:t>
            </a:r>
          </a:p>
          <a:p>
            <a:pPr marL="825750" lvl="2" indent="-285750">
              <a:buFont typeface="Arial" panose="020B0604020202020204" pitchFamily="34" charset="0"/>
              <a:buChar char="•"/>
              <a:defRPr/>
            </a:pPr>
            <a:r>
              <a:rPr lang="da-DK" sz="1200" dirty="0"/>
              <a:t>Kvalitative interview</a:t>
            </a:r>
          </a:p>
          <a:p>
            <a:pPr marL="825750" lvl="2" indent="-285750">
              <a:buFont typeface="Arial" panose="020B0604020202020204" pitchFamily="34" charset="0"/>
              <a:buChar char="•"/>
              <a:defRPr/>
            </a:pPr>
            <a:r>
              <a:rPr lang="da-DK" sz="1200" dirty="0"/>
              <a:t>Foto, video, lyd</a:t>
            </a:r>
          </a:p>
          <a:p>
            <a:pPr marL="825750" lvl="2" indent="-285750">
              <a:buFont typeface="Arial" panose="020B0604020202020204" pitchFamily="34" charset="0"/>
              <a:buChar char="•"/>
              <a:defRPr/>
            </a:pPr>
            <a:r>
              <a:rPr lang="da-DK" sz="1200" dirty="0"/>
              <a:t>Aktionslæring</a:t>
            </a:r>
          </a:p>
          <a:p>
            <a:pPr lvl="1" indent="0">
              <a:lnSpc>
                <a:spcPct val="120000"/>
              </a:lnSpc>
              <a:buNone/>
              <a:defRPr/>
            </a:pPr>
            <a:endParaRPr lang="da-DK" sz="1400" b="1" dirty="0"/>
          </a:p>
          <a:p>
            <a:pPr>
              <a:lnSpc>
                <a:spcPct val="120000"/>
              </a:lnSpc>
              <a:defRPr/>
            </a:pPr>
            <a:r>
              <a:rPr lang="da-DK" sz="1400" b="1" dirty="0"/>
              <a:t>Afslutningsvis: Tid til formidling på praktikstedet</a:t>
            </a:r>
          </a:p>
          <a:p>
            <a:pPr marL="1006725" lvl="3" indent="-285750">
              <a:lnSpc>
                <a:spcPct val="120000"/>
              </a:lnSpc>
              <a:buFont typeface="Arial" panose="020B0604020202020204" pitchFamily="34" charset="0"/>
              <a:buChar char="•"/>
              <a:defRPr/>
            </a:pPr>
            <a:endParaRPr lang="da-DK" sz="14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261914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pPr marL="180000">
              <a:spcBef>
                <a:spcPts val="0"/>
              </a:spcBef>
            </a:pPr>
            <a:r>
              <a:rPr lang="da-DK" sz="2400" dirty="0"/>
              <a:t>Metode- og analyseværksteder</a:t>
            </a:r>
            <a:endParaRPr lang="da-DK" sz="2400" b="0" dirty="0"/>
          </a:p>
        </p:txBody>
      </p:sp>
      <p:sp>
        <p:nvSpPr>
          <p:cNvPr id="6" name="Pladsholder til indhold 5"/>
          <p:cNvSpPr>
            <a:spLocks noGrp="1"/>
          </p:cNvSpPr>
          <p:nvPr>
            <p:ph sz="quarter" idx="13"/>
          </p:nvPr>
        </p:nvSpPr>
        <p:spPr>
          <a:xfrm>
            <a:off x="288095" y="939554"/>
            <a:ext cx="8208912" cy="4191531"/>
          </a:xfrm>
        </p:spPr>
        <p:txBody>
          <a:bodyPr>
            <a:noAutofit/>
          </a:bodyPr>
          <a:lstStyle/>
          <a:p>
            <a:pPr>
              <a:spcAft>
                <a:spcPts val="1200"/>
              </a:spcAft>
            </a:pPr>
            <a:r>
              <a:rPr lang="da-DK" sz="1400" b="1" dirty="0"/>
              <a:t>Formål</a:t>
            </a:r>
            <a:endParaRPr lang="da-DK" sz="1200" dirty="0"/>
          </a:p>
          <a:p>
            <a:pPr marL="533400" lvl="2" indent="-171450">
              <a:spcAft>
                <a:spcPts val="1200"/>
              </a:spcAft>
              <a:buFont typeface="Arial" panose="020B0604020202020204" pitchFamily="34" charset="0"/>
              <a:buChar char="•"/>
            </a:pPr>
            <a:r>
              <a:rPr lang="da-DK" sz="1200" dirty="0"/>
              <a:t>at kvalificere såvel studerendes, som underviseres og praktiksteders forudsætninger og kompetencer i forhold til den empirisk baserede analyse, som er en væsentlig del af bachelorprojektet</a:t>
            </a:r>
          </a:p>
          <a:p>
            <a:pPr marL="533400" lvl="2" indent="-171450">
              <a:spcAft>
                <a:spcPts val="1800"/>
              </a:spcAft>
              <a:buFont typeface="Arial" panose="020B0604020202020204" pitchFamily="34" charset="0"/>
              <a:buChar char="•"/>
            </a:pPr>
            <a:r>
              <a:rPr lang="da-DK" sz="1200" dirty="0"/>
              <a:t>at skabe og understøtte samarbejdet mellem </a:t>
            </a:r>
            <a:r>
              <a:rPr lang="da-DK" sz="1200" i="1" dirty="0"/>
              <a:t>forskning, uddannelse og profession</a:t>
            </a:r>
            <a:r>
              <a:rPr lang="da-DK" sz="1200" dirty="0"/>
              <a:t> </a:t>
            </a:r>
          </a:p>
          <a:p>
            <a:pPr>
              <a:spcAft>
                <a:spcPts val="1200"/>
              </a:spcAft>
            </a:pPr>
            <a:r>
              <a:rPr lang="da-DK" sz="1400" b="1" dirty="0"/>
              <a:t>Indhold</a:t>
            </a:r>
            <a:r>
              <a:rPr lang="da-DK" sz="1400" dirty="0"/>
              <a:t> </a:t>
            </a:r>
          </a:p>
          <a:p>
            <a:pPr marL="533400" lvl="2" indent="-171450">
              <a:spcAft>
                <a:spcPts val="1200"/>
              </a:spcAft>
              <a:buFont typeface="Arial" panose="020B0604020202020204" pitchFamily="34" charset="0"/>
              <a:buChar char="•"/>
            </a:pPr>
            <a:r>
              <a:rPr lang="da-DK" sz="1200" dirty="0"/>
              <a:t>Vurdering og diskussion af sammenhæng mellem formål, problemformulering og metodedesign</a:t>
            </a:r>
          </a:p>
          <a:p>
            <a:pPr marL="533400" lvl="2" indent="-171450">
              <a:spcAft>
                <a:spcPts val="1200"/>
              </a:spcAft>
              <a:buFont typeface="Arial" panose="020B0604020202020204" pitchFamily="34" charset="0"/>
              <a:buChar char="•"/>
            </a:pPr>
            <a:r>
              <a:rPr lang="da-DK" sz="1200" dirty="0"/>
              <a:t>Design af empirisk undersøgelsesdesign i relation til bachelorprojektet</a:t>
            </a:r>
          </a:p>
          <a:p>
            <a:pPr marL="533400" lvl="2" indent="-171450">
              <a:spcAft>
                <a:spcPts val="1200"/>
              </a:spcAft>
              <a:buFont typeface="Arial" panose="020B0604020202020204" pitchFamily="34" charset="0"/>
              <a:buChar char="•"/>
            </a:pPr>
            <a:r>
              <a:rPr lang="da-DK" sz="1200" dirty="0"/>
              <a:t>Analyse af egne empiriske data</a:t>
            </a:r>
          </a:p>
          <a:p>
            <a:pPr marL="533400" lvl="2" indent="-171450">
              <a:spcAft>
                <a:spcPts val="2400"/>
              </a:spcAft>
              <a:buFont typeface="Arial" panose="020B0604020202020204" pitchFamily="34" charset="0"/>
              <a:buChar char="•"/>
            </a:pPr>
            <a:r>
              <a:rPr lang="da-DK" sz="1200" dirty="0"/>
              <a:t>Refleksion over etiske aspekter i forbindelse med kvalitative studier/undersøgelse af pædagogisk praksis</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29932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pPr marL="180000">
              <a:spcBef>
                <a:spcPts val="0"/>
              </a:spcBef>
            </a:pPr>
            <a:r>
              <a:rPr lang="da-DK" sz="2400" dirty="0"/>
              <a:t>Metode- og analyseværksteder</a:t>
            </a:r>
            <a:endParaRPr lang="da-DK" sz="2400" b="0" dirty="0"/>
          </a:p>
        </p:txBody>
      </p:sp>
      <p:sp>
        <p:nvSpPr>
          <p:cNvPr id="6" name="Pladsholder til indhold 5"/>
          <p:cNvSpPr>
            <a:spLocks noGrp="1"/>
          </p:cNvSpPr>
          <p:nvPr>
            <p:ph sz="quarter" idx="13"/>
          </p:nvPr>
        </p:nvSpPr>
        <p:spPr>
          <a:xfrm>
            <a:off x="288094" y="843705"/>
            <a:ext cx="8712398" cy="3924290"/>
          </a:xfrm>
        </p:spPr>
        <p:txBody>
          <a:bodyPr>
            <a:noAutofit/>
          </a:bodyPr>
          <a:lstStyle/>
          <a:p>
            <a:pPr marL="0" indent="0">
              <a:spcAft>
                <a:spcPts val="1200"/>
              </a:spcAft>
              <a:buNone/>
            </a:pPr>
            <a:r>
              <a:rPr lang="da-DK" sz="1400" dirty="0"/>
              <a:t>Perioden indledes med et fællesoplæg for alle om etik i forbindelse med undersøgelse af pædagogisk praksis (virtuelt på grund af Corona) samt et virtuelt GDPR-kursus for de studerende.</a:t>
            </a:r>
          </a:p>
          <a:p>
            <a:r>
              <a:rPr lang="da-DK" sz="1400" b="1" dirty="0"/>
              <a:t>Form</a:t>
            </a:r>
          </a:p>
          <a:p>
            <a:pPr lvl="1"/>
            <a:r>
              <a:rPr lang="da-DK" sz="1400" dirty="0"/>
              <a:t>Syv forskellige værksteder, som hver består af tre runder:</a:t>
            </a:r>
          </a:p>
          <a:p>
            <a:pPr marL="875938" lvl="2" indent="-342900">
              <a:buFont typeface="Arial" panose="020B0604020202020204" pitchFamily="34" charset="0"/>
              <a:buChar char="•"/>
            </a:pPr>
            <a:r>
              <a:rPr lang="da-DK" sz="1200" dirty="0"/>
              <a:t>Start: 		Forberedelse til feltarbejdet (virtuelt)</a:t>
            </a:r>
          </a:p>
          <a:p>
            <a:pPr marL="875938" lvl="2" indent="-342900">
              <a:buFont typeface="Arial" panose="020B0604020202020204" pitchFamily="34" charset="0"/>
              <a:buChar char="•"/>
            </a:pPr>
            <a:r>
              <a:rPr lang="da-DK" sz="1200" dirty="0"/>
              <a:t>Undervejs:	Undervejs i feltarbejdet</a:t>
            </a:r>
          </a:p>
          <a:p>
            <a:pPr marL="875938" lvl="2" indent="-342900">
              <a:spcAft>
                <a:spcPts val="1200"/>
              </a:spcAft>
              <a:buFont typeface="Arial" panose="020B0604020202020204" pitchFamily="34" charset="0"/>
              <a:buChar char="•"/>
            </a:pPr>
            <a:r>
              <a:rPr lang="da-DK" sz="1200" dirty="0"/>
              <a:t>Slut:		Fra analyse til tekst</a:t>
            </a:r>
            <a:endParaRPr lang="da-DK" sz="1400" dirty="0"/>
          </a:p>
          <a:p>
            <a:r>
              <a:rPr lang="da-DK" sz="1400" b="1" dirty="0"/>
              <a:t>Indhold</a:t>
            </a:r>
          </a:p>
          <a:p>
            <a:pPr marL="702900" lvl="1" indent="-342900">
              <a:buFont typeface="Arial" panose="020B0604020202020204" pitchFamily="34" charset="0"/>
              <a:buChar char="•"/>
            </a:pPr>
            <a:r>
              <a:rPr lang="da-DK" sz="1400" dirty="0"/>
              <a:t>Fire af værkstederne er rettet mod alle specialiseringsområder/pædagogiske områder</a:t>
            </a:r>
          </a:p>
          <a:p>
            <a:pPr marL="702900" lvl="1" indent="-342900">
              <a:buFont typeface="Arial" panose="020B0604020202020204" pitchFamily="34" charset="0"/>
              <a:buChar char="•"/>
            </a:pPr>
            <a:r>
              <a:rPr lang="da-DK" sz="1400" dirty="0"/>
              <a:t>Tre af værkstederne er rettet mod hver sin specialisering</a:t>
            </a:r>
          </a:p>
          <a:p>
            <a:pPr marL="702900" lvl="1" indent="-342900">
              <a:buFont typeface="Arial" panose="020B0604020202020204" pitchFamily="34" charset="0"/>
              <a:buChar char="•"/>
            </a:pPr>
            <a:endParaRPr lang="da-DK" sz="1400" dirty="0"/>
          </a:p>
          <a:p>
            <a:pPr marL="466725" indent="-285750">
              <a:buFont typeface="Arial" panose="020B0604020202020204" pitchFamily="34" charset="0"/>
              <a:buChar char="•"/>
            </a:pPr>
            <a:r>
              <a:rPr lang="da-DK" sz="1200" dirty="0"/>
              <a:t>Kontaktpersoner/pædagoger fra praktikstederne er velkomne til at deltage</a:t>
            </a:r>
          </a:p>
          <a:p>
            <a:pPr marL="466725" indent="-285750">
              <a:buFont typeface="Arial" panose="020B0604020202020204" pitchFamily="34" charset="0"/>
              <a:buChar char="•"/>
            </a:pPr>
            <a:r>
              <a:rPr lang="da-DK" sz="1200" dirty="0"/>
              <a:t>Plan for metode og analyseværkstederne uploades på Praktikportalen</a:t>
            </a:r>
            <a:endParaRPr lang="da-DK" sz="1200" dirty="0">
              <a:solidFill>
                <a:srgbClr val="0070C0"/>
              </a:solidFill>
            </a:endParaRP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3396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_DateCustomE"/>
          <p:cNvSpPr>
            <a:spLocks noGrp="1"/>
          </p:cNvSpPr>
          <p:nvPr>
            <p:ph type="dt" sz="half" idx="10"/>
          </p:nvPr>
        </p:nvSpPr>
        <p:spPr>
          <a:xfrm>
            <a:off x="683568" y="4939385"/>
            <a:ext cx="2200057" cy="111063"/>
          </a:xfrm>
        </p:spPr>
        <p:txBody>
          <a:bodyPr/>
          <a:lstStyle/>
          <a:p>
            <a:r>
              <a:rPr lang="da-DK" sz="900"/>
              <a:t>Praktikkoordinatorerne - forår 2021</a:t>
            </a:r>
            <a:endParaRPr lang="da-DK" sz="900" dirty="0"/>
          </a:p>
        </p:txBody>
      </p:sp>
      <p:graphicFrame>
        <p:nvGraphicFramePr>
          <p:cNvPr id="5" name="Tabel 4"/>
          <p:cNvGraphicFramePr>
            <a:graphicFrameLocks noGrp="1"/>
          </p:cNvGraphicFramePr>
          <p:nvPr>
            <p:extLst>
              <p:ext uri="{D42A27DB-BD31-4B8C-83A1-F6EECF244321}">
                <p14:modId xmlns:p14="http://schemas.microsoft.com/office/powerpoint/2010/main" val="2215182471"/>
              </p:ext>
            </p:extLst>
          </p:nvPr>
        </p:nvGraphicFramePr>
        <p:xfrm>
          <a:off x="359532" y="843558"/>
          <a:ext cx="8604956" cy="2182911"/>
        </p:xfrm>
        <a:graphic>
          <a:graphicData uri="http://schemas.openxmlformats.org/drawingml/2006/table">
            <a:tbl>
              <a:tblPr firstRow="1" bandRow="1">
                <a:tableStyleId>{5C22544A-7EE6-4342-B048-85BDC9FD1C3A}</a:tableStyleId>
              </a:tblPr>
              <a:tblGrid>
                <a:gridCol w="1965618">
                  <a:extLst>
                    <a:ext uri="{9D8B030D-6E8A-4147-A177-3AD203B41FA5}">
                      <a16:colId xmlns:a16="http://schemas.microsoft.com/office/drawing/2014/main" val="20000"/>
                    </a:ext>
                  </a:extLst>
                </a:gridCol>
                <a:gridCol w="6639338">
                  <a:extLst>
                    <a:ext uri="{9D8B030D-6E8A-4147-A177-3AD203B41FA5}">
                      <a16:colId xmlns:a16="http://schemas.microsoft.com/office/drawing/2014/main" val="20001"/>
                    </a:ext>
                  </a:extLst>
                </a:gridCol>
              </a:tblGrid>
              <a:tr h="208968">
                <a:tc>
                  <a:txBody>
                    <a:bodyPr/>
                    <a:lstStyle/>
                    <a:p>
                      <a:pPr>
                        <a:spcBef>
                          <a:spcPts val="0"/>
                        </a:spcBef>
                        <a:spcAft>
                          <a:spcPts val="0"/>
                        </a:spcAft>
                      </a:pPr>
                      <a:r>
                        <a:rPr lang="da-DK" sz="1200" dirty="0">
                          <a:solidFill>
                            <a:srgbClr val="000000"/>
                          </a:solidFill>
                        </a:rPr>
                        <a:t>Hvornår sker det</a:t>
                      </a:r>
                      <a:r>
                        <a:rPr lang="da-DK" sz="1200" baseline="0" dirty="0">
                          <a:solidFill>
                            <a:srgbClr val="000000"/>
                          </a:solidFill>
                        </a:rPr>
                        <a:t>?</a:t>
                      </a:r>
                      <a:endParaRPr lang="da-DK"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50000"/>
                        <a:lumOff val="50000"/>
                      </a:schemeClr>
                    </a:solidFill>
                  </a:tcPr>
                </a:tc>
                <a:tc>
                  <a:txBody>
                    <a:bodyPr/>
                    <a:lstStyle/>
                    <a:p>
                      <a:pPr>
                        <a:spcBef>
                          <a:spcPts val="0"/>
                        </a:spcBef>
                        <a:spcAft>
                          <a:spcPts val="0"/>
                        </a:spcAft>
                      </a:pPr>
                      <a:r>
                        <a:rPr lang="da-DK" sz="1200" dirty="0">
                          <a:solidFill>
                            <a:srgbClr val="000000"/>
                          </a:solidFill>
                        </a:rPr>
                        <a:t>Hvad sker der?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50000"/>
                        <a:lumOff val="50000"/>
                      </a:schemeClr>
                    </a:solidFill>
                  </a:tcPr>
                </a:tc>
                <a:extLst>
                  <a:ext uri="{0D108BD9-81ED-4DB2-BD59-A6C34878D82A}">
                    <a16:rowId xmlns:a16="http://schemas.microsoft.com/office/drawing/2014/main" val="10000"/>
                  </a:ext>
                </a:extLst>
              </a:tr>
              <a:tr h="309582">
                <a:tc>
                  <a:txBody>
                    <a:bodyPr/>
                    <a:lstStyle/>
                    <a:p>
                      <a:pPr>
                        <a:spcBef>
                          <a:spcPts val="0"/>
                        </a:spcBef>
                        <a:spcAft>
                          <a:spcPts val="0"/>
                        </a:spcAft>
                      </a:pPr>
                      <a:r>
                        <a:rPr lang="da-DK" sz="1050" b="1" dirty="0"/>
                        <a:t>UGE 49 – 08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Aftaler</a:t>
                      </a:r>
                      <a:r>
                        <a:rPr lang="da-DK" sz="1050" baseline="0" dirty="0"/>
                        <a:t> om 4. praktik indgås og registreres på Praktikportalen</a:t>
                      </a:r>
                      <a:endParaRPr lang="da-DK" sz="105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4"/>
                  </a:ext>
                </a:extLst>
              </a:tr>
              <a:tr h="547593">
                <a:tc>
                  <a:txBody>
                    <a:bodyPr/>
                    <a:lstStyle/>
                    <a:p>
                      <a:pPr>
                        <a:spcBef>
                          <a:spcPts val="0"/>
                        </a:spcBef>
                        <a:spcAft>
                          <a:spcPts val="0"/>
                        </a:spcAft>
                      </a:pPr>
                      <a:r>
                        <a:rPr lang="da-DK" sz="1050" b="1" dirty="0"/>
                        <a:t>UGE 10</a:t>
                      </a:r>
                      <a:endParaRPr lang="da-DK" sz="105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De studerende kontakter deres praktiksteder og træffer aftale om forbesøg med henblik på gensidig forventningsafstemning og drøftelse af samarbejdsaftale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6"/>
                  </a:ext>
                </a:extLst>
              </a:tr>
              <a:tr h="307647">
                <a:tc>
                  <a:txBody>
                    <a:bodyPr/>
                    <a:lstStyle/>
                    <a:p>
                      <a:pPr>
                        <a:spcBef>
                          <a:spcPts val="0"/>
                        </a:spcBef>
                        <a:spcAft>
                          <a:spcPts val="0"/>
                        </a:spcAft>
                      </a:pPr>
                      <a:r>
                        <a:rPr lang="da-DK" sz="1050" b="1" dirty="0"/>
                        <a:t>UGE</a:t>
                      </a:r>
                      <a:r>
                        <a:rPr lang="da-DK" sz="1050" b="1" baseline="0" dirty="0"/>
                        <a:t> 12</a:t>
                      </a:r>
                      <a:endParaRPr lang="da-DK" sz="105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aseline="0" dirty="0">
                          <a:solidFill>
                            <a:schemeClr val="tx1"/>
                          </a:solidFill>
                        </a:rPr>
                        <a:t>B</a:t>
                      </a:r>
                      <a:r>
                        <a:rPr lang="da-DK" sz="1050" dirty="0">
                          <a:solidFill>
                            <a:schemeClr val="tx1"/>
                          </a:solidFill>
                        </a:rPr>
                        <a:t>achelorforløbet </a:t>
                      </a:r>
                      <a:r>
                        <a:rPr lang="da-DK" sz="1050" dirty="0"/>
                        <a:t>starter</a:t>
                      </a:r>
                      <a:r>
                        <a:rPr lang="da-DK" sz="1050" baseline="0" dirty="0"/>
                        <a:t> – 4. praktik placeres inden for bachelorperioden efter aftale med praktikstedet</a:t>
                      </a:r>
                      <a:endParaRPr lang="da-DK" sz="105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7"/>
                  </a:ext>
                </a:extLst>
              </a:tr>
              <a:tr h="403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dirty="0"/>
                        <a:t>UGE 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solidFill>
                            <a:schemeClr val="tx1"/>
                          </a:solidFill>
                        </a:rPr>
                        <a:t>Sidste frist for aflevering af samarbejdsaftale til BA-vejleder og praktiksted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8"/>
                  </a:ext>
                </a:extLst>
              </a:tr>
              <a:tr h="340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dirty="0"/>
                        <a:t>UGE 23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solidFill>
                            <a:schemeClr val="tx1"/>
                          </a:solidFill>
                        </a:rPr>
                        <a:t>Aflevering af BA projekt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9"/>
                  </a:ext>
                </a:extLst>
              </a:tr>
            </a:tbl>
          </a:graphicData>
        </a:graphic>
      </p:graphicFrame>
      <p:sp>
        <p:nvSpPr>
          <p:cNvPr id="2" name="Rektangel 1"/>
          <p:cNvSpPr/>
          <p:nvPr/>
        </p:nvSpPr>
        <p:spPr>
          <a:xfrm>
            <a:off x="10716" y="202037"/>
            <a:ext cx="7117568" cy="461665"/>
          </a:xfrm>
          <a:prstGeom prst="rect">
            <a:avLst/>
          </a:prstGeom>
        </p:spPr>
        <p:txBody>
          <a:bodyPr wrap="square">
            <a:spAutoFit/>
          </a:bodyPr>
          <a:lstStyle/>
          <a:p>
            <a:pPr marL="180000">
              <a:spcBef>
                <a:spcPts val="0"/>
              </a:spcBef>
            </a:pPr>
            <a:r>
              <a:rPr lang="da-DK" sz="2400" b="1" dirty="0">
                <a:latin typeface="+mj-lt"/>
              </a:rPr>
              <a:t>Deadlines for 4. praktik og BA projekt</a:t>
            </a:r>
          </a:p>
        </p:txBody>
      </p:sp>
    </p:spTree>
    <p:custDataLst>
      <p:tags r:id="rId1"/>
    </p:custDataLst>
    <p:extLst>
      <p:ext uri="{BB962C8B-B14F-4D97-AF65-F5344CB8AC3E}">
        <p14:creationId xmlns:p14="http://schemas.microsoft.com/office/powerpoint/2010/main" val="171190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71500" y="217025"/>
            <a:ext cx="6984776" cy="590635"/>
          </a:xfrm>
        </p:spPr>
        <p:txBody>
          <a:bodyPr anchor="ctr"/>
          <a:lstStyle/>
          <a:p>
            <a:pPr marL="180000">
              <a:spcBef>
                <a:spcPts val="0"/>
              </a:spcBef>
            </a:pPr>
            <a:r>
              <a:rPr lang="da-DK" sz="1800" dirty="0"/>
              <a:t>Informations- og inspirationsmateriale om 4. praktik</a:t>
            </a:r>
            <a:endParaRPr lang="da-DK" sz="1800" b="0" dirty="0"/>
          </a:p>
        </p:txBody>
      </p:sp>
      <p:sp>
        <p:nvSpPr>
          <p:cNvPr id="6" name="Pladsholder til indhold 5"/>
          <p:cNvSpPr>
            <a:spLocks noGrp="1"/>
          </p:cNvSpPr>
          <p:nvPr>
            <p:ph sz="quarter" idx="13"/>
          </p:nvPr>
        </p:nvSpPr>
        <p:spPr>
          <a:xfrm>
            <a:off x="288094" y="843705"/>
            <a:ext cx="8712398" cy="3996298"/>
          </a:xfrm>
        </p:spPr>
        <p:txBody>
          <a:bodyPr>
            <a:noAutofit/>
          </a:bodyPr>
          <a:lstStyle/>
          <a:p>
            <a:pPr marL="171450" indent="-171450">
              <a:spcAft>
                <a:spcPts val="1800"/>
              </a:spcAft>
              <a:buFont typeface="Arial" panose="020B0604020202020204" pitchFamily="34" charset="0"/>
              <a:buChar char="•"/>
            </a:pPr>
            <a:r>
              <a:rPr lang="da-DK" sz="1200" dirty="0"/>
              <a:t>Praktikrelevante dokumenter på Praktikportalen: </a:t>
            </a:r>
            <a:r>
              <a:rPr lang="da-DK" sz="1200" dirty="0">
                <a:solidFill>
                  <a:srgbClr val="0070C0"/>
                </a:solidFill>
                <a:hlinkClick r:id="rId4">
                  <a:extLst>
                    <a:ext uri="{A12FA001-AC4F-418D-AE19-62706E023703}">
                      <ahyp:hlinkClr xmlns:ahyp="http://schemas.microsoft.com/office/drawing/2018/hyperlinkcolor" val="tx"/>
                    </a:ext>
                  </a:extLst>
                </a:hlinkClick>
              </a:rPr>
              <a:t>https://ucpraktikportal.dk/kp/pers/praktikoversigt/praktikrelevantedokumenter</a:t>
            </a:r>
            <a:endParaRPr lang="da-DK" sz="1200" dirty="0">
              <a:solidFill>
                <a:srgbClr val="0070C0"/>
              </a:solidFill>
            </a:endParaRPr>
          </a:p>
          <a:p>
            <a:pPr marL="171450" indent="-171450">
              <a:spcAft>
                <a:spcPts val="1800"/>
              </a:spcAft>
              <a:buFont typeface="Arial" panose="020B0604020202020204" pitchFamily="34" charset="0"/>
              <a:buChar char="•"/>
            </a:pPr>
            <a:r>
              <a:rPr lang="da-DK" sz="1200" dirty="0"/>
              <a:t>KP’s hjemmeside: </a:t>
            </a:r>
            <a:r>
              <a:rPr lang="da-DK" sz="1200" dirty="0">
                <a:solidFill>
                  <a:srgbClr val="0070C0"/>
                </a:solidFill>
                <a:hlinkClick r:id="rId5">
                  <a:extLst>
                    <a:ext uri="{A12FA001-AC4F-418D-AE19-62706E023703}">
                      <ahyp:hlinkClr xmlns:ahyp="http://schemas.microsoft.com/office/drawing/2018/hyperlinkcolor" val="tx"/>
                    </a:ext>
                  </a:extLst>
                </a:hlinkClick>
              </a:rPr>
              <a:t>https://www.kp.dk/uddannelser/paedagog/praktik-paa-paedagoguddannelsen/</a:t>
            </a:r>
            <a:endParaRPr lang="da-DK" sz="1200" dirty="0">
              <a:solidFill>
                <a:srgbClr val="0070C0"/>
              </a:solidFill>
            </a:endParaRPr>
          </a:p>
          <a:p>
            <a:pPr marL="171450" indent="-171450">
              <a:buFont typeface="Arial" panose="020B0604020202020204" pitchFamily="34" charset="0"/>
              <a:buChar char="•"/>
            </a:pPr>
            <a:r>
              <a:rPr lang="da-DK" sz="1100" dirty="0"/>
              <a:t>Brinkmann, S. (2012). </a:t>
            </a:r>
            <a:r>
              <a:rPr lang="da-DK" sz="1100" i="1" dirty="0"/>
              <a:t>Kvalitativ udforskning af hverdagslivet.</a:t>
            </a:r>
            <a:r>
              <a:rPr lang="da-DK" sz="1100" dirty="0"/>
              <a:t> Hans Reitzels Forlag.</a:t>
            </a:r>
          </a:p>
          <a:p>
            <a:pPr marL="171450" indent="-171450">
              <a:lnSpc>
                <a:spcPct val="150000"/>
              </a:lnSpc>
              <a:spcAft>
                <a:spcPts val="300"/>
              </a:spcAft>
              <a:buFont typeface="Arial" panose="020B0604020202020204" pitchFamily="34" charset="0"/>
              <a:buChar char="•"/>
            </a:pPr>
            <a:r>
              <a:rPr lang="da-DK" sz="1100" dirty="0"/>
              <a:t>Gulløv, E. &amp; Højlund, S. (2003). </a:t>
            </a:r>
            <a:r>
              <a:rPr lang="da-DK" sz="1100" i="1" dirty="0"/>
              <a:t>Feltarbejde blandt børn. Metodologi og etik i etnografisk børneforskning.</a:t>
            </a:r>
            <a:r>
              <a:rPr lang="da-DK" sz="1100" dirty="0"/>
              <a:t> Nordisk Forlag A/S.</a:t>
            </a:r>
          </a:p>
          <a:p>
            <a:pPr marL="171450" indent="-171450">
              <a:lnSpc>
                <a:spcPct val="150000"/>
              </a:lnSpc>
              <a:spcAft>
                <a:spcPts val="300"/>
              </a:spcAft>
              <a:buFont typeface="Arial" panose="020B0604020202020204" pitchFamily="34" charset="0"/>
              <a:buChar char="•"/>
            </a:pPr>
            <a:r>
              <a:rPr lang="da-DK" sz="1100" dirty="0"/>
              <a:t>Gulløv, E. &amp; Palludan, C. (2010). </a:t>
            </a:r>
            <a:r>
              <a:rPr lang="da-DK" sz="1100" i="1" dirty="0"/>
              <a:t>Børn som deltagere. Antropologi og feltarbejde</a:t>
            </a:r>
            <a:r>
              <a:rPr lang="da-DK" sz="1100" dirty="0"/>
              <a:t>. I: Petersen, A. (red.) (2010). </a:t>
            </a:r>
            <a:r>
              <a:rPr lang="da-DK" sz="1100" i="1" dirty="0"/>
              <a:t>Den lille bog om metode. Sådan undersøger du børnekultur og børns perspektiv</a:t>
            </a:r>
            <a:r>
              <a:rPr lang="da-DK" sz="1100" dirty="0"/>
              <a:t>. VIA Systime.</a:t>
            </a:r>
          </a:p>
          <a:p>
            <a:pPr marL="171450" indent="-171450">
              <a:lnSpc>
                <a:spcPct val="150000"/>
              </a:lnSpc>
              <a:spcAft>
                <a:spcPts val="300"/>
              </a:spcAft>
              <a:buFont typeface="Arial" panose="020B0604020202020204" pitchFamily="34" charset="0"/>
              <a:buChar char="•"/>
            </a:pPr>
            <a:r>
              <a:rPr lang="da-DK" sz="1100" dirty="0"/>
              <a:t>Højberg, Birgitte (2016). </a:t>
            </a:r>
            <a:r>
              <a:rPr lang="da-DK" sz="1100" i="1" dirty="0"/>
              <a:t>Læring i praktikken. Tilgange og metoder i pædagogstuderendes praktik</a:t>
            </a:r>
            <a:r>
              <a:rPr lang="da-DK" sz="1100" dirty="0"/>
              <a:t>. Dafolo Forlag </a:t>
            </a:r>
          </a:p>
          <a:p>
            <a:pPr marL="171450" indent="-171450">
              <a:lnSpc>
                <a:spcPct val="150000"/>
              </a:lnSpc>
              <a:spcAft>
                <a:spcPts val="300"/>
              </a:spcAft>
              <a:buFont typeface="Arial" panose="020B0604020202020204" pitchFamily="34" charset="0"/>
              <a:buChar char="•"/>
            </a:pPr>
            <a:r>
              <a:rPr lang="da-DK" sz="1100" dirty="0"/>
              <a:t>Højlund, Susanne (2002). </a:t>
            </a:r>
            <a:r>
              <a:rPr lang="da-DK" sz="1100" i="1" dirty="0"/>
              <a:t>Barndomskonstruktioner. På feltarbejde i skole, SFO og på sygehus</a:t>
            </a:r>
            <a:r>
              <a:rPr lang="da-DK" sz="1100" dirty="0"/>
              <a:t>. Gyldendal Uddannelse.</a:t>
            </a:r>
          </a:p>
          <a:p>
            <a:pPr marL="171450" indent="-171450">
              <a:lnSpc>
                <a:spcPct val="150000"/>
              </a:lnSpc>
              <a:spcAft>
                <a:spcPts val="300"/>
              </a:spcAft>
              <a:buFont typeface="Arial" panose="020B0604020202020204" pitchFamily="34" charset="0"/>
              <a:buChar char="•"/>
            </a:pPr>
            <a:r>
              <a:rPr lang="da-DK" sz="1100" dirty="0"/>
              <a:t>Jensen, Noona Elisabeth (2016). </a:t>
            </a:r>
            <a:r>
              <a:rPr lang="da-DK" sz="1100" i="1" dirty="0"/>
              <a:t>Metodebogen. Pædagogstuderende mellem profession og akademisering. </a:t>
            </a:r>
            <a:r>
              <a:rPr lang="da-DK" sz="1100" dirty="0"/>
              <a:t>Hans Reitzels Forlag.</a:t>
            </a:r>
          </a:p>
          <a:p>
            <a:pPr marL="171450" indent="-171450">
              <a:lnSpc>
                <a:spcPct val="150000"/>
              </a:lnSpc>
              <a:spcAft>
                <a:spcPts val="300"/>
              </a:spcAft>
              <a:buFont typeface="Arial" panose="020B0604020202020204" pitchFamily="34" charset="0"/>
              <a:buChar char="•"/>
            </a:pPr>
            <a:r>
              <a:rPr lang="da-DK" sz="1100" dirty="0"/>
              <a:t>Kampmann, Jan; Rasmussen, Kim og Warming, Hanna (red.) (2017). </a:t>
            </a:r>
            <a:r>
              <a:rPr lang="da-DK" sz="1100" i="1" dirty="0"/>
              <a:t>Interview med børn.</a:t>
            </a:r>
            <a:r>
              <a:rPr lang="da-DK" sz="1100" dirty="0"/>
              <a:t> Hans Reitzels Forlag. </a:t>
            </a:r>
          </a:p>
          <a:p>
            <a:pPr marL="171450" indent="-171450">
              <a:lnSpc>
                <a:spcPct val="150000"/>
              </a:lnSpc>
              <a:spcAft>
                <a:spcPts val="300"/>
              </a:spcAft>
              <a:buFont typeface="Arial" panose="020B0604020202020204" pitchFamily="34" charset="0"/>
              <a:buChar char="•"/>
            </a:pPr>
            <a:r>
              <a:rPr lang="da-DK" sz="1100" dirty="0"/>
              <a:t>Mottelson, M. &amp; Muschinsky, L. J. (2017). </a:t>
            </a:r>
            <a:r>
              <a:rPr lang="da-DK" sz="1100" i="1" dirty="0"/>
              <a:t>Undersøgelser. Videnskabsteori og metode i pædagogiske studier</a:t>
            </a:r>
            <a:r>
              <a:rPr lang="da-DK" sz="1100" dirty="0"/>
              <a:t>. Hans Reitzels Forlag.</a:t>
            </a:r>
          </a:p>
          <a:p>
            <a:pPr marL="171450" indent="-171450">
              <a:lnSpc>
                <a:spcPct val="150000"/>
              </a:lnSpc>
              <a:spcAft>
                <a:spcPts val="300"/>
              </a:spcAft>
              <a:buFont typeface="Arial" panose="020B0604020202020204" pitchFamily="34" charset="0"/>
              <a:buChar char="•"/>
            </a:pPr>
            <a:r>
              <a:rPr lang="da-DK" sz="1100" dirty="0"/>
              <a:t>Petersen, A. (red.) (2010). </a:t>
            </a:r>
            <a:r>
              <a:rPr lang="da-DK" sz="1100" i="1" dirty="0"/>
              <a:t>Den lille bog om metode. Sådan undersøger du børnekultur og børns perspektiv</a:t>
            </a:r>
            <a:r>
              <a:rPr lang="da-DK" sz="1100" dirty="0"/>
              <a:t>. VIA Systime.</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53060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SPØRGSMÅL</a:t>
            </a:r>
          </a:p>
        </p:txBody>
      </p:sp>
      <p:sp>
        <p:nvSpPr>
          <p:cNvPr id="50" name="Titel 1"/>
          <p:cNvSpPr txBox="1">
            <a:spLocks/>
          </p:cNvSpPr>
          <p:nvPr/>
        </p:nvSpPr>
        <p:spPr>
          <a:xfrm>
            <a:off x="6892848" y="2219486"/>
            <a:ext cx="1628114" cy="256503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4500" b="1" kern="1200" cap="none" baseline="0">
                <a:solidFill>
                  <a:schemeClr val="bg1"/>
                </a:solidFill>
                <a:latin typeface="+mn-lt"/>
                <a:ea typeface="+mj-ea"/>
                <a:cs typeface="Arial" pitchFamily="34" charset="0"/>
              </a:defRPr>
            </a:lvl1pPr>
          </a:lstStyle>
          <a:p>
            <a:r>
              <a:rPr lang="da-DK" sz="20000" dirty="0">
                <a:solidFill>
                  <a:schemeClr val="tx1"/>
                </a:solidFill>
              </a:rPr>
              <a:t>?</a:t>
            </a:r>
          </a:p>
        </p:txBody>
      </p:sp>
      <p:sp>
        <p:nvSpPr>
          <p:cNvPr id="24" name="Kombinationstegning 23"/>
          <p:cNvSpPr>
            <a:spLocks/>
          </p:cNvSpPr>
          <p:nvPr/>
        </p:nvSpPr>
        <p:spPr>
          <a:xfrm>
            <a:off x="5995410" y="1508559"/>
            <a:ext cx="513870" cy="534579"/>
          </a:xfrm>
          <a:custGeom>
            <a:avLst/>
            <a:gdLst>
              <a:gd name="connsiteX0" fmla="*/ 100120 w 430829"/>
              <a:gd name="connsiteY0" fmla="*/ 62093 h 448192"/>
              <a:gd name="connsiteX1" fmla="*/ 142650 w 430829"/>
              <a:gd name="connsiteY1" fmla="*/ 264111 h 448192"/>
              <a:gd name="connsiteX2" fmla="*/ 46957 w 430829"/>
              <a:gd name="connsiteY2" fmla="*/ 232214 h 448192"/>
              <a:gd name="connsiteX3" fmla="*/ 25692 w 430829"/>
              <a:gd name="connsiteY3" fmla="*/ 423600 h 448192"/>
              <a:gd name="connsiteX4" fmla="*/ 408464 w 430829"/>
              <a:gd name="connsiteY4" fmla="*/ 423600 h 448192"/>
              <a:gd name="connsiteX5" fmla="*/ 376566 w 430829"/>
              <a:gd name="connsiteY5" fmla="*/ 221581 h 448192"/>
              <a:gd name="connsiteX6" fmla="*/ 302139 w 430829"/>
              <a:gd name="connsiteY6" fmla="*/ 232214 h 448192"/>
              <a:gd name="connsiteX7" fmla="*/ 344669 w 430829"/>
              <a:gd name="connsiteY7" fmla="*/ 8930 h 448192"/>
              <a:gd name="connsiteX8" fmla="*/ 100120 w 430829"/>
              <a:gd name="connsiteY8" fmla="*/ 62093 h 44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829" h="448192">
                <a:moveTo>
                  <a:pt x="100120" y="62093"/>
                </a:moveTo>
                <a:cubicBezTo>
                  <a:pt x="66450" y="104623"/>
                  <a:pt x="151511" y="235758"/>
                  <a:pt x="142650" y="264111"/>
                </a:cubicBezTo>
                <a:cubicBezTo>
                  <a:pt x="133790" y="292465"/>
                  <a:pt x="66450" y="205633"/>
                  <a:pt x="46957" y="232214"/>
                </a:cubicBezTo>
                <a:cubicBezTo>
                  <a:pt x="27464" y="258796"/>
                  <a:pt x="-34559" y="391702"/>
                  <a:pt x="25692" y="423600"/>
                </a:cubicBezTo>
                <a:cubicBezTo>
                  <a:pt x="85943" y="455498"/>
                  <a:pt x="349985" y="457270"/>
                  <a:pt x="408464" y="423600"/>
                </a:cubicBezTo>
                <a:cubicBezTo>
                  <a:pt x="466943" y="389930"/>
                  <a:pt x="394287" y="253479"/>
                  <a:pt x="376566" y="221581"/>
                </a:cubicBezTo>
                <a:cubicBezTo>
                  <a:pt x="358845" y="189683"/>
                  <a:pt x="307455" y="267656"/>
                  <a:pt x="302139" y="232214"/>
                </a:cubicBezTo>
                <a:cubicBezTo>
                  <a:pt x="296823" y="196772"/>
                  <a:pt x="373023" y="35511"/>
                  <a:pt x="344669" y="8930"/>
                </a:cubicBezTo>
                <a:cubicBezTo>
                  <a:pt x="316316" y="-17652"/>
                  <a:pt x="133790" y="19563"/>
                  <a:pt x="100120" y="6209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6" name="Ellipse 25"/>
          <p:cNvSpPr>
            <a:spLocks/>
          </p:cNvSpPr>
          <p:nvPr/>
        </p:nvSpPr>
        <p:spPr>
          <a:xfrm>
            <a:off x="5728241" y="555172"/>
            <a:ext cx="1073591" cy="10735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7" name="Ellipse 26"/>
          <p:cNvSpPr>
            <a:spLocks/>
          </p:cNvSpPr>
          <p:nvPr/>
        </p:nvSpPr>
        <p:spPr>
          <a:xfrm>
            <a:off x="5822909" y="1766221"/>
            <a:ext cx="483012" cy="3006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8" name="Afrundet rektangel 27"/>
          <p:cNvSpPr>
            <a:spLocks/>
          </p:cNvSpPr>
          <p:nvPr/>
        </p:nvSpPr>
        <p:spPr>
          <a:xfrm rot="3015949">
            <a:off x="5421199" y="1695108"/>
            <a:ext cx="212561" cy="111653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9" name="Ellipse 28"/>
          <p:cNvSpPr>
            <a:spLocks/>
          </p:cNvSpPr>
          <p:nvPr/>
        </p:nvSpPr>
        <p:spPr>
          <a:xfrm>
            <a:off x="4919698" y="2574975"/>
            <a:ext cx="281909" cy="124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0" name="Kombinationstegning 29"/>
          <p:cNvSpPr>
            <a:spLocks/>
          </p:cNvSpPr>
          <p:nvPr/>
        </p:nvSpPr>
        <p:spPr>
          <a:xfrm rot="20701526">
            <a:off x="4613453" y="1957004"/>
            <a:ext cx="337623" cy="752034"/>
          </a:xfrm>
          <a:custGeom>
            <a:avLst/>
            <a:gdLst>
              <a:gd name="connsiteX0" fmla="*/ 280330 w 283064"/>
              <a:gd name="connsiteY0" fmla="*/ 340245 h 450409"/>
              <a:gd name="connsiteX1" fmla="*/ 78311 w 283064"/>
              <a:gd name="connsiteY1" fmla="*/ 21269 h 450409"/>
              <a:gd name="connsiteX2" fmla="*/ 3883 w 283064"/>
              <a:gd name="connsiteY2" fmla="*/ 74431 h 450409"/>
              <a:gd name="connsiteX3" fmla="*/ 184637 w 283064"/>
              <a:gd name="connsiteY3" fmla="*/ 435938 h 450409"/>
              <a:gd name="connsiteX4" fmla="*/ 280330 w 283064"/>
              <a:gd name="connsiteY4" fmla="*/ 340245 h 45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64" h="450409">
                <a:moveTo>
                  <a:pt x="280330" y="340245"/>
                </a:moveTo>
                <a:cubicBezTo>
                  <a:pt x="262609" y="271133"/>
                  <a:pt x="124385" y="65571"/>
                  <a:pt x="78311" y="21269"/>
                </a:cubicBezTo>
                <a:cubicBezTo>
                  <a:pt x="32237" y="-23033"/>
                  <a:pt x="-13838" y="5319"/>
                  <a:pt x="3883" y="74431"/>
                </a:cubicBezTo>
                <a:cubicBezTo>
                  <a:pt x="21604" y="143542"/>
                  <a:pt x="143879" y="389864"/>
                  <a:pt x="184637" y="435938"/>
                </a:cubicBezTo>
                <a:cubicBezTo>
                  <a:pt x="225395" y="482012"/>
                  <a:pt x="298051" y="409357"/>
                  <a:pt x="280330" y="3402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1" name="Ellipse 30"/>
          <p:cNvSpPr>
            <a:spLocks/>
          </p:cNvSpPr>
          <p:nvPr/>
        </p:nvSpPr>
        <p:spPr>
          <a:xfrm flipV="1">
            <a:off x="4969519" y="2512514"/>
            <a:ext cx="121410" cy="7109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2" name="Ellipse 31"/>
          <p:cNvSpPr>
            <a:spLocks/>
          </p:cNvSpPr>
          <p:nvPr/>
        </p:nvSpPr>
        <p:spPr>
          <a:xfrm rot="18920085">
            <a:off x="4883120" y="2296139"/>
            <a:ext cx="90829" cy="3285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3" name="Kombinationstegning 32"/>
          <p:cNvSpPr>
            <a:spLocks/>
          </p:cNvSpPr>
          <p:nvPr/>
        </p:nvSpPr>
        <p:spPr>
          <a:xfrm rot="610180">
            <a:off x="4111867" y="1345184"/>
            <a:ext cx="651103" cy="781467"/>
          </a:xfrm>
          <a:custGeom>
            <a:avLst/>
            <a:gdLst>
              <a:gd name="connsiteX0" fmla="*/ 686982 w 689521"/>
              <a:gd name="connsiteY0" fmla="*/ 773352 h 827576"/>
              <a:gd name="connsiteX1" fmla="*/ 559391 w 689521"/>
              <a:gd name="connsiteY1" fmla="*/ 560701 h 827576"/>
              <a:gd name="connsiteX2" fmla="*/ 633819 w 689521"/>
              <a:gd name="connsiteY2" fmla="*/ 273622 h 827576"/>
              <a:gd name="connsiteX3" fmla="*/ 548759 w 689521"/>
              <a:gd name="connsiteY3" fmla="*/ 209827 h 827576"/>
              <a:gd name="connsiteX4" fmla="*/ 474331 w 689521"/>
              <a:gd name="connsiteY4" fmla="*/ 411846 h 827576"/>
              <a:gd name="connsiteX5" fmla="*/ 378638 w 689521"/>
              <a:gd name="connsiteY5" fmla="*/ 39706 h 827576"/>
              <a:gd name="connsiteX6" fmla="*/ 282945 w 689521"/>
              <a:gd name="connsiteY6" fmla="*/ 60971 h 827576"/>
              <a:gd name="connsiteX7" fmla="*/ 410535 w 689521"/>
              <a:gd name="connsiteY7" fmla="*/ 486273 h 827576"/>
              <a:gd name="connsiteX8" fmla="*/ 176619 w 689521"/>
              <a:gd name="connsiteY8" fmla="*/ 50339 h 827576"/>
              <a:gd name="connsiteX9" fmla="*/ 80926 w 689521"/>
              <a:gd name="connsiteY9" fmla="*/ 114134 h 827576"/>
              <a:gd name="connsiteX10" fmla="*/ 314842 w 689521"/>
              <a:gd name="connsiteY10" fmla="*/ 518171 h 827576"/>
              <a:gd name="connsiteX11" fmla="*/ 91559 w 689521"/>
              <a:gd name="connsiteY11" fmla="*/ 241725 h 827576"/>
              <a:gd name="connsiteX12" fmla="*/ 6498 w 689521"/>
              <a:gd name="connsiteY12" fmla="*/ 348050 h 827576"/>
              <a:gd name="connsiteX13" fmla="*/ 251047 w 689521"/>
              <a:gd name="connsiteY13" fmla="*/ 613864 h 827576"/>
              <a:gd name="connsiteX14" fmla="*/ 38396 w 689521"/>
              <a:gd name="connsiteY14" fmla="*/ 624497 h 827576"/>
              <a:gd name="connsiteX15" fmla="*/ 38396 w 689521"/>
              <a:gd name="connsiteY15" fmla="*/ 667027 h 827576"/>
              <a:gd name="connsiteX16" fmla="*/ 357373 w 689521"/>
              <a:gd name="connsiteY16" fmla="*/ 730822 h 827576"/>
              <a:gd name="connsiteX17" fmla="*/ 623186 w 689521"/>
              <a:gd name="connsiteY17" fmla="*/ 826515 h 827576"/>
              <a:gd name="connsiteX18" fmla="*/ 686982 w 689521"/>
              <a:gd name="connsiteY18" fmla="*/ 773352 h 82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9521" h="827576">
                <a:moveTo>
                  <a:pt x="686982" y="773352"/>
                </a:moveTo>
                <a:cubicBezTo>
                  <a:pt x="676350" y="729050"/>
                  <a:pt x="568252" y="643989"/>
                  <a:pt x="559391" y="560701"/>
                </a:cubicBezTo>
                <a:cubicBezTo>
                  <a:pt x="550530" y="477413"/>
                  <a:pt x="635591" y="332101"/>
                  <a:pt x="633819" y="273622"/>
                </a:cubicBezTo>
                <a:cubicBezTo>
                  <a:pt x="632047" y="215143"/>
                  <a:pt x="575340" y="186790"/>
                  <a:pt x="548759" y="209827"/>
                </a:cubicBezTo>
                <a:cubicBezTo>
                  <a:pt x="522178" y="232864"/>
                  <a:pt x="502684" y="440199"/>
                  <a:pt x="474331" y="411846"/>
                </a:cubicBezTo>
                <a:cubicBezTo>
                  <a:pt x="445978" y="383493"/>
                  <a:pt x="410536" y="98185"/>
                  <a:pt x="378638" y="39706"/>
                </a:cubicBezTo>
                <a:cubicBezTo>
                  <a:pt x="346740" y="-18773"/>
                  <a:pt x="277629" y="-13457"/>
                  <a:pt x="282945" y="60971"/>
                </a:cubicBezTo>
                <a:cubicBezTo>
                  <a:pt x="288261" y="135399"/>
                  <a:pt x="428256" y="488045"/>
                  <a:pt x="410535" y="486273"/>
                </a:cubicBezTo>
                <a:cubicBezTo>
                  <a:pt x="392814" y="484501"/>
                  <a:pt x="231554" y="112362"/>
                  <a:pt x="176619" y="50339"/>
                </a:cubicBezTo>
                <a:cubicBezTo>
                  <a:pt x="121684" y="-11684"/>
                  <a:pt x="57889" y="36162"/>
                  <a:pt x="80926" y="114134"/>
                </a:cubicBezTo>
                <a:cubicBezTo>
                  <a:pt x="103963" y="192106"/>
                  <a:pt x="313070" y="496906"/>
                  <a:pt x="314842" y="518171"/>
                </a:cubicBezTo>
                <a:cubicBezTo>
                  <a:pt x="316614" y="539436"/>
                  <a:pt x="142950" y="270078"/>
                  <a:pt x="91559" y="241725"/>
                </a:cubicBezTo>
                <a:cubicBezTo>
                  <a:pt x="40168" y="213371"/>
                  <a:pt x="-20083" y="286027"/>
                  <a:pt x="6498" y="348050"/>
                </a:cubicBezTo>
                <a:cubicBezTo>
                  <a:pt x="33079" y="410073"/>
                  <a:pt x="245731" y="567789"/>
                  <a:pt x="251047" y="613864"/>
                </a:cubicBezTo>
                <a:cubicBezTo>
                  <a:pt x="256363" y="659938"/>
                  <a:pt x="73838" y="615637"/>
                  <a:pt x="38396" y="624497"/>
                </a:cubicBezTo>
                <a:cubicBezTo>
                  <a:pt x="2954" y="633357"/>
                  <a:pt x="-14767" y="649306"/>
                  <a:pt x="38396" y="667027"/>
                </a:cubicBezTo>
                <a:cubicBezTo>
                  <a:pt x="91559" y="684748"/>
                  <a:pt x="259908" y="704241"/>
                  <a:pt x="357373" y="730822"/>
                </a:cubicBezTo>
                <a:cubicBezTo>
                  <a:pt x="454838" y="757403"/>
                  <a:pt x="571795" y="821199"/>
                  <a:pt x="623186" y="826515"/>
                </a:cubicBezTo>
                <a:cubicBezTo>
                  <a:pt x="674577" y="831831"/>
                  <a:pt x="697614" y="817654"/>
                  <a:pt x="686982" y="77335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4" name="Kombinationstegning 33"/>
          <p:cNvSpPr>
            <a:spLocks/>
          </p:cNvSpPr>
          <p:nvPr/>
        </p:nvSpPr>
        <p:spPr>
          <a:xfrm>
            <a:off x="5417088" y="1762548"/>
            <a:ext cx="2338678" cy="3186587"/>
          </a:xfrm>
          <a:custGeom>
            <a:avLst/>
            <a:gdLst>
              <a:gd name="connsiteX0" fmla="*/ 417897 w 1960751"/>
              <a:gd name="connsiteY0" fmla="*/ 229378 h 2671639"/>
              <a:gd name="connsiteX1" fmla="*/ 460428 w 1960751"/>
              <a:gd name="connsiteY1" fmla="*/ 452662 h 2671639"/>
              <a:gd name="connsiteX2" fmla="*/ 386000 w 1960751"/>
              <a:gd name="connsiteY2" fmla="*/ 994922 h 2671639"/>
              <a:gd name="connsiteX3" fmla="*/ 428530 w 1960751"/>
              <a:gd name="connsiteY3" fmla="*/ 1313899 h 2671639"/>
              <a:gd name="connsiteX4" fmla="*/ 619916 w 1960751"/>
              <a:gd name="connsiteY4" fmla="*/ 2249564 h 2671639"/>
              <a:gd name="connsiteX5" fmla="*/ 577386 w 1960751"/>
              <a:gd name="connsiteY5" fmla="*/ 2440950 h 2671639"/>
              <a:gd name="connsiteX6" fmla="*/ 588018 w 1960751"/>
              <a:gd name="connsiteY6" fmla="*/ 2642969 h 2671639"/>
              <a:gd name="connsiteX7" fmla="*/ 1055851 w 1960751"/>
              <a:gd name="connsiteY7" fmla="*/ 2642969 h 2671639"/>
              <a:gd name="connsiteX8" fmla="*/ 928260 w 1960751"/>
              <a:gd name="connsiteY8" fmla="*/ 2387788 h 2671639"/>
              <a:gd name="connsiteX9" fmla="*/ 853832 w 1960751"/>
              <a:gd name="connsiteY9" fmla="*/ 2334625 h 2671639"/>
              <a:gd name="connsiteX10" fmla="*/ 800670 w 1960751"/>
              <a:gd name="connsiteY10" fmla="*/ 2345257 h 2671639"/>
              <a:gd name="connsiteX11" fmla="*/ 619916 w 1960751"/>
              <a:gd name="connsiteY11" fmla="*/ 1430857 h 2671639"/>
              <a:gd name="connsiteX12" fmla="*/ 938893 w 1960751"/>
              <a:gd name="connsiteY12" fmla="*/ 1345797 h 2671639"/>
              <a:gd name="connsiteX13" fmla="*/ 928260 w 1960751"/>
              <a:gd name="connsiteY13" fmla="*/ 1792364 h 2671639"/>
              <a:gd name="connsiteX14" fmla="*/ 407265 w 1960751"/>
              <a:gd name="connsiteY14" fmla="*/ 2143239 h 2671639"/>
              <a:gd name="connsiteX15" fmla="*/ 258409 w 1960751"/>
              <a:gd name="connsiteY15" fmla="*/ 2164504 h 2671639"/>
              <a:gd name="connsiteX16" fmla="*/ 183981 w 1960751"/>
              <a:gd name="connsiteY16" fmla="*/ 2153871 h 2671639"/>
              <a:gd name="connsiteX17" fmla="*/ 3228 w 1960751"/>
              <a:gd name="connsiteY17" fmla="*/ 2472848 h 2671639"/>
              <a:gd name="connsiteX18" fmla="*/ 354102 w 1960751"/>
              <a:gd name="connsiteY18" fmla="*/ 2642969 h 2671639"/>
              <a:gd name="connsiteX19" fmla="*/ 502958 w 1960751"/>
              <a:gd name="connsiteY19" fmla="*/ 2207034 h 2671639"/>
              <a:gd name="connsiteX20" fmla="*/ 960158 w 1960751"/>
              <a:gd name="connsiteY20" fmla="*/ 2015648 h 2671639"/>
              <a:gd name="connsiteX21" fmla="*/ 1162177 w 1960751"/>
              <a:gd name="connsiteY21" fmla="*/ 1728569 h 2671639"/>
              <a:gd name="connsiteX22" fmla="*/ 1109014 w 1960751"/>
              <a:gd name="connsiteY22" fmla="*/ 1292634 h 2671639"/>
              <a:gd name="connsiteX23" fmla="*/ 1045218 w 1960751"/>
              <a:gd name="connsiteY23" fmla="*/ 484560 h 2671639"/>
              <a:gd name="connsiteX24" fmla="*/ 1757600 w 1960751"/>
              <a:gd name="connsiteY24" fmla="*/ 601518 h 2671639"/>
              <a:gd name="connsiteX25" fmla="*/ 1895823 w 1960751"/>
              <a:gd name="connsiteY25" fmla="*/ 527090 h 2671639"/>
              <a:gd name="connsiteX26" fmla="*/ 832567 w 1960751"/>
              <a:gd name="connsiteY26" fmla="*/ 6094 h 2671639"/>
              <a:gd name="connsiteX27" fmla="*/ 417897 w 1960751"/>
              <a:gd name="connsiteY27" fmla="*/ 229378 h 26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60751" h="2671639">
                <a:moveTo>
                  <a:pt x="417897" y="229378"/>
                </a:moveTo>
                <a:cubicBezTo>
                  <a:pt x="355874" y="303806"/>
                  <a:pt x="465744" y="325071"/>
                  <a:pt x="460428" y="452662"/>
                </a:cubicBezTo>
                <a:cubicBezTo>
                  <a:pt x="455112" y="580253"/>
                  <a:pt x="391316" y="851383"/>
                  <a:pt x="386000" y="994922"/>
                </a:cubicBezTo>
                <a:cubicBezTo>
                  <a:pt x="380684" y="1138461"/>
                  <a:pt x="389544" y="1104792"/>
                  <a:pt x="428530" y="1313899"/>
                </a:cubicBezTo>
                <a:cubicBezTo>
                  <a:pt x="467516" y="1523006"/>
                  <a:pt x="595107" y="2061722"/>
                  <a:pt x="619916" y="2249564"/>
                </a:cubicBezTo>
                <a:cubicBezTo>
                  <a:pt x="644725" y="2437406"/>
                  <a:pt x="582702" y="2375383"/>
                  <a:pt x="577386" y="2440950"/>
                </a:cubicBezTo>
                <a:cubicBezTo>
                  <a:pt x="572070" y="2506517"/>
                  <a:pt x="508274" y="2609299"/>
                  <a:pt x="588018" y="2642969"/>
                </a:cubicBezTo>
                <a:cubicBezTo>
                  <a:pt x="667762" y="2676639"/>
                  <a:pt x="999144" y="2685499"/>
                  <a:pt x="1055851" y="2642969"/>
                </a:cubicBezTo>
                <a:cubicBezTo>
                  <a:pt x="1112558" y="2600439"/>
                  <a:pt x="961930" y="2439179"/>
                  <a:pt x="928260" y="2387788"/>
                </a:cubicBezTo>
                <a:cubicBezTo>
                  <a:pt x="894590" y="2336397"/>
                  <a:pt x="875097" y="2341713"/>
                  <a:pt x="853832" y="2334625"/>
                </a:cubicBezTo>
                <a:cubicBezTo>
                  <a:pt x="832567" y="2327537"/>
                  <a:pt x="839656" y="2495885"/>
                  <a:pt x="800670" y="2345257"/>
                </a:cubicBezTo>
                <a:cubicBezTo>
                  <a:pt x="761684" y="2194629"/>
                  <a:pt x="596879" y="1597434"/>
                  <a:pt x="619916" y="1430857"/>
                </a:cubicBezTo>
                <a:cubicBezTo>
                  <a:pt x="642953" y="1264280"/>
                  <a:pt x="887502" y="1285546"/>
                  <a:pt x="938893" y="1345797"/>
                </a:cubicBezTo>
                <a:cubicBezTo>
                  <a:pt x="990284" y="1406048"/>
                  <a:pt x="1016865" y="1659457"/>
                  <a:pt x="928260" y="1792364"/>
                </a:cubicBezTo>
                <a:cubicBezTo>
                  <a:pt x="839655" y="1925271"/>
                  <a:pt x="518907" y="2081216"/>
                  <a:pt x="407265" y="2143239"/>
                </a:cubicBezTo>
                <a:cubicBezTo>
                  <a:pt x="295623" y="2205262"/>
                  <a:pt x="295623" y="2162732"/>
                  <a:pt x="258409" y="2164504"/>
                </a:cubicBezTo>
                <a:cubicBezTo>
                  <a:pt x="221195" y="2166276"/>
                  <a:pt x="226511" y="2102480"/>
                  <a:pt x="183981" y="2153871"/>
                </a:cubicBezTo>
                <a:cubicBezTo>
                  <a:pt x="141451" y="2205262"/>
                  <a:pt x="-25126" y="2391332"/>
                  <a:pt x="3228" y="2472848"/>
                </a:cubicBezTo>
                <a:cubicBezTo>
                  <a:pt x="31581" y="2554364"/>
                  <a:pt x="270814" y="2687271"/>
                  <a:pt x="354102" y="2642969"/>
                </a:cubicBezTo>
                <a:cubicBezTo>
                  <a:pt x="437390" y="2598667"/>
                  <a:pt x="401949" y="2311587"/>
                  <a:pt x="502958" y="2207034"/>
                </a:cubicBezTo>
                <a:cubicBezTo>
                  <a:pt x="603967" y="2102481"/>
                  <a:pt x="850288" y="2095392"/>
                  <a:pt x="960158" y="2015648"/>
                </a:cubicBezTo>
                <a:cubicBezTo>
                  <a:pt x="1070028" y="1935904"/>
                  <a:pt x="1137368" y="1849071"/>
                  <a:pt x="1162177" y="1728569"/>
                </a:cubicBezTo>
                <a:cubicBezTo>
                  <a:pt x="1186986" y="1608067"/>
                  <a:pt x="1128507" y="1499969"/>
                  <a:pt x="1109014" y="1292634"/>
                </a:cubicBezTo>
                <a:cubicBezTo>
                  <a:pt x="1089521" y="1085299"/>
                  <a:pt x="937120" y="599746"/>
                  <a:pt x="1045218" y="484560"/>
                </a:cubicBezTo>
                <a:cubicBezTo>
                  <a:pt x="1153316" y="369374"/>
                  <a:pt x="1615833" y="594430"/>
                  <a:pt x="1757600" y="601518"/>
                </a:cubicBezTo>
                <a:cubicBezTo>
                  <a:pt x="1899367" y="608606"/>
                  <a:pt x="2049995" y="626327"/>
                  <a:pt x="1895823" y="527090"/>
                </a:cubicBezTo>
                <a:cubicBezTo>
                  <a:pt x="1741651" y="427853"/>
                  <a:pt x="1077116" y="48624"/>
                  <a:pt x="832567" y="6094"/>
                </a:cubicBezTo>
                <a:cubicBezTo>
                  <a:pt x="588018" y="-36436"/>
                  <a:pt x="479920" y="154950"/>
                  <a:pt x="417897" y="229378"/>
                </a:cubicBezTo>
                <a:close/>
              </a:path>
            </a:pathLst>
          </a:custGeom>
          <a:solidFill>
            <a:schemeClr val="bg1"/>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5" name="Ellipse 34"/>
          <p:cNvSpPr>
            <a:spLocks/>
          </p:cNvSpPr>
          <p:nvPr/>
        </p:nvSpPr>
        <p:spPr>
          <a:xfrm>
            <a:off x="6226206" y="4530622"/>
            <a:ext cx="300605" cy="2273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6" name="Ellipse 35"/>
          <p:cNvSpPr>
            <a:spLocks/>
          </p:cNvSpPr>
          <p:nvPr/>
        </p:nvSpPr>
        <p:spPr>
          <a:xfrm rot="1343473">
            <a:off x="5640431" y="4294031"/>
            <a:ext cx="274020" cy="1685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0" name="Ellipse 39"/>
          <p:cNvSpPr>
            <a:spLocks/>
          </p:cNvSpPr>
          <p:nvPr/>
        </p:nvSpPr>
        <p:spPr>
          <a:xfrm rot="469250">
            <a:off x="6128907" y="1791916"/>
            <a:ext cx="295046" cy="2489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1" name="Ellipse 40"/>
          <p:cNvSpPr>
            <a:spLocks/>
          </p:cNvSpPr>
          <p:nvPr/>
        </p:nvSpPr>
        <p:spPr>
          <a:xfrm rot="852794">
            <a:off x="6185721" y="1827321"/>
            <a:ext cx="386493" cy="224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2" name="Afrundet rektangel 41"/>
          <p:cNvSpPr>
            <a:spLocks/>
          </p:cNvSpPr>
          <p:nvPr/>
        </p:nvSpPr>
        <p:spPr>
          <a:xfrm rot="17860587">
            <a:off x="6652397" y="1702026"/>
            <a:ext cx="106981" cy="666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3" name="Afrundet rektangel 42"/>
          <p:cNvSpPr>
            <a:spLocks/>
          </p:cNvSpPr>
          <p:nvPr/>
        </p:nvSpPr>
        <p:spPr>
          <a:xfrm rot="17670135">
            <a:off x="6708039" y="1656809"/>
            <a:ext cx="143794" cy="83359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4" name="Afrundet rektangel 43"/>
          <p:cNvSpPr>
            <a:spLocks/>
          </p:cNvSpPr>
          <p:nvPr/>
        </p:nvSpPr>
        <p:spPr>
          <a:xfrm rot="21178713">
            <a:off x="6168110" y="4124147"/>
            <a:ext cx="127375" cy="17856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5" name="Afrundet rektangel 44"/>
          <p:cNvSpPr>
            <a:spLocks/>
          </p:cNvSpPr>
          <p:nvPr/>
        </p:nvSpPr>
        <p:spPr>
          <a:xfrm>
            <a:off x="6123515" y="4171065"/>
            <a:ext cx="54531" cy="128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6" name="Kombinationstegning 45"/>
          <p:cNvSpPr>
            <a:spLocks/>
          </p:cNvSpPr>
          <p:nvPr/>
        </p:nvSpPr>
        <p:spPr>
          <a:xfrm>
            <a:off x="7451631" y="2394802"/>
            <a:ext cx="515324" cy="445010"/>
          </a:xfrm>
          <a:custGeom>
            <a:avLst/>
            <a:gdLst>
              <a:gd name="connsiteX0" fmla="*/ 67938 w 574637"/>
              <a:gd name="connsiteY0" fmla="*/ 378597 h 496230"/>
              <a:gd name="connsiteX1" fmla="*/ 31067 w 574637"/>
              <a:gd name="connsiteY1" fmla="*/ 46758 h 496230"/>
              <a:gd name="connsiteX2" fmla="*/ 547261 w 574637"/>
              <a:gd name="connsiteY2" fmla="*/ 39384 h 496230"/>
              <a:gd name="connsiteX3" fmla="*/ 495641 w 574637"/>
              <a:gd name="connsiteY3" fmla="*/ 393345 h 496230"/>
              <a:gd name="connsiteX4" fmla="*/ 429273 w 574637"/>
              <a:gd name="connsiteY4" fmla="*/ 430216 h 496230"/>
              <a:gd name="connsiteX5" fmla="*/ 473519 w 574637"/>
              <a:gd name="connsiteY5" fmla="*/ 157371 h 496230"/>
              <a:gd name="connsiteX6" fmla="*/ 407151 w 574637"/>
              <a:gd name="connsiteY6" fmla="*/ 142622 h 496230"/>
              <a:gd name="connsiteX7" fmla="*/ 392402 w 574637"/>
              <a:gd name="connsiteY7" fmla="*/ 422842 h 496230"/>
              <a:gd name="connsiteX8" fmla="*/ 333409 w 574637"/>
              <a:gd name="connsiteY8" fmla="*/ 452339 h 496230"/>
              <a:gd name="connsiteX9" fmla="*/ 333409 w 574637"/>
              <a:gd name="connsiteY9" fmla="*/ 127874 h 496230"/>
              <a:gd name="connsiteX10" fmla="*/ 289164 w 574637"/>
              <a:gd name="connsiteY10" fmla="*/ 142622 h 496230"/>
              <a:gd name="connsiteX11" fmla="*/ 289164 w 574637"/>
              <a:gd name="connsiteY11" fmla="*/ 459713 h 496230"/>
              <a:gd name="connsiteX12" fmla="*/ 230170 w 574637"/>
              <a:gd name="connsiteY12" fmla="*/ 452339 h 496230"/>
              <a:gd name="connsiteX13" fmla="*/ 215422 w 574637"/>
              <a:gd name="connsiteY13" fmla="*/ 127874 h 496230"/>
              <a:gd name="connsiteX14" fmla="*/ 163802 w 574637"/>
              <a:gd name="connsiteY14" fmla="*/ 135248 h 496230"/>
              <a:gd name="connsiteX15" fmla="*/ 149054 w 574637"/>
              <a:gd name="connsiteY15" fmla="*/ 400719 h 496230"/>
              <a:gd name="connsiteX16" fmla="*/ 67938 w 574637"/>
              <a:gd name="connsiteY16" fmla="*/ 378597 h 49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4637" h="496230">
                <a:moveTo>
                  <a:pt x="67938" y="378597"/>
                </a:moveTo>
                <a:cubicBezTo>
                  <a:pt x="48274" y="319604"/>
                  <a:pt x="-48820" y="103293"/>
                  <a:pt x="31067" y="46758"/>
                </a:cubicBezTo>
                <a:cubicBezTo>
                  <a:pt x="110954" y="-9777"/>
                  <a:pt x="469832" y="-18381"/>
                  <a:pt x="547261" y="39384"/>
                </a:cubicBezTo>
                <a:cubicBezTo>
                  <a:pt x="624690" y="97149"/>
                  <a:pt x="515306" y="328206"/>
                  <a:pt x="495641" y="393345"/>
                </a:cubicBezTo>
                <a:cubicBezTo>
                  <a:pt x="475976" y="458484"/>
                  <a:pt x="432960" y="469545"/>
                  <a:pt x="429273" y="430216"/>
                </a:cubicBezTo>
                <a:cubicBezTo>
                  <a:pt x="425586" y="390887"/>
                  <a:pt x="477206" y="205303"/>
                  <a:pt x="473519" y="157371"/>
                </a:cubicBezTo>
                <a:cubicBezTo>
                  <a:pt x="469832" y="109439"/>
                  <a:pt x="420671" y="98377"/>
                  <a:pt x="407151" y="142622"/>
                </a:cubicBezTo>
                <a:cubicBezTo>
                  <a:pt x="393632" y="186867"/>
                  <a:pt x="404692" y="371222"/>
                  <a:pt x="392402" y="422842"/>
                </a:cubicBezTo>
                <a:cubicBezTo>
                  <a:pt x="380112" y="474462"/>
                  <a:pt x="343241" y="501500"/>
                  <a:pt x="333409" y="452339"/>
                </a:cubicBezTo>
                <a:cubicBezTo>
                  <a:pt x="323577" y="403178"/>
                  <a:pt x="340783" y="179493"/>
                  <a:pt x="333409" y="127874"/>
                </a:cubicBezTo>
                <a:cubicBezTo>
                  <a:pt x="326035" y="76255"/>
                  <a:pt x="296538" y="87316"/>
                  <a:pt x="289164" y="142622"/>
                </a:cubicBezTo>
                <a:cubicBezTo>
                  <a:pt x="281790" y="197928"/>
                  <a:pt x="298996" y="408094"/>
                  <a:pt x="289164" y="459713"/>
                </a:cubicBezTo>
                <a:cubicBezTo>
                  <a:pt x="279332" y="511333"/>
                  <a:pt x="242460" y="507645"/>
                  <a:pt x="230170" y="452339"/>
                </a:cubicBezTo>
                <a:cubicBezTo>
                  <a:pt x="217880" y="397033"/>
                  <a:pt x="226483" y="180722"/>
                  <a:pt x="215422" y="127874"/>
                </a:cubicBezTo>
                <a:cubicBezTo>
                  <a:pt x="204361" y="75026"/>
                  <a:pt x="174863" y="89774"/>
                  <a:pt x="163802" y="135248"/>
                </a:cubicBezTo>
                <a:cubicBezTo>
                  <a:pt x="152741" y="180722"/>
                  <a:pt x="160115" y="356474"/>
                  <a:pt x="149054" y="400719"/>
                </a:cubicBezTo>
                <a:cubicBezTo>
                  <a:pt x="137993" y="444964"/>
                  <a:pt x="87602" y="437590"/>
                  <a:pt x="67938" y="37859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9" name="Afrundet rektangel 48"/>
          <p:cNvSpPr>
            <a:spLocks/>
          </p:cNvSpPr>
          <p:nvPr/>
        </p:nvSpPr>
        <p:spPr>
          <a:xfrm>
            <a:off x="6131991" y="4266216"/>
            <a:ext cx="54531" cy="545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97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a:spLocks/>
          </p:cNvSpPr>
          <p:nvPr/>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6" name="Titel 2"/>
          <p:cNvSpPr txBox="1">
            <a:spLocks/>
          </p:cNvSpPr>
          <p:nvPr/>
        </p:nvSpPr>
        <p:spPr>
          <a:xfrm>
            <a:off x="827584" y="843558"/>
            <a:ext cx="7488237" cy="7560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a-DK" sz="4000" dirty="0">
                <a:solidFill>
                  <a:schemeClr val="bg1"/>
                </a:solidFill>
                <a:latin typeface="Georgia" panose="02040502050405020303" pitchFamily="18" charset="0"/>
                <a:cs typeface="Arial" panose="020B0604020202020204" pitchFamily="34" charset="0"/>
              </a:rPr>
              <a:t>Tak for opmærksomheden</a:t>
            </a:r>
          </a:p>
        </p:txBody>
      </p:sp>
      <p:grpSp>
        <p:nvGrpSpPr>
          <p:cNvPr id="7" name="Gruppe 6"/>
          <p:cNvGrpSpPr>
            <a:grpSpLocks/>
          </p:cNvGrpSpPr>
          <p:nvPr/>
        </p:nvGrpSpPr>
        <p:grpSpPr>
          <a:xfrm>
            <a:off x="199034" y="2498126"/>
            <a:ext cx="2464756" cy="2733579"/>
            <a:chOff x="2461058" y="796815"/>
            <a:chExt cx="1209393" cy="1341298"/>
          </a:xfrm>
          <a:solidFill>
            <a:schemeClr val="bg1"/>
          </a:solidFill>
        </p:grpSpPr>
        <p:grpSp>
          <p:nvGrpSpPr>
            <p:cNvPr id="14" name="Gruppe 13"/>
            <p:cNvGrpSpPr/>
            <p:nvPr/>
          </p:nvGrpSpPr>
          <p:grpSpPr>
            <a:xfrm>
              <a:off x="2461058" y="796815"/>
              <a:ext cx="1209393" cy="808577"/>
              <a:chOff x="1923204" y="229360"/>
              <a:chExt cx="2011432" cy="1344805"/>
            </a:xfrm>
            <a:grpFill/>
          </p:grpSpPr>
          <p:grpSp>
            <p:nvGrpSpPr>
              <p:cNvPr id="20" name="Gruppe 19"/>
              <p:cNvGrpSpPr/>
              <p:nvPr/>
            </p:nvGrpSpPr>
            <p:grpSpPr>
              <a:xfrm rot="2138707">
                <a:off x="3603831" y="229360"/>
                <a:ext cx="330805" cy="1344805"/>
                <a:chOff x="6134793" y="4829508"/>
                <a:chExt cx="257694" cy="1047590"/>
              </a:xfrm>
              <a:grpFill/>
            </p:grpSpPr>
            <p:sp>
              <p:nvSpPr>
                <p:cNvPr id="26" name="Rektangel 25"/>
                <p:cNvSpPr/>
                <p:nvPr/>
              </p:nvSpPr>
              <p:spPr>
                <a:xfrm>
                  <a:off x="6134793" y="4954385"/>
                  <a:ext cx="257694" cy="9227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a:off x="6134793" y="4829508"/>
                  <a:ext cx="257694" cy="2576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1" name="Gruppe 20"/>
              <p:cNvGrpSpPr/>
              <p:nvPr/>
            </p:nvGrpSpPr>
            <p:grpSpPr>
              <a:xfrm>
                <a:off x="1923204" y="313989"/>
                <a:ext cx="1543102" cy="781591"/>
                <a:chOff x="1923204" y="313989"/>
                <a:chExt cx="1543102" cy="781591"/>
              </a:xfrm>
              <a:grpFill/>
            </p:grpSpPr>
            <p:grpSp>
              <p:nvGrpSpPr>
                <p:cNvPr id="22" name="Gruppe 21"/>
                <p:cNvGrpSpPr/>
                <p:nvPr/>
              </p:nvGrpSpPr>
              <p:grpSpPr>
                <a:xfrm rot="11939712">
                  <a:off x="1923204" y="415777"/>
                  <a:ext cx="1210478" cy="679803"/>
                  <a:chOff x="6155640" y="5916303"/>
                  <a:chExt cx="942951" cy="529559"/>
                </a:xfrm>
                <a:grpFill/>
              </p:grpSpPr>
              <p:sp>
                <p:nvSpPr>
                  <p:cNvPr id="24" name="Rektangel 23"/>
                  <p:cNvSpPr/>
                  <p:nvPr/>
                </p:nvSpPr>
                <p:spPr>
                  <a:xfrm rot="7651891">
                    <a:off x="6488150" y="5583793"/>
                    <a:ext cx="257693" cy="9227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a:off x="6840898" y="6188168"/>
                    <a:ext cx="257693" cy="2576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3" name="Ellipse 22"/>
                <p:cNvSpPr/>
                <p:nvPr/>
              </p:nvSpPr>
              <p:spPr>
                <a:xfrm>
                  <a:off x="2755076" y="313989"/>
                  <a:ext cx="711230" cy="7112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sp>
          <p:nvSpPr>
            <p:cNvPr id="9" name="Afrundet rektangel 8"/>
            <p:cNvSpPr/>
            <p:nvPr/>
          </p:nvSpPr>
          <p:spPr>
            <a:xfrm>
              <a:off x="2891788" y="1300419"/>
              <a:ext cx="518192" cy="11469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p:cNvSpPr/>
            <p:nvPr/>
          </p:nvSpPr>
          <p:spPr>
            <a:xfrm>
              <a:off x="2898822" y="1300419"/>
              <a:ext cx="510315" cy="837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ustDataLst>
      <p:tags r:id="rId1"/>
    </p:custDataLst>
    <p:extLst>
      <p:ext uri="{BB962C8B-B14F-4D97-AF65-F5344CB8AC3E}">
        <p14:creationId xmlns:p14="http://schemas.microsoft.com/office/powerpoint/2010/main" val="344414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467544" y="252923"/>
            <a:ext cx="6588732" cy="590635"/>
          </a:xfrm>
        </p:spPr>
        <p:txBody>
          <a:bodyPr anchor="ctr"/>
          <a:lstStyle/>
          <a:p>
            <a:r>
              <a:rPr lang="da-DK" sz="2400" dirty="0"/>
              <a:t>Hvad er 4. praktik?</a:t>
            </a:r>
          </a:p>
        </p:txBody>
      </p:sp>
      <p:sp>
        <p:nvSpPr>
          <p:cNvPr id="6" name="Pladsholder til indhold 5"/>
          <p:cNvSpPr>
            <a:spLocks noGrp="1"/>
          </p:cNvSpPr>
          <p:nvPr>
            <p:ph sz="quarter" idx="13"/>
          </p:nvPr>
        </p:nvSpPr>
        <p:spPr>
          <a:xfrm>
            <a:off x="465076" y="867571"/>
            <a:ext cx="8208912" cy="3807795"/>
          </a:xfrm>
        </p:spPr>
        <p:txBody>
          <a:bodyPr>
            <a:noAutofit/>
          </a:bodyPr>
          <a:lstStyle/>
          <a:p>
            <a:pPr marL="0" indent="0">
              <a:buNone/>
            </a:pPr>
            <a:r>
              <a:rPr lang="da-DK" sz="1400" b="1" dirty="0"/>
              <a:t>Ifølge uddannelsesbekendtgørelsens § 8, stk. 4</a:t>
            </a:r>
          </a:p>
          <a:p>
            <a:pPr marL="522900" indent="-342900">
              <a:buFont typeface="Arial" panose="020B0604020202020204" pitchFamily="34" charset="0"/>
              <a:buChar char="•"/>
            </a:pPr>
            <a:r>
              <a:rPr lang="da-DK" sz="1200" dirty="0"/>
              <a:t>Tilrettelægges 4. praktik som en ulønnet praktik på 7. semester</a:t>
            </a:r>
          </a:p>
          <a:p>
            <a:pPr marL="522900" indent="-342900">
              <a:buFont typeface="Arial" panose="020B0604020202020204" pitchFamily="34" charset="0"/>
              <a:buChar char="•"/>
            </a:pPr>
            <a:r>
              <a:rPr lang="da-DK" sz="1200" dirty="0"/>
              <a:t>I sammenhæng med bachelorprojektet</a:t>
            </a:r>
          </a:p>
          <a:p>
            <a:pPr marL="522900" indent="-342900">
              <a:spcAft>
                <a:spcPts val="1800"/>
              </a:spcAft>
              <a:buFont typeface="Arial" panose="020B0604020202020204" pitchFamily="34" charset="0"/>
              <a:buChar char="•"/>
            </a:pPr>
            <a:r>
              <a:rPr lang="da-DK" sz="1200" dirty="0"/>
              <a:t>På et praktiksted i tilknytning til specialiseringen </a:t>
            </a:r>
          </a:p>
          <a:p>
            <a:pPr marL="0" indent="0">
              <a:buNone/>
            </a:pPr>
            <a:r>
              <a:rPr lang="da-DK" sz="1400" b="1" dirty="0"/>
              <a:t>4. praktik </a:t>
            </a:r>
          </a:p>
          <a:p>
            <a:pPr marL="522900" indent="-342900">
              <a:buFont typeface="Arial" panose="020B0604020202020204" pitchFamily="34" charset="0"/>
              <a:buChar char="•"/>
            </a:pPr>
            <a:r>
              <a:rPr lang="da-DK" sz="1200" dirty="0"/>
              <a:t>Indeholder den studerendes opsamling af empiri</a:t>
            </a:r>
          </a:p>
          <a:p>
            <a:pPr marL="522900" indent="-342900">
              <a:spcAft>
                <a:spcPts val="1800"/>
              </a:spcAft>
              <a:buFont typeface="Arial" panose="020B0604020202020204" pitchFamily="34" charset="0"/>
              <a:buChar char="•"/>
            </a:pPr>
            <a:r>
              <a:rPr lang="da-DK" sz="1200" dirty="0"/>
              <a:t>Fordeles over 16 arbejdsdage à 6 timer</a:t>
            </a:r>
          </a:p>
          <a:p>
            <a:pPr marL="0" indent="0">
              <a:buNone/>
            </a:pPr>
            <a:r>
              <a:rPr lang="da-DK" sz="1400" b="1" dirty="0"/>
              <a:t>Kompetencemål:</a:t>
            </a:r>
          </a:p>
          <a:p>
            <a:pPr marL="457200" indent="-342900">
              <a:buFont typeface="Arial" panose="020B0604020202020204" pitchFamily="34" charset="0"/>
              <a:buChar char="•"/>
            </a:pPr>
            <a:r>
              <a:rPr lang="da-DK" sz="1200" dirty="0"/>
              <a:t>4. praktik har ikke ‘sit eget’ kompetencemål, men hører under bachelorprojektets kompetencemål:</a:t>
            </a:r>
          </a:p>
          <a:p>
            <a:pPr marL="645750" lvl="2" indent="-171450">
              <a:spcAft>
                <a:spcPts val="1800"/>
              </a:spcAft>
              <a:buFont typeface="Arial" panose="020B0604020202020204" pitchFamily="34" charset="0"/>
              <a:buChar char="•"/>
            </a:pPr>
            <a:r>
              <a:rPr lang="da-DK" sz="1200" i="1" dirty="0"/>
              <a:t>Den studerende kan identificere, undersøge, udvikle og perspektivere pædagogfaglige problemstillinger</a:t>
            </a:r>
            <a:r>
              <a:rPr lang="da-DK" sz="1200" dirty="0"/>
              <a:t> (Bilag 6)</a:t>
            </a:r>
          </a:p>
          <a:p>
            <a:pPr marL="120287" indent="0">
              <a:spcAft>
                <a:spcPts val="1800"/>
              </a:spcAft>
              <a:buNone/>
            </a:pPr>
            <a:r>
              <a:rPr lang="da-DK" sz="1200" b="1" dirty="0"/>
              <a:t>De studerende kan kun gå til bachelorprøve, når de har gennemført et 16 dages praktikforløb, hvor de har produceret empiri til deres opgave</a:t>
            </a:r>
          </a:p>
          <a:p>
            <a:pPr marL="180000" indent="0">
              <a:spcAft>
                <a:spcPts val="1200"/>
              </a:spcAft>
              <a:buNone/>
            </a:pPr>
            <a:endParaRPr lang="da-DK" sz="14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36700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p:cNvSpPr>
            <a:spLocks noGrp="1"/>
          </p:cNvSpPr>
          <p:nvPr>
            <p:ph type="title"/>
          </p:nvPr>
        </p:nvSpPr>
        <p:spPr>
          <a:xfrm>
            <a:off x="323528" y="-4997"/>
            <a:ext cx="6984776" cy="775597"/>
          </a:xfrm>
        </p:spPr>
        <p:txBody>
          <a:bodyPr lIns="0" anchor="ctr">
            <a:noAutofit/>
          </a:bodyPr>
          <a:lstStyle/>
          <a:p>
            <a:pPr marL="180000">
              <a:spcBef>
                <a:spcPts val="0"/>
              </a:spcBef>
            </a:pPr>
            <a:r>
              <a:rPr lang="da-DK" sz="2400" dirty="0"/>
              <a:t>4. praktik er en ‘utraditionel’ praktik</a:t>
            </a:r>
          </a:p>
        </p:txBody>
      </p:sp>
      <p:sp>
        <p:nvSpPr>
          <p:cNvPr id="10" name="Date_DateCustomE"/>
          <p:cNvSpPr>
            <a:spLocks noGrp="1"/>
          </p:cNvSpPr>
          <p:nvPr>
            <p:ph type="dt" sz="half" idx="10"/>
          </p:nvPr>
        </p:nvSpPr>
        <p:spPr>
          <a:xfrm>
            <a:off x="683568" y="4939385"/>
            <a:ext cx="2200057" cy="111063"/>
          </a:xfrm>
        </p:spPr>
        <p:txBody>
          <a:bodyPr/>
          <a:lstStyle/>
          <a:p>
            <a:r>
              <a:rPr lang="da-DK" sz="900"/>
              <a:t>Praktikkoordinatorerne - forår 2021</a:t>
            </a:r>
            <a:endParaRPr lang="da-DK" sz="900" dirty="0"/>
          </a:p>
        </p:txBody>
      </p:sp>
      <p:graphicFrame>
        <p:nvGraphicFramePr>
          <p:cNvPr id="8" name="Pladsholder til indhold 1"/>
          <p:cNvGraphicFramePr>
            <a:graphicFrameLocks noGrp="1"/>
          </p:cNvGraphicFramePr>
          <p:nvPr>
            <p:ph type="pic" sz="quarter" idx="13"/>
            <p:extLst>
              <p:ext uri="{D42A27DB-BD31-4B8C-83A1-F6EECF244321}">
                <p14:modId xmlns:p14="http://schemas.microsoft.com/office/powerpoint/2010/main" val="3303303399"/>
              </p:ext>
            </p:extLst>
          </p:nvPr>
        </p:nvGraphicFramePr>
        <p:xfrm>
          <a:off x="323528" y="915566"/>
          <a:ext cx="8316924" cy="3823271"/>
        </p:xfrm>
        <a:graphic>
          <a:graphicData uri="http://schemas.openxmlformats.org/drawingml/2006/table">
            <a:tbl>
              <a:tblPr firstRow="1" bandRow="1">
                <a:tableStyleId>{FABFCF23-3B69-468F-B69F-88F6DE6A72F2}</a:tableStyleId>
              </a:tblPr>
              <a:tblGrid>
                <a:gridCol w="2104570">
                  <a:extLst>
                    <a:ext uri="{9D8B030D-6E8A-4147-A177-3AD203B41FA5}">
                      <a16:colId xmlns:a16="http://schemas.microsoft.com/office/drawing/2014/main" val="20000"/>
                    </a:ext>
                  </a:extLst>
                </a:gridCol>
                <a:gridCol w="2985385">
                  <a:extLst>
                    <a:ext uri="{9D8B030D-6E8A-4147-A177-3AD203B41FA5}">
                      <a16:colId xmlns:a16="http://schemas.microsoft.com/office/drawing/2014/main" val="20001"/>
                    </a:ext>
                  </a:extLst>
                </a:gridCol>
                <a:gridCol w="3226969">
                  <a:extLst>
                    <a:ext uri="{9D8B030D-6E8A-4147-A177-3AD203B41FA5}">
                      <a16:colId xmlns:a16="http://schemas.microsoft.com/office/drawing/2014/main" val="20002"/>
                    </a:ext>
                  </a:extLst>
                </a:gridCol>
              </a:tblGrid>
              <a:tr h="576064">
                <a:tc>
                  <a:txBody>
                    <a:bodyPr/>
                    <a:lstStyle/>
                    <a:p>
                      <a:pPr>
                        <a:spcBef>
                          <a:spcPts val="600"/>
                        </a:spcBef>
                        <a:spcAft>
                          <a:spcPts val="600"/>
                        </a:spcAft>
                      </a:pPr>
                      <a:endParaRPr lang="da-DK"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600"/>
                        </a:spcBef>
                        <a:spcAft>
                          <a:spcPts val="0"/>
                        </a:spcAft>
                      </a:pPr>
                      <a:r>
                        <a:rPr lang="da-DK" sz="1400" dirty="0">
                          <a:solidFill>
                            <a:schemeClr val="bg1"/>
                          </a:solidFill>
                        </a:rPr>
                        <a:t>1., 2. og 3. praktik</a:t>
                      </a:r>
                    </a:p>
                    <a:p>
                      <a:pPr algn="ctr">
                        <a:spcBef>
                          <a:spcPts val="600"/>
                        </a:spcBef>
                        <a:spcAft>
                          <a:spcPts val="0"/>
                        </a:spcAft>
                      </a:pPr>
                      <a:r>
                        <a:rPr lang="da-DK" sz="1400" i="0" dirty="0">
                          <a:solidFill>
                            <a:schemeClr val="bg1"/>
                          </a:solidFill>
                        </a:rPr>
                        <a:t>‘En</a:t>
                      </a:r>
                      <a:r>
                        <a:rPr lang="da-DK" sz="1400" i="0" baseline="0" dirty="0">
                          <a:solidFill>
                            <a:schemeClr val="bg1"/>
                          </a:solidFill>
                        </a:rPr>
                        <a:t> t</a:t>
                      </a:r>
                      <a:r>
                        <a:rPr lang="da-DK" sz="1400" i="0" dirty="0">
                          <a:solidFill>
                            <a:schemeClr val="bg1"/>
                          </a:solidFill>
                        </a:rPr>
                        <a:t>raditionel praktik’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600"/>
                        </a:spcBef>
                        <a:spcAft>
                          <a:spcPts val="0"/>
                        </a:spcAft>
                      </a:pPr>
                      <a:r>
                        <a:rPr lang="da-DK" sz="1400" dirty="0">
                          <a:solidFill>
                            <a:schemeClr val="bg1"/>
                          </a:solidFill>
                        </a:rPr>
                        <a:t>4. praktik</a:t>
                      </a:r>
                    </a:p>
                    <a:p>
                      <a:pPr algn="ctr">
                        <a:spcBef>
                          <a:spcPts val="600"/>
                        </a:spcBef>
                        <a:spcAft>
                          <a:spcPts val="0"/>
                        </a:spcAft>
                      </a:pPr>
                      <a:r>
                        <a:rPr lang="da-DK" sz="1400" dirty="0">
                          <a:solidFill>
                            <a:schemeClr val="bg1"/>
                          </a:solidFill>
                        </a:rPr>
                        <a:t>‘En utraditionel praktik’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85976">
                <a:tc>
                  <a:txBody>
                    <a:bodyPr/>
                    <a:lstStyle/>
                    <a:p>
                      <a:pPr>
                        <a:spcBef>
                          <a:spcPts val="600"/>
                        </a:spcBef>
                        <a:spcAft>
                          <a:spcPts val="600"/>
                        </a:spcAft>
                      </a:pPr>
                      <a:r>
                        <a:rPr lang="da-DK" sz="1200" b="1" dirty="0"/>
                        <a:t>Defineres som et rum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(Ud)øvelse, undersøgelse og udvikling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Opsamling af empiri – undersøgelse og udvikling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1"/>
                  </a:ext>
                </a:extLst>
              </a:tr>
              <a:tr h="378120">
                <a:tc>
                  <a:txBody>
                    <a:bodyPr/>
                    <a:lstStyle/>
                    <a:p>
                      <a:pPr>
                        <a:spcBef>
                          <a:spcPts val="600"/>
                        </a:spcBef>
                        <a:spcAft>
                          <a:spcPts val="600"/>
                        </a:spcAft>
                      </a:pPr>
                      <a:r>
                        <a:rPr lang="da-DK" sz="1200" b="1" dirty="0"/>
                        <a:t>Styres af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Praktikkens kompetencemål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Bachelorprojektets kompetencemål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5976">
                <a:tc>
                  <a:txBody>
                    <a:bodyPr/>
                    <a:lstStyle/>
                    <a:p>
                      <a:pPr>
                        <a:spcBef>
                          <a:spcPts val="600"/>
                        </a:spcBef>
                        <a:spcAft>
                          <a:spcPts val="600"/>
                        </a:spcAft>
                      </a:pPr>
                      <a:r>
                        <a:rPr lang="da-DK" sz="1200" b="1" dirty="0"/>
                        <a:t>Metodisk</a:t>
                      </a:r>
                      <a:r>
                        <a:rPr lang="da-DK" sz="1200" b="1" baseline="0" dirty="0"/>
                        <a:t> tilgang</a:t>
                      </a:r>
                      <a:endParaRPr lang="da-DK"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Deltagelse, systematisk erfaringsopsamling, refleksion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Bestemt af bachelorprojektets problemformulering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3"/>
                  </a:ext>
                </a:extLst>
              </a:tr>
              <a:tr h="1110802">
                <a:tc>
                  <a:txBody>
                    <a:bodyPr/>
                    <a:lstStyle/>
                    <a:p>
                      <a:pPr>
                        <a:spcBef>
                          <a:spcPts val="600"/>
                        </a:spcBef>
                        <a:spcAft>
                          <a:spcPts val="600"/>
                        </a:spcAft>
                      </a:pPr>
                      <a:r>
                        <a:rPr lang="da-DK" sz="1200" b="1" dirty="0"/>
                        <a:t>Den studerendes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Indgå i ‘hele’ den pædagogiske praksis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Fokus på et udsnit af den daglige pædagogiske praksis bestemt af bachelorprojektets kompetencemål og afgrænset af bachelorprojektets problemformulering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8037">
                <a:tc>
                  <a:txBody>
                    <a:bodyPr/>
                    <a:lstStyle/>
                    <a:p>
                      <a:pPr>
                        <a:spcBef>
                          <a:spcPts val="600"/>
                        </a:spcBef>
                        <a:spcAft>
                          <a:spcPts val="600"/>
                        </a:spcAft>
                      </a:pPr>
                      <a:r>
                        <a:rPr lang="da-DK" sz="1200" b="1" dirty="0"/>
                        <a:t>Den studerendes</a:t>
                      </a:r>
                      <a:r>
                        <a:rPr lang="da-DK" sz="1200" b="1" baseline="0" dirty="0"/>
                        <a:t> rolle</a:t>
                      </a:r>
                      <a:endParaRPr lang="da-DK"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En ‘typisk’ voksen (på ‘lige fod’ med pædagogerne)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200" b="0" dirty="0"/>
                        <a:t>En ‘atypisk’ voksen (‘ved siden af’ pædagogerne)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2597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23338"/>
            <a:ext cx="6768752" cy="590635"/>
          </a:xfrm>
        </p:spPr>
        <p:txBody>
          <a:bodyPr anchor="ctr"/>
          <a:lstStyle/>
          <a:p>
            <a:pPr marL="180000">
              <a:spcBef>
                <a:spcPts val="0"/>
              </a:spcBef>
            </a:pPr>
            <a:r>
              <a:rPr lang="da-DK" sz="2400" dirty="0"/>
              <a:t>4. praktik er en ‘utraditionel’ praktik</a:t>
            </a:r>
          </a:p>
        </p:txBody>
      </p:sp>
      <p:sp>
        <p:nvSpPr>
          <p:cNvPr id="6" name="Pladsholder til indhold 5"/>
          <p:cNvSpPr>
            <a:spLocks noGrp="1"/>
          </p:cNvSpPr>
          <p:nvPr>
            <p:ph sz="quarter" idx="13"/>
          </p:nvPr>
        </p:nvSpPr>
        <p:spPr>
          <a:xfrm>
            <a:off x="287524" y="915565"/>
            <a:ext cx="8208912" cy="3744417"/>
          </a:xfrm>
        </p:spPr>
        <p:txBody>
          <a:bodyPr>
            <a:noAutofit/>
          </a:bodyPr>
          <a:lstStyle/>
          <a:p>
            <a:pPr marL="0" indent="0">
              <a:lnSpc>
                <a:spcPct val="120000"/>
              </a:lnSpc>
              <a:spcAft>
                <a:spcPts val="1200"/>
              </a:spcAft>
              <a:buNone/>
              <a:defRPr/>
            </a:pPr>
            <a:r>
              <a:rPr lang="da-DK" sz="1400" dirty="0"/>
              <a:t>De studerende skal:</a:t>
            </a:r>
          </a:p>
          <a:p>
            <a:pPr marL="285750" indent="-285750">
              <a:lnSpc>
                <a:spcPct val="120000"/>
              </a:lnSpc>
              <a:buFont typeface="Arial" panose="020B0604020202020204" pitchFamily="34" charset="0"/>
              <a:buChar char="•"/>
              <a:defRPr/>
            </a:pPr>
            <a:r>
              <a:rPr lang="da-DK" sz="1400" b="1" dirty="0"/>
              <a:t>Selv tage initiativ og ansvar for forløbet i højere grad end i de tidligere praktikker:</a:t>
            </a:r>
          </a:p>
          <a:p>
            <a:pPr marL="702900" lvl="1" indent="-342900">
              <a:lnSpc>
                <a:spcPct val="120000"/>
              </a:lnSpc>
              <a:buFont typeface="Arial" panose="020B0604020202020204" pitchFamily="34" charset="0"/>
              <a:buChar char="•"/>
              <a:defRPr/>
            </a:pPr>
            <a:r>
              <a:rPr lang="da-DK" sz="1200" dirty="0"/>
              <a:t>I forhold til at finde praktiksted</a:t>
            </a:r>
          </a:p>
          <a:p>
            <a:pPr marL="702900" lvl="1" indent="-342900">
              <a:lnSpc>
                <a:spcPct val="120000"/>
              </a:lnSpc>
              <a:buFont typeface="Arial" panose="020B0604020202020204" pitchFamily="34" charset="0"/>
              <a:buChar char="•"/>
              <a:defRPr/>
            </a:pPr>
            <a:r>
              <a:rPr lang="da-DK" sz="1200" dirty="0"/>
              <a:t>I forhold til kontakten til praktikstedet</a:t>
            </a:r>
          </a:p>
          <a:p>
            <a:pPr marL="702900" lvl="1" indent="-342900">
              <a:lnSpc>
                <a:spcPct val="120000"/>
              </a:lnSpc>
              <a:spcAft>
                <a:spcPts val="1800"/>
              </a:spcAft>
              <a:buFont typeface="Arial" panose="020B0604020202020204" pitchFamily="34" charset="0"/>
              <a:buChar char="•"/>
              <a:defRPr/>
            </a:pPr>
            <a:r>
              <a:rPr lang="da-DK" sz="1200" dirty="0"/>
              <a:t>I forhold til udarbejdelse af samarbejdsaftalen</a:t>
            </a:r>
          </a:p>
          <a:p>
            <a:pPr marL="285750" indent="-285750">
              <a:lnSpc>
                <a:spcPct val="120000"/>
              </a:lnSpc>
              <a:spcAft>
                <a:spcPts val="1800"/>
              </a:spcAft>
              <a:buFont typeface="Arial" panose="020B0604020202020204" pitchFamily="34" charset="0"/>
              <a:buChar char="•"/>
              <a:defRPr/>
            </a:pPr>
            <a:r>
              <a:rPr lang="da-DK" sz="1400" b="1" dirty="0"/>
              <a:t>Sikre sig, at de har deres aftaler om de 16 dages praktikforløb på plads (samarbejdsaftalen) med henblik på at få det fulde udbytte af perioden</a:t>
            </a:r>
          </a:p>
          <a:p>
            <a:pPr marL="285750" indent="-285750">
              <a:lnSpc>
                <a:spcPct val="120000"/>
              </a:lnSpc>
              <a:buFont typeface="Arial" panose="020B0604020202020204" pitchFamily="34" charset="0"/>
              <a:buChar char="•"/>
              <a:defRPr/>
            </a:pPr>
            <a:r>
              <a:rPr lang="da-DK" sz="1400" b="1" dirty="0">
                <a:solidFill>
                  <a:schemeClr val="tx1"/>
                </a:solidFill>
              </a:rPr>
              <a:t>Være aktivt tilstedeværende både i forhold til egne undersøgelsesinteresser og med respekt for den praksis, de træder ind i</a:t>
            </a:r>
          </a:p>
          <a:p>
            <a:pPr marL="702900" lvl="1" indent="-342900">
              <a:lnSpc>
                <a:spcPct val="120000"/>
              </a:lnSpc>
              <a:spcAft>
                <a:spcPts val="1800"/>
              </a:spcAft>
              <a:buFont typeface="Arial" panose="020B0604020202020204" pitchFamily="34" charset="0"/>
              <a:buChar char="•"/>
              <a:defRPr/>
            </a:pPr>
            <a:r>
              <a:rPr lang="da-DK" sz="1200" dirty="0"/>
              <a:t>At undersøge pædagogisk praksis indebærer, at man sætter sig ind i denne praksis og på egen krop oplever, ‘hvor skoen trykker’</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38542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r>
              <a:rPr lang="da-DK" sz="2400" dirty="0"/>
              <a:t>4. praktik – hvor og hvordan?</a:t>
            </a:r>
          </a:p>
        </p:txBody>
      </p:sp>
      <p:sp>
        <p:nvSpPr>
          <p:cNvPr id="6" name="Pladsholder til indhold 5"/>
          <p:cNvSpPr>
            <a:spLocks noGrp="1"/>
          </p:cNvSpPr>
          <p:nvPr>
            <p:ph sz="quarter" idx="13"/>
          </p:nvPr>
        </p:nvSpPr>
        <p:spPr>
          <a:xfrm>
            <a:off x="288094" y="1001314"/>
            <a:ext cx="8424365" cy="3744416"/>
          </a:xfrm>
        </p:spPr>
        <p:txBody>
          <a:bodyPr>
            <a:noAutofit/>
          </a:bodyPr>
          <a:lstStyle/>
          <a:p>
            <a:pPr marL="197100" lvl="1">
              <a:lnSpc>
                <a:spcPct val="150000"/>
              </a:lnSpc>
            </a:pPr>
            <a:r>
              <a:rPr lang="da-DK" sz="1400" b="1" dirty="0"/>
              <a:t>De studerende skal selv finde et praktiksted</a:t>
            </a:r>
          </a:p>
          <a:p>
            <a:pPr marL="540000" lvl="1" indent="-342900">
              <a:lnSpc>
                <a:spcPct val="150000"/>
              </a:lnSpc>
              <a:buFont typeface="Arial" panose="020B0604020202020204" pitchFamily="34" charset="0"/>
              <a:buChar char="•"/>
            </a:pPr>
            <a:r>
              <a:rPr lang="da-DK" sz="1200" dirty="0"/>
              <a:t>De studerende kan aftale at komme i praktik, hvor de tidligere har været i praktik</a:t>
            </a:r>
          </a:p>
          <a:p>
            <a:pPr marL="540000" lvl="1" indent="-342900">
              <a:lnSpc>
                <a:spcPct val="150000"/>
              </a:lnSpc>
              <a:buFont typeface="Arial" panose="020B0604020202020204" pitchFamily="34" charset="0"/>
              <a:buChar char="•"/>
            </a:pPr>
            <a:r>
              <a:rPr lang="da-DK" sz="1200" dirty="0"/>
              <a:t>De studerende kan desuden kontakte de praktiksteder, som byder ind med temaer, dilemmaer eller problemstillinger, som praktikstedet kunne tænke sig at samarbejde med en (gruppe) studerende om at få undersøgt nærmere (Praktikopslag)</a:t>
            </a:r>
          </a:p>
          <a:p>
            <a:pPr marL="540000" lvl="1" indent="-342900">
              <a:lnSpc>
                <a:spcPct val="150000"/>
              </a:lnSpc>
              <a:buFont typeface="Arial" panose="020B0604020202020204" pitchFamily="34" charset="0"/>
              <a:buChar char="•"/>
            </a:pPr>
            <a:r>
              <a:rPr lang="da-DK" sz="1200" dirty="0"/>
              <a:t>De studerende kan i princippet kontakte bredt indenfor deres specialisering</a:t>
            </a:r>
          </a:p>
          <a:p>
            <a:pPr marL="540000" lvl="1" indent="-342900">
              <a:lnSpc>
                <a:spcPct val="150000"/>
              </a:lnSpc>
              <a:buFont typeface="Arial" panose="020B0604020202020204" pitchFamily="34" charset="0"/>
              <a:buChar char="•"/>
            </a:pPr>
            <a:r>
              <a:rPr lang="da-DK" sz="1200" dirty="0"/>
              <a:t>KP laver ikke en praktikfordeling, men uploader lister med de praktiksteder, vi samarbejder, til inspiration for de studerende</a:t>
            </a:r>
          </a:p>
          <a:p>
            <a:pPr marL="540000" lvl="1" indent="-342900">
              <a:lnSpc>
                <a:spcPct val="150000"/>
              </a:lnSpc>
              <a:buFont typeface="Arial" panose="020B0604020202020204" pitchFamily="34" charset="0"/>
              <a:buChar char="•"/>
            </a:pPr>
            <a:r>
              <a:rPr lang="da-DK" sz="1200" dirty="0"/>
              <a:t>Når de studerende har lavet aftale med en plads, registrerer vi den på Praktikportalen</a:t>
            </a:r>
          </a:p>
          <a:p>
            <a:pPr>
              <a:lnSpc>
                <a:spcPct val="150000"/>
              </a:lnSpc>
              <a:spcAft>
                <a:spcPts val="1800"/>
              </a:spcAft>
            </a:pPr>
            <a:endParaRPr lang="da-DK" sz="14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80392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482515"/>
          </a:xfrm>
        </p:spPr>
        <p:txBody>
          <a:bodyPr anchor="t"/>
          <a:lstStyle/>
          <a:p>
            <a:r>
              <a:rPr lang="da-DK" sz="2400" dirty="0"/>
              <a:t>4. praktik – hvor og hvordan?</a:t>
            </a:r>
          </a:p>
        </p:txBody>
      </p:sp>
      <p:sp>
        <p:nvSpPr>
          <p:cNvPr id="6" name="Pladsholder til indhold 5"/>
          <p:cNvSpPr>
            <a:spLocks noGrp="1"/>
          </p:cNvSpPr>
          <p:nvPr>
            <p:ph sz="quarter" idx="13"/>
          </p:nvPr>
        </p:nvSpPr>
        <p:spPr>
          <a:xfrm>
            <a:off x="288095" y="699541"/>
            <a:ext cx="8208912" cy="4239843"/>
          </a:xfrm>
        </p:spPr>
        <p:txBody>
          <a:bodyPr>
            <a:noAutofit/>
          </a:bodyPr>
          <a:lstStyle/>
          <a:p>
            <a:pPr marL="0" indent="0">
              <a:spcAft>
                <a:spcPts val="1200"/>
              </a:spcAft>
              <a:buNone/>
            </a:pPr>
            <a:r>
              <a:rPr lang="da-DK" sz="1400" b="1" dirty="0"/>
              <a:t>For jer som praktiksteder gælder at:</a:t>
            </a:r>
          </a:p>
          <a:p>
            <a:pPr marL="466725" lvl="1" indent="-285750">
              <a:spcAft>
                <a:spcPts val="1200"/>
              </a:spcAft>
              <a:buFont typeface="Arial" panose="020B0604020202020204" pitchFamily="34" charset="0"/>
              <a:buChar char="•"/>
            </a:pPr>
            <a:r>
              <a:rPr lang="da-DK" sz="1200" dirty="0"/>
              <a:t>Hvis I allerede modtager studerende i 2. eller 3. praktik, skal I principielt kunne modtage studerende i 4. praktik</a:t>
            </a:r>
          </a:p>
          <a:p>
            <a:pPr marL="466725" lvl="1" indent="-285750">
              <a:spcAft>
                <a:spcPts val="1200"/>
              </a:spcAft>
              <a:buFont typeface="Arial" panose="020B0604020202020204" pitchFamily="34" charset="0"/>
              <a:buChar char="•"/>
            </a:pPr>
            <a:r>
              <a:rPr lang="da-DK" sz="1200" dirty="0"/>
              <a:t>Dette er dog ingen garanti for, at I vil modtage en studerende i 4. praktik</a:t>
            </a:r>
          </a:p>
          <a:p>
            <a:pPr marL="466725" lvl="1" indent="-285750">
              <a:spcAft>
                <a:spcPts val="1200"/>
              </a:spcAft>
              <a:buFont typeface="Arial" panose="020B0604020202020204" pitchFamily="34" charset="0"/>
              <a:buChar char="•"/>
            </a:pPr>
            <a:r>
              <a:rPr lang="da-DK" sz="1200" dirty="0"/>
              <a:t>De studerende skal selv kontakte jer for at høre om muligheden for at komme i 4. praktik hos jer, og efterfølgende giver de os besked, hvis I laver en aftale</a:t>
            </a:r>
          </a:p>
          <a:p>
            <a:pPr marL="466725" lvl="1" indent="-285750">
              <a:spcAft>
                <a:spcPts val="1200"/>
              </a:spcAft>
              <a:buFont typeface="Arial" panose="020B0604020202020204" pitchFamily="34" charset="0"/>
              <a:buChar char="•"/>
            </a:pPr>
            <a:r>
              <a:rPr lang="da-DK" sz="1200" dirty="0"/>
              <a:t>I har desuden mulighed for selv at invitere studerende til samarbejde (Praktikopslag)</a:t>
            </a:r>
          </a:p>
          <a:p>
            <a:pPr marL="466725" lvl="1" indent="-285750">
              <a:spcAft>
                <a:spcPts val="1200"/>
              </a:spcAft>
              <a:buFont typeface="Arial" panose="020B0604020202020204" pitchFamily="34" charset="0"/>
              <a:buChar char="•"/>
            </a:pPr>
            <a:r>
              <a:rPr lang="da-DK" sz="1200" i="1" dirty="0"/>
              <a:t>Hvis</a:t>
            </a:r>
            <a:r>
              <a:rPr lang="da-DK" sz="1200" dirty="0"/>
              <a:t> I får studerende i 4. praktik, vil I blive kontaktet af den/de studerende før bachelorperiodens start (22.03.21), og I vil desuden modtage/har desuden modtaget en notifikation fra Praktikportalen, når den pladsen er oprettet på Praktikportalen</a:t>
            </a:r>
          </a:p>
          <a:p>
            <a:pPr marL="466725" lvl="1" indent="-285750">
              <a:spcAft>
                <a:spcPts val="1200"/>
              </a:spcAft>
              <a:buFont typeface="Arial" panose="020B0604020202020204" pitchFamily="34" charset="0"/>
              <a:buChar char="•"/>
            </a:pPr>
            <a:r>
              <a:rPr lang="da-DK" sz="1200" dirty="0"/>
              <a:t>I skal samarbejde med de(n) studerende om deres overvejelser vedr. problemstilling og undersøgelsesmetoder</a:t>
            </a:r>
          </a:p>
          <a:p>
            <a:pPr marL="466725" lvl="1" indent="-285750">
              <a:buFont typeface="Arial" panose="020B0604020202020204" pitchFamily="34" charset="0"/>
              <a:buChar char="•"/>
            </a:pPr>
            <a:r>
              <a:rPr lang="da-DK" sz="1200" dirty="0"/>
              <a:t>Der er ikke knyttet vejldningsforpligtigelse til 4. praktik, men der skal være en </a:t>
            </a:r>
            <a:r>
              <a:rPr lang="da-DK" sz="1200" b="1" dirty="0"/>
              <a:t>kontaktperson:</a:t>
            </a:r>
          </a:p>
          <a:p>
            <a:pPr marL="820738" lvl="3" indent="-285750">
              <a:buFont typeface="Arial" panose="020B0604020202020204" pitchFamily="34" charset="0"/>
              <a:buChar char="•"/>
            </a:pPr>
            <a:r>
              <a:rPr lang="da-DK" sz="1200" dirty="0"/>
              <a:t>Træffe aftaler med den studerende om forløbet =&gt; indgå samarbejdsaftale</a:t>
            </a:r>
          </a:p>
          <a:p>
            <a:pPr marL="820738" lvl="3" indent="-285750">
              <a:spcAft>
                <a:spcPts val="1800"/>
              </a:spcAft>
              <a:buFont typeface="Arial" panose="020B0604020202020204" pitchFamily="34" charset="0"/>
              <a:buChar char="•"/>
            </a:pPr>
            <a:r>
              <a:rPr lang="da-DK" sz="1200" dirty="0"/>
              <a:t>Gatekeeper’ → sikre den studerendes ‘adgang’ til stedet (orientere kolleger)</a:t>
            </a:r>
          </a:p>
          <a:p>
            <a:pPr lvl="1">
              <a:defRPr/>
            </a:pPr>
            <a:r>
              <a:rPr lang="da-DK" sz="1200" i="1" dirty="0"/>
              <a:t>Bachelorvejlederen fra KP er også vejleder ift. forløbet i 4. praktik</a:t>
            </a:r>
          </a:p>
          <a:p>
            <a:pPr lvl="1">
              <a:defRPr/>
            </a:pPr>
            <a:r>
              <a:rPr lang="da-DK" sz="1200" dirty="0"/>
              <a:t>			</a:t>
            </a:r>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99543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a:xfrm>
            <a:off x="287524" y="217025"/>
            <a:ext cx="6768752" cy="590635"/>
          </a:xfrm>
        </p:spPr>
        <p:txBody>
          <a:bodyPr anchor="ctr"/>
          <a:lstStyle/>
          <a:p>
            <a:r>
              <a:rPr lang="da-DK" sz="2400" dirty="0"/>
              <a:t>4. praktik – hvor og hvordan?</a:t>
            </a:r>
          </a:p>
        </p:txBody>
      </p:sp>
      <p:sp>
        <p:nvSpPr>
          <p:cNvPr id="6" name="Pladsholder til indhold 5"/>
          <p:cNvSpPr>
            <a:spLocks noGrp="1"/>
          </p:cNvSpPr>
          <p:nvPr>
            <p:ph sz="quarter" idx="13"/>
          </p:nvPr>
        </p:nvSpPr>
        <p:spPr>
          <a:xfrm>
            <a:off x="288095" y="1001314"/>
            <a:ext cx="8208912" cy="3744416"/>
          </a:xfrm>
        </p:spPr>
        <p:txBody>
          <a:bodyPr>
            <a:noAutofit/>
          </a:bodyPr>
          <a:lstStyle/>
          <a:p>
            <a:pPr>
              <a:lnSpc>
                <a:spcPct val="150000"/>
              </a:lnSpc>
              <a:defRPr/>
            </a:pPr>
            <a:r>
              <a:rPr lang="da-DK" sz="1200" dirty="0"/>
              <a:t>Hvis studerende ønsker at skrive bacheloropgave i en gruppe, er det en </a:t>
            </a:r>
            <a:r>
              <a:rPr lang="da-DK" sz="1200" u="sng" dirty="0"/>
              <a:t>mulighed,</a:t>
            </a:r>
            <a:r>
              <a:rPr lang="da-DK" sz="1200" dirty="0"/>
              <a:t> men ikke et krav, at være flere studerende på det samme praktiksted</a:t>
            </a:r>
          </a:p>
          <a:p>
            <a:pPr>
              <a:lnSpc>
                <a:spcPct val="150000"/>
              </a:lnSpc>
              <a:buFont typeface="Arial" panose="020B0604020202020204" pitchFamily="34" charset="0"/>
              <a:buChar char="•"/>
              <a:defRPr/>
            </a:pPr>
            <a:endParaRPr lang="da-DK" sz="1200" dirty="0"/>
          </a:p>
          <a:p>
            <a:pPr marL="361950" lvl="1">
              <a:lnSpc>
                <a:spcPct val="150000"/>
              </a:lnSpc>
              <a:defRPr/>
            </a:pPr>
            <a:r>
              <a:rPr lang="da-DK" sz="1200" b="1" dirty="0"/>
              <a:t>DET SKAL ALTID AFTALES MED PRAKTIKSTEDET </a:t>
            </a:r>
          </a:p>
          <a:p>
            <a:pPr marL="828675" lvl="2" indent="-285750">
              <a:lnSpc>
                <a:spcPct val="150000"/>
              </a:lnSpc>
              <a:spcAft>
                <a:spcPts val="1200"/>
              </a:spcAft>
              <a:buFont typeface="Arial" panose="020B0604020202020204" pitchFamily="34" charset="0"/>
              <a:buChar char="•"/>
              <a:defRPr/>
            </a:pPr>
            <a:r>
              <a:rPr lang="da-DK" sz="1200" dirty="0"/>
              <a:t>Det er ikke en selvfølge, at studerende kan komme ud sammen, fordi de er en bachelorgruppe</a:t>
            </a:r>
          </a:p>
          <a:p>
            <a:pPr marL="361950" lvl="1">
              <a:lnSpc>
                <a:spcPct val="150000"/>
              </a:lnSpc>
              <a:defRPr/>
            </a:pPr>
            <a:r>
              <a:rPr lang="da-DK" sz="1200" b="1" dirty="0"/>
              <a:t>DET ER DE STUDERENDE SELV, SOM SKAL LAVE AFTALE MED PRAKTIKSTEDET OM DETTE</a:t>
            </a:r>
          </a:p>
          <a:p>
            <a:pPr marL="828675" lvl="2" indent="-285750">
              <a:lnSpc>
                <a:spcPct val="150000"/>
              </a:lnSpc>
              <a:buFont typeface="Arial" panose="020B0604020202020204" pitchFamily="34" charset="0"/>
              <a:buChar char="•"/>
              <a:defRPr/>
            </a:pPr>
            <a:r>
              <a:rPr lang="da-DK" sz="1200" dirty="0"/>
              <a:t>Vi kan ikke se, hvem der er i gruppe sammen – og der tages derfor ikke højde for det, når vi registrerer pladser</a:t>
            </a:r>
          </a:p>
          <a:p>
            <a:pPr marL="0" indent="0">
              <a:lnSpc>
                <a:spcPct val="150000"/>
              </a:lnSpc>
              <a:buNone/>
              <a:defRPr/>
            </a:pPr>
            <a:r>
              <a:rPr lang="da-DK" sz="1200" dirty="0"/>
              <a:t>. </a:t>
            </a:r>
          </a:p>
          <a:p>
            <a:pPr lvl="1">
              <a:defRPr/>
            </a:pPr>
            <a:endParaRPr lang="da-DK" sz="1200" dirty="0"/>
          </a:p>
        </p:txBody>
      </p:sp>
      <p:sp>
        <p:nvSpPr>
          <p:cNvPr id="9" name="Date_DateCustomE"/>
          <p:cNvSpPr>
            <a:spLocks noGrp="1"/>
          </p:cNvSpPr>
          <p:nvPr>
            <p:ph type="dt" sz="half" idx="4294967295"/>
          </p:nvPr>
        </p:nvSpPr>
        <p:spPr>
          <a:xfrm>
            <a:off x="683568" y="4939385"/>
            <a:ext cx="2484276" cy="191700"/>
          </a:xfrm>
          <a:prstGeom prst="rect">
            <a:avLst/>
          </a:prstGeom>
        </p:spPr>
        <p:txBody>
          <a:bodyPr lIns="0" tIns="0" rIns="0" bIns="0"/>
          <a:lstStyle/>
          <a:p>
            <a:r>
              <a:rPr lang="da-DK" sz="900"/>
              <a:t>Praktikkoordinatorerne - forår 2021</a:t>
            </a:r>
            <a:endParaRPr lang="da-DK" sz="900" dirty="0"/>
          </a:p>
        </p:txBody>
      </p:sp>
    </p:spTree>
    <p:custDataLst>
      <p:tags r:id="rId1"/>
    </p:custDataLst>
    <p:extLst>
      <p:ext uri="{BB962C8B-B14F-4D97-AF65-F5344CB8AC3E}">
        <p14:creationId xmlns:p14="http://schemas.microsoft.com/office/powerpoint/2010/main" val="116466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SPØRGSMÅL</a:t>
            </a:r>
          </a:p>
        </p:txBody>
      </p:sp>
      <p:sp>
        <p:nvSpPr>
          <p:cNvPr id="50" name="Titel 1"/>
          <p:cNvSpPr txBox="1">
            <a:spLocks/>
          </p:cNvSpPr>
          <p:nvPr/>
        </p:nvSpPr>
        <p:spPr>
          <a:xfrm>
            <a:off x="6892848" y="2219486"/>
            <a:ext cx="1628114" cy="256503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4500" b="1" kern="1200" cap="none" baseline="0">
                <a:solidFill>
                  <a:schemeClr val="bg1"/>
                </a:solidFill>
                <a:latin typeface="+mn-lt"/>
                <a:ea typeface="+mj-ea"/>
                <a:cs typeface="Arial" pitchFamily="34" charset="0"/>
              </a:defRPr>
            </a:lvl1pPr>
          </a:lstStyle>
          <a:p>
            <a:r>
              <a:rPr lang="da-DK" sz="20000" dirty="0">
                <a:solidFill>
                  <a:schemeClr val="tx1"/>
                </a:solidFill>
              </a:rPr>
              <a:t>?</a:t>
            </a:r>
          </a:p>
        </p:txBody>
      </p:sp>
      <p:sp>
        <p:nvSpPr>
          <p:cNvPr id="24" name="Kombinationstegning 23"/>
          <p:cNvSpPr>
            <a:spLocks/>
          </p:cNvSpPr>
          <p:nvPr/>
        </p:nvSpPr>
        <p:spPr>
          <a:xfrm>
            <a:off x="5995410" y="1508559"/>
            <a:ext cx="513870" cy="534579"/>
          </a:xfrm>
          <a:custGeom>
            <a:avLst/>
            <a:gdLst>
              <a:gd name="connsiteX0" fmla="*/ 100120 w 430829"/>
              <a:gd name="connsiteY0" fmla="*/ 62093 h 448192"/>
              <a:gd name="connsiteX1" fmla="*/ 142650 w 430829"/>
              <a:gd name="connsiteY1" fmla="*/ 264111 h 448192"/>
              <a:gd name="connsiteX2" fmla="*/ 46957 w 430829"/>
              <a:gd name="connsiteY2" fmla="*/ 232214 h 448192"/>
              <a:gd name="connsiteX3" fmla="*/ 25692 w 430829"/>
              <a:gd name="connsiteY3" fmla="*/ 423600 h 448192"/>
              <a:gd name="connsiteX4" fmla="*/ 408464 w 430829"/>
              <a:gd name="connsiteY4" fmla="*/ 423600 h 448192"/>
              <a:gd name="connsiteX5" fmla="*/ 376566 w 430829"/>
              <a:gd name="connsiteY5" fmla="*/ 221581 h 448192"/>
              <a:gd name="connsiteX6" fmla="*/ 302139 w 430829"/>
              <a:gd name="connsiteY6" fmla="*/ 232214 h 448192"/>
              <a:gd name="connsiteX7" fmla="*/ 344669 w 430829"/>
              <a:gd name="connsiteY7" fmla="*/ 8930 h 448192"/>
              <a:gd name="connsiteX8" fmla="*/ 100120 w 430829"/>
              <a:gd name="connsiteY8" fmla="*/ 62093 h 44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829" h="448192">
                <a:moveTo>
                  <a:pt x="100120" y="62093"/>
                </a:moveTo>
                <a:cubicBezTo>
                  <a:pt x="66450" y="104623"/>
                  <a:pt x="151511" y="235758"/>
                  <a:pt x="142650" y="264111"/>
                </a:cubicBezTo>
                <a:cubicBezTo>
                  <a:pt x="133790" y="292465"/>
                  <a:pt x="66450" y="205633"/>
                  <a:pt x="46957" y="232214"/>
                </a:cubicBezTo>
                <a:cubicBezTo>
                  <a:pt x="27464" y="258796"/>
                  <a:pt x="-34559" y="391702"/>
                  <a:pt x="25692" y="423600"/>
                </a:cubicBezTo>
                <a:cubicBezTo>
                  <a:pt x="85943" y="455498"/>
                  <a:pt x="349985" y="457270"/>
                  <a:pt x="408464" y="423600"/>
                </a:cubicBezTo>
                <a:cubicBezTo>
                  <a:pt x="466943" y="389930"/>
                  <a:pt x="394287" y="253479"/>
                  <a:pt x="376566" y="221581"/>
                </a:cubicBezTo>
                <a:cubicBezTo>
                  <a:pt x="358845" y="189683"/>
                  <a:pt x="307455" y="267656"/>
                  <a:pt x="302139" y="232214"/>
                </a:cubicBezTo>
                <a:cubicBezTo>
                  <a:pt x="296823" y="196772"/>
                  <a:pt x="373023" y="35511"/>
                  <a:pt x="344669" y="8930"/>
                </a:cubicBezTo>
                <a:cubicBezTo>
                  <a:pt x="316316" y="-17652"/>
                  <a:pt x="133790" y="19563"/>
                  <a:pt x="100120" y="6209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6" name="Ellipse 25"/>
          <p:cNvSpPr>
            <a:spLocks/>
          </p:cNvSpPr>
          <p:nvPr/>
        </p:nvSpPr>
        <p:spPr>
          <a:xfrm>
            <a:off x="5728241" y="555172"/>
            <a:ext cx="1073591" cy="10735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7" name="Ellipse 26"/>
          <p:cNvSpPr>
            <a:spLocks/>
          </p:cNvSpPr>
          <p:nvPr/>
        </p:nvSpPr>
        <p:spPr>
          <a:xfrm>
            <a:off x="5822909" y="1766221"/>
            <a:ext cx="483012" cy="3006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8" name="Afrundet rektangel 27"/>
          <p:cNvSpPr>
            <a:spLocks/>
          </p:cNvSpPr>
          <p:nvPr/>
        </p:nvSpPr>
        <p:spPr>
          <a:xfrm rot="3015949">
            <a:off x="5421199" y="1695108"/>
            <a:ext cx="212561" cy="111653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29" name="Ellipse 28"/>
          <p:cNvSpPr>
            <a:spLocks/>
          </p:cNvSpPr>
          <p:nvPr/>
        </p:nvSpPr>
        <p:spPr>
          <a:xfrm>
            <a:off x="4919698" y="2574975"/>
            <a:ext cx="281909" cy="1249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0" name="Kombinationstegning 29"/>
          <p:cNvSpPr>
            <a:spLocks/>
          </p:cNvSpPr>
          <p:nvPr/>
        </p:nvSpPr>
        <p:spPr>
          <a:xfrm rot="20701526">
            <a:off x="4613453" y="1957004"/>
            <a:ext cx="337623" cy="752034"/>
          </a:xfrm>
          <a:custGeom>
            <a:avLst/>
            <a:gdLst>
              <a:gd name="connsiteX0" fmla="*/ 280330 w 283064"/>
              <a:gd name="connsiteY0" fmla="*/ 340245 h 450409"/>
              <a:gd name="connsiteX1" fmla="*/ 78311 w 283064"/>
              <a:gd name="connsiteY1" fmla="*/ 21269 h 450409"/>
              <a:gd name="connsiteX2" fmla="*/ 3883 w 283064"/>
              <a:gd name="connsiteY2" fmla="*/ 74431 h 450409"/>
              <a:gd name="connsiteX3" fmla="*/ 184637 w 283064"/>
              <a:gd name="connsiteY3" fmla="*/ 435938 h 450409"/>
              <a:gd name="connsiteX4" fmla="*/ 280330 w 283064"/>
              <a:gd name="connsiteY4" fmla="*/ 340245 h 45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64" h="450409">
                <a:moveTo>
                  <a:pt x="280330" y="340245"/>
                </a:moveTo>
                <a:cubicBezTo>
                  <a:pt x="262609" y="271133"/>
                  <a:pt x="124385" y="65571"/>
                  <a:pt x="78311" y="21269"/>
                </a:cubicBezTo>
                <a:cubicBezTo>
                  <a:pt x="32237" y="-23033"/>
                  <a:pt x="-13838" y="5319"/>
                  <a:pt x="3883" y="74431"/>
                </a:cubicBezTo>
                <a:cubicBezTo>
                  <a:pt x="21604" y="143542"/>
                  <a:pt x="143879" y="389864"/>
                  <a:pt x="184637" y="435938"/>
                </a:cubicBezTo>
                <a:cubicBezTo>
                  <a:pt x="225395" y="482012"/>
                  <a:pt x="298051" y="409357"/>
                  <a:pt x="280330" y="3402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1" name="Ellipse 30"/>
          <p:cNvSpPr>
            <a:spLocks/>
          </p:cNvSpPr>
          <p:nvPr/>
        </p:nvSpPr>
        <p:spPr>
          <a:xfrm flipV="1">
            <a:off x="4969519" y="2512514"/>
            <a:ext cx="121410" cy="7109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2" name="Ellipse 31"/>
          <p:cNvSpPr>
            <a:spLocks/>
          </p:cNvSpPr>
          <p:nvPr/>
        </p:nvSpPr>
        <p:spPr>
          <a:xfrm rot="18920085">
            <a:off x="4883120" y="2296139"/>
            <a:ext cx="90829" cy="32850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3" name="Kombinationstegning 32"/>
          <p:cNvSpPr>
            <a:spLocks/>
          </p:cNvSpPr>
          <p:nvPr/>
        </p:nvSpPr>
        <p:spPr>
          <a:xfrm rot="610180">
            <a:off x="4111867" y="1345184"/>
            <a:ext cx="651103" cy="781467"/>
          </a:xfrm>
          <a:custGeom>
            <a:avLst/>
            <a:gdLst>
              <a:gd name="connsiteX0" fmla="*/ 686982 w 689521"/>
              <a:gd name="connsiteY0" fmla="*/ 773352 h 827576"/>
              <a:gd name="connsiteX1" fmla="*/ 559391 w 689521"/>
              <a:gd name="connsiteY1" fmla="*/ 560701 h 827576"/>
              <a:gd name="connsiteX2" fmla="*/ 633819 w 689521"/>
              <a:gd name="connsiteY2" fmla="*/ 273622 h 827576"/>
              <a:gd name="connsiteX3" fmla="*/ 548759 w 689521"/>
              <a:gd name="connsiteY3" fmla="*/ 209827 h 827576"/>
              <a:gd name="connsiteX4" fmla="*/ 474331 w 689521"/>
              <a:gd name="connsiteY4" fmla="*/ 411846 h 827576"/>
              <a:gd name="connsiteX5" fmla="*/ 378638 w 689521"/>
              <a:gd name="connsiteY5" fmla="*/ 39706 h 827576"/>
              <a:gd name="connsiteX6" fmla="*/ 282945 w 689521"/>
              <a:gd name="connsiteY6" fmla="*/ 60971 h 827576"/>
              <a:gd name="connsiteX7" fmla="*/ 410535 w 689521"/>
              <a:gd name="connsiteY7" fmla="*/ 486273 h 827576"/>
              <a:gd name="connsiteX8" fmla="*/ 176619 w 689521"/>
              <a:gd name="connsiteY8" fmla="*/ 50339 h 827576"/>
              <a:gd name="connsiteX9" fmla="*/ 80926 w 689521"/>
              <a:gd name="connsiteY9" fmla="*/ 114134 h 827576"/>
              <a:gd name="connsiteX10" fmla="*/ 314842 w 689521"/>
              <a:gd name="connsiteY10" fmla="*/ 518171 h 827576"/>
              <a:gd name="connsiteX11" fmla="*/ 91559 w 689521"/>
              <a:gd name="connsiteY11" fmla="*/ 241725 h 827576"/>
              <a:gd name="connsiteX12" fmla="*/ 6498 w 689521"/>
              <a:gd name="connsiteY12" fmla="*/ 348050 h 827576"/>
              <a:gd name="connsiteX13" fmla="*/ 251047 w 689521"/>
              <a:gd name="connsiteY13" fmla="*/ 613864 h 827576"/>
              <a:gd name="connsiteX14" fmla="*/ 38396 w 689521"/>
              <a:gd name="connsiteY14" fmla="*/ 624497 h 827576"/>
              <a:gd name="connsiteX15" fmla="*/ 38396 w 689521"/>
              <a:gd name="connsiteY15" fmla="*/ 667027 h 827576"/>
              <a:gd name="connsiteX16" fmla="*/ 357373 w 689521"/>
              <a:gd name="connsiteY16" fmla="*/ 730822 h 827576"/>
              <a:gd name="connsiteX17" fmla="*/ 623186 w 689521"/>
              <a:gd name="connsiteY17" fmla="*/ 826515 h 827576"/>
              <a:gd name="connsiteX18" fmla="*/ 686982 w 689521"/>
              <a:gd name="connsiteY18" fmla="*/ 773352 h 82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9521" h="827576">
                <a:moveTo>
                  <a:pt x="686982" y="773352"/>
                </a:moveTo>
                <a:cubicBezTo>
                  <a:pt x="676350" y="729050"/>
                  <a:pt x="568252" y="643989"/>
                  <a:pt x="559391" y="560701"/>
                </a:cubicBezTo>
                <a:cubicBezTo>
                  <a:pt x="550530" y="477413"/>
                  <a:pt x="635591" y="332101"/>
                  <a:pt x="633819" y="273622"/>
                </a:cubicBezTo>
                <a:cubicBezTo>
                  <a:pt x="632047" y="215143"/>
                  <a:pt x="575340" y="186790"/>
                  <a:pt x="548759" y="209827"/>
                </a:cubicBezTo>
                <a:cubicBezTo>
                  <a:pt x="522178" y="232864"/>
                  <a:pt x="502684" y="440199"/>
                  <a:pt x="474331" y="411846"/>
                </a:cubicBezTo>
                <a:cubicBezTo>
                  <a:pt x="445978" y="383493"/>
                  <a:pt x="410536" y="98185"/>
                  <a:pt x="378638" y="39706"/>
                </a:cubicBezTo>
                <a:cubicBezTo>
                  <a:pt x="346740" y="-18773"/>
                  <a:pt x="277629" y="-13457"/>
                  <a:pt x="282945" y="60971"/>
                </a:cubicBezTo>
                <a:cubicBezTo>
                  <a:pt x="288261" y="135399"/>
                  <a:pt x="428256" y="488045"/>
                  <a:pt x="410535" y="486273"/>
                </a:cubicBezTo>
                <a:cubicBezTo>
                  <a:pt x="392814" y="484501"/>
                  <a:pt x="231554" y="112362"/>
                  <a:pt x="176619" y="50339"/>
                </a:cubicBezTo>
                <a:cubicBezTo>
                  <a:pt x="121684" y="-11684"/>
                  <a:pt x="57889" y="36162"/>
                  <a:pt x="80926" y="114134"/>
                </a:cubicBezTo>
                <a:cubicBezTo>
                  <a:pt x="103963" y="192106"/>
                  <a:pt x="313070" y="496906"/>
                  <a:pt x="314842" y="518171"/>
                </a:cubicBezTo>
                <a:cubicBezTo>
                  <a:pt x="316614" y="539436"/>
                  <a:pt x="142950" y="270078"/>
                  <a:pt x="91559" y="241725"/>
                </a:cubicBezTo>
                <a:cubicBezTo>
                  <a:pt x="40168" y="213371"/>
                  <a:pt x="-20083" y="286027"/>
                  <a:pt x="6498" y="348050"/>
                </a:cubicBezTo>
                <a:cubicBezTo>
                  <a:pt x="33079" y="410073"/>
                  <a:pt x="245731" y="567789"/>
                  <a:pt x="251047" y="613864"/>
                </a:cubicBezTo>
                <a:cubicBezTo>
                  <a:pt x="256363" y="659938"/>
                  <a:pt x="73838" y="615637"/>
                  <a:pt x="38396" y="624497"/>
                </a:cubicBezTo>
                <a:cubicBezTo>
                  <a:pt x="2954" y="633357"/>
                  <a:pt x="-14767" y="649306"/>
                  <a:pt x="38396" y="667027"/>
                </a:cubicBezTo>
                <a:cubicBezTo>
                  <a:pt x="91559" y="684748"/>
                  <a:pt x="259908" y="704241"/>
                  <a:pt x="357373" y="730822"/>
                </a:cubicBezTo>
                <a:cubicBezTo>
                  <a:pt x="454838" y="757403"/>
                  <a:pt x="571795" y="821199"/>
                  <a:pt x="623186" y="826515"/>
                </a:cubicBezTo>
                <a:cubicBezTo>
                  <a:pt x="674577" y="831831"/>
                  <a:pt x="697614" y="817654"/>
                  <a:pt x="686982" y="77335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4" name="Kombinationstegning 33"/>
          <p:cNvSpPr>
            <a:spLocks/>
          </p:cNvSpPr>
          <p:nvPr/>
        </p:nvSpPr>
        <p:spPr>
          <a:xfrm>
            <a:off x="5417088" y="1762548"/>
            <a:ext cx="2338678" cy="3186587"/>
          </a:xfrm>
          <a:custGeom>
            <a:avLst/>
            <a:gdLst>
              <a:gd name="connsiteX0" fmla="*/ 417897 w 1960751"/>
              <a:gd name="connsiteY0" fmla="*/ 229378 h 2671639"/>
              <a:gd name="connsiteX1" fmla="*/ 460428 w 1960751"/>
              <a:gd name="connsiteY1" fmla="*/ 452662 h 2671639"/>
              <a:gd name="connsiteX2" fmla="*/ 386000 w 1960751"/>
              <a:gd name="connsiteY2" fmla="*/ 994922 h 2671639"/>
              <a:gd name="connsiteX3" fmla="*/ 428530 w 1960751"/>
              <a:gd name="connsiteY3" fmla="*/ 1313899 h 2671639"/>
              <a:gd name="connsiteX4" fmla="*/ 619916 w 1960751"/>
              <a:gd name="connsiteY4" fmla="*/ 2249564 h 2671639"/>
              <a:gd name="connsiteX5" fmla="*/ 577386 w 1960751"/>
              <a:gd name="connsiteY5" fmla="*/ 2440950 h 2671639"/>
              <a:gd name="connsiteX6" fmla="*/ 588018 w 1960751"/>
              <a:gd name="connsiteY6" fmla="*/ 2642969 h 2671639"/>
              <a:gd name="connsiteX7" fmla="*/ 1055851 w 1960751"/>
              <a:gd name="connsiteY7" fmla="*/ 2642969 h 2671639"/>
              <a:gd name="connsiteX8" fmla="*/ 928260 w 1960751"/>
              <a:gd name="connsiteY8" fmla="*/ 2387788 h 2671639"/>
              <a:gd name="connsiteX9" fmla="*/ 853832 w 1960751"/>
              <a:gd name="connsiteY9" fmla="*/ 2334625 h 2671639"/>
              <a:gd name="connsiteX10" fmla="*/ 800670 w 1960751"/>
              <a:gd name="connsiteY10" fmla="*/ 2345257 h 2671639"/>
              <a:gd name="connsiteX11" fmla="*/ 619916 w 1960751"/>
              <a:gd name="connsiteY11" fmla="*/ 1430857 h 2671639"/>
              <a:gd name="connsiteX12" fmla="*/ 938893 w 1960751"/>
              <a:gd name="connsiteY12" fmla="*/ 1345797 h 2671639"/>
              <a:gd name="connsiteX13" fmla="*/ 928260 w 1960751"/>
              <a:gd name="connsiteY13" fmla="*/ 1792364 h 2671639"/>
              <a:gd name="connsiteX14" fmla="*/ 407265 w 1960751"/>
              <a:gd name="connsiteY14" fmla="*/ 2143239 h 2671639"/>
              <a:gd name="connsiteX15" fmla="*/ 258409 w 1960751"/>
              <a:gd name="connsiteY15" fmla="*/ 2164504 h 2671639"/>
              <a:gd name="connsiteX16" fmla="*/ 183981 w 1960751"/>
              <a:gd name="connsiteY16" fmla="*/ 2153871 h 2671639"/>
              <a:gd name="connsiteX17" fmla="*/ 3228 w 1960751"/>
              <a:gd name="connsiteY17" fmla="*/ 2472848 h 2671639"/>
              <a:gd name="connsiteX18" fmla="*/ 354102 w 1960751"/>
              <a:gd name="connsiteY18" fmla="*/ 2642969 h 2671639"/>
              <a:gd name="connsiteX19" fmla="*/ 502958 w 1960751"/>
              <a:gd name="connsiteY19" fmla="*/ 2207034 h 2671639"/>
              <a:gd name="connsiteX20" fmla="*/ 960158 w 1960751"/>
              <a:gd name="connsiteY20" fmla="*/ 2015648 h 2671639"/>
              <a:gd name="connsiteX21" fmla="*/ 1162177 w 1960751"/>
              <a:gd name="connsiteY21" fmla="*/ 1728569 h 2671639"/>
              <a:gd name="connsiteX22" fmla="*/ 1109014 w 1960751"/>
              <a:gd name="connsiteY22" fmla="*/ 1292634 h 2671639"/>
              <a:gd name="connsiteX23" fmla="*/ 1045218 w 1960751"/>
              <a:gd name="connsiteY23" fmla="*/ 484560 h 2671639"/>
              <a:gd name="connsiteX24" fmla="*/ 1757600 w 1960751"/>
              <a:gd name="connsiteY24" fmla="*/ 601518 h 2671639"/>
              <a:gd name="connsiteX25" fmla="*/ 1895823 w 1960751"/>
              <a:gd name="connsiteY25" fmla="*/ 527090 h 2671639"/>
              <a:gd name="connsiteX26" fmla="*/ 832567 w 1960751"/>
              <a:gd name="connsiteY26" fmla="*/ 6094 h 2671639"/>
              <a:gd name="connsiteX27" fmla="*/ 417897 w 1960751"/>
              <a:gd name="connsiteY27" fmla="*/ 229378 h 26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60751" h="2671639">
                <a:moveTo>
                  <a:pt x="417897" y="229378"/>
                </a:moveTo>
                <a:cubicBezTo>
                  <a:pt x="355874" y="303806"/>
                  <a:pt x="465744" y="325071"/>
                  <a:pt x="460428" y="452662"/>
                </a:cubicBezTo>
                <a:cubicBezTo>
                  <a:pt x="455112" y="580253"/>
                  <a:pt x="391316" y="851383"/>
                  <a:pt x="386000" y="994922"/>
                </a:cubicBezTo>
                <a:cubicBezTo>
                  <a:pt x="380684" y="1138461"/>
                  <a:pt x="389544" y="1104792"/>
                  <a:pt x="428530" y="1313899"/>
                </a:cubicBezTo>
                <a:cubicBezTo>
                  <a:pt x="467516" y="1523006"/>
                  <a:pt x="595107" y="2061722"/>
                  <a:pt x="619916" y="2249564"/>
                </a:cubicBezTo>
                <a:cubicBezTo>
                  <a:pt x="644725" y="2437406"/>
                  <a:pt x="582702" y="2375383"/>
                  <a:pt x="577386" y="2440950"/>
                </a:cubicBezTo>
                <a:cubicBezTo>
                  <a:pt x="572070" y="2506517"/>
                  <a:pt x="508274" y="2609299"/>
                  <a:pt x="588018" y="2642969"/>
                </a:cubicBezTo>
                <a:cubicBezTo>
                  <a:pt x="667762" y="2676639"/>
                  <a:pt x="999144" y="2685499"/>
                  <a:pt x="1055851" y="2642969"/>
                </a:cubicBezTo>
                <a:cubicBezTo>
                  <a:pt x="1112558" y="2600439"/>
                  <a:pt x="961930" y="2439179"/>
                  <a:pt x="928260" y="2387788"/>
                </a:cubicBezTo>
                <a:cubicBezTo>
                  <a:pt x="894590" y="2336397"/>
                  <a:pt x="875097" y="2341713"/>
                  <a:pt x="853832" y="2334625"/>
                </a:cubicBezTo>
                <a:cubicBezTo>
                  <a:pt x="832567" y="2327537"/>
                  <a:pt x="839656" y="2495885"/>
                  <a:pt x="800670" y="2345257"/>
                </a:cubicBezTo>
                <a:cubicBezTo>
                  <a:pt x="761684" y="2194629"/>
                  <a:pt x="596879" y="1597434"/>
                  <a:pt x="619916" y="1430857"/>
                </a:cubicBezTo>
                <a:cubicBezTo>
                  <a:pt x="642953" y="1264280"/>
                  <a:pt x="887502" y="1285546"/>
                  <a:pt x="938893" y="1345797"/>
                </a:cubicBezTo>
                <a:cubicBezTo>
                  <a:pt x="990284" y="1406048"/>
                  <a:pt x="1016865" y="1659457"/>
                  <a:pt x="928260" y="1792364"/>
                </a:cubicBezTo>
                <a:cubicBezTo>
                  <a:pt x="839655" y="1925271"/>
                  <a:pt x="518907" y="2081216"/>
                  <a:pt x="407265" y="2143239"/>
                </a:cubicBezTo>
                <a:cubicBezTo>
                  <a:pt x="295623" y="2205262"/>
                  <a:pt x="295623" y="2162732"/>
                  <a:pt x="258409" y="2164504"/>
                </a:cubicBezTo>
                <a:cubicBezTo>
                  <a:pt x="221195" y="2166276"/>
                  <a:pt x="226511" y="2102480"/>
                  <a:pt x="183981" y="2153871"/>
                </a:cubicBezTo>
                <a:cubicBezTo>
                  <a:pt x="141451" y="2205262"/>
                  <a:pt x="-25126" y="2391332"/>
                  <a:pt x="3228" y="2472848"/>
                </a:cubicBezTo>
                <a:cubicBezTo>
                  <a:pt x="31581" y="2554364"/>
                  <a:pt x="270814" y="2687271"/>
                  <a:pt x="354102" y="2642969"/>
                </a:cubicBezTo>
                <a:cubicBezTo>
                  <a:pt x="437390" y="2598667"/>
                  <a:pt x="401949" y="2311587"/>
                  <a:pt x="502958" y="2207034"/>
                </a:cubicBezTo>
                <a:cubicBezTo>
                  <a:pt x="603967" y="2102481"/>
                  <a:pt x="850288" y="2095392"/>
                  <a:pt x="960158" y="2015648"/>
                </a:cubicBezTo>
                <a:cubicBezTo>
                  <a:pt x="1070028" y="1935904"/>
                  <a:pt x="1137368" y="1849071"/>
                  <a:pt x="1162177" y="1728569"/>
                </a:cubicBezTo>
                <a:cubicBezTo>
                  <a:pt x="1186986" y="1608067"/>
                  <a:pt x="1128507" y="1499969"/>
                  <a:pt x="1109014" y="1292634"/>
                </a:cubicBezTo>
                <a:cubicBezTo>
                  <a:pt x="1089521" y="1085299"/>
                  <a:pt x="937120" y="599746"/>
                  <a:pt x="1045218" y="484560"/>
                </a:cubicBezTo>
                <a:cubicBezTo>
                  <a:pt x="1153316" y="369374"/>
                  <a:pt x="1615833" y="594430"/>
                  <a:pt x="1757600" y="601518"/>
                </a:cubicBezTo>
                <a:cubicBezTo>
                  <a:pt x="1899367" y="608606"/>
                  <a:pt x="2049995" y="626327"/>
                  <a:pt x="1895823" y="527090"/>
                </a:cubicBezTo>
                <a:cubicBezTo>
                  <a:pt x="1741651" y="427853"/>
                  <a:pt x="1077116" y="48624"/>
                  <a:pt x="832567" y="6094"/>
                </a:cubicBezTo>
                <a:cubicBezTo>
                  <a:pt x="588018" y="-36436"/>
                  <a:pt x="479920" y="154950"/>
                  <a:pt x="417897" y="229378"/>
                </a:cubicBezTo>
                <a:close/>
              </a:path>
            </a:pathLst>
          </a:custGeom>
          <a:solidFill>
            <a:schemeClr val="bg1"/>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5" name="Ellipse 34"/>
          <p:cNvSpPr>
            <a:spLocks/>
          </p:cNvSpPr>
          <p:nvPr/>
        </p:nvSpPr>
        <p:spPr>
          <a:xfrm>
            <a:off x="6226206" y="4530622"/>
            <a:ext cx="300605" cy="2273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36" name="Ellipse 35"/>
          <p:cNvSpPr>
            <a:spLocks/>
          </p:cNvSpPr>
          <p:nvPr/>
        </p:nvSpPr>
        <p:spPr>
          <a:xfrm rot="1343473">
            <a:off x="5640431" y="4294031"/>
            <a:ext cx="274020" cy="1685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0" name="Ellipse 39"/>
          <p:cNvSpPr>
            <a:spLocks/>
          </p:cNvSpPr>
          <p:nvPr/>
        </p:nvSpPr>
        <p:spPr>
          <a:xfrm rot="469250">
            <a:off x="6128907" y="1791916"/>
            <a:ext cx="295046" cy="2489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1" name="Ellipse 40"/>
          <p:cNvSpPr>
            <a:spLocks/>
          </p:cNvSpPr>
          <p:nvPr/>
        </p:nvSpPr>
        <p:spPr>
          <a:xfrm rot="852794">
            <a:off x="6185721" y="1827321"/>
            <a:ext cx="386493" cy="224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2" name="Afrundet rektangel 41"/>
          <p:cNvSpPr>
            <a:spLocks/>
          </p:cNvSpPr>
          <p:nvPr/>
        </p:nvSpPr>
        <p:spPr>
          <a:xfrm rot="17860587">
            <a:off x="6652397" y="1702026"/>
            <a:ext cx="106981" cy="666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3" name="Afrundet rektangel 42"/>
          <p:cNvSpPr>
            <a:spLocks/>
          </p:cNvSpPr>
          <p:nvPr/>
        </p:nvSpPr>
        <p:spPr>
          <a:xfrm rot="17670135">
            <a:off x="6708039" y="1656809"/>
            <a:ext cx="143794" cy="83359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4" name="Afrundet rektangel 43"/>
          <p:cNvSpPr>
            <a:spLocks/>
          </p:cNvSpPr>
          <p:nvPr/>
        </p:nvSpPr>
        <p:spPr>
          <a:xfrm rot="21178713">
            <a:off x="6168110" y="4124147"/>
            <a:ext cx="127375" cy="17856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5" name="Afrundet rektangel 44"/>
          <p:cNvSpPr>
            <a:spLocks/>
          </p:cNvSpPr>
          <p:nvPr/>
        </p:nvSpPr>
        <p:spPr>
          <a:xfrm>
            <a:off x="6123515" y="4171065"/>
            <a:ext cx="54531" cy="128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6" name="Kombinationstegning 45"/>
          <p:cNvSpPr>
            <a:spLocks/>
          </p:cNvSpPr>
          <p:nvPr/>
        </p:nvSpPr>
        <p:spPr>
          <a:xfrm>
            <a:off x="7451631" y="2394802"/>
            <a:ext cx="515324" cy="445010"/>
          </a:xfrm>
          <a:custGeom>
            <a:avLst/>
            <a:gdLst>
              <a:gd name="connsiteX0" fmla="*/ 67938 w 574637"/>
              <a:gd name="connsiteY0" fmla="*/ 378597 h 496230"/>
              <a:gd name="connsiteX1" fmla="*/ 31067 w 574637"/>
              <a:gd name="connsiteY1" fmla="*/ 46758 h 496230"/>
              <a:gd name="connsiteX2" fmla="*/ 547261 w 574637"/>
              <a:gd name="connsiteY2" fmla="*/ 39384 h 496230"/>
              <a:gd name="connsiteX3" fmla="*/ 495641 w 574637"/>
              <a:gd name="connsiteY3" fmla="*/ 393345 h 496230"/>
              <a:gd name="connsiteX4" fmla="*/ 429273 w 574637"/>
              <a:gd name="connsiteY4" fmla="*/ 430216 h 496230"/>
              <a:gd name="connsiteX5" fmla="*/ 473519 w 574637"/>
              <a:gd name="connsiteY5" fmla="*/ 157371 h 496230"/>
              <a:gd name="connsiteX6" fmla="*/ 407151 w 574637"/>
              <a:gd name="connsiteY6" fmla="*/ 142622 h 496230"/>
              <a:gd name="connsiteX7" fmla="*/ 392402 w 574637"/>
              <a:gd name="connsiteY7" fmla="*/ 422842 h 496230"/>
              <a:gd name="connsiteX8" fmla="*/ 333409 w 574637"/>
              <a:gd name="connsiteY8" fmla="*/ 452339 h 496230"/>
              <a:gd name="connsiteX9" fmla="*/ 333409 w 574637"/>
              <a:gd name="connsiteY9" fmla="*/ 127874 h 496230"/>
              <a:gd name="connsiteX10" fmla="*/ 289164 w 574637"/>
              <a:gd name="connsiteY10" fmla="*/ 142622 h 496230"/>
              <a:gd name="connsiteX11" fmla="*/ 289164 w 574637"/>
              <a:gd name="connsiteY11" fmla="*/ 459713 h 496230"/>
              <a:gd name="connsiteX12" fmla="*/ 230170 w 574637"/>
              <a:gd name="connsiteY12" fmla="*/ 452339 h 496230"/>
              <a:gd name="connsiteX13" fmla="*/ 215422 w 574637"/>
              <a:gd name="connsiteY13" fmla="*/ 127874 h 496230"/>
              <a:gd name="connsiteX14" fmla="*/ 163802 w 574637"/>
              <a:gd name="connsiteY14" fmla="*/ 135248 h 496230"/>
              <a:gd name="connsiteX15" fmla="*/ 149054 w 574637"/>
              <a:gd name="connsiteY15" fmla="*/ 400719 h 496230"/>
              <a:gd name="connsiteX16" fmla="*/ 67938 w 574637"/>
              <a:gd name="connsiteY16" fmla="*/ 378597 h 49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4637" h="496230">
                <a:moveTo>
                  <a:pt x="67938" y="378597"/>
                </a:moveTo>
                <a:cubicBezTo>
                  <a:pt x="48274" y="319604"/>
                  <a:pt x="-48820" y="103293"/>
                  <a:pt x="31067" y="46758"/>
                </a:cubicBezTo>
                <a:cubicBezTo>
                  <a:pt x="110954" y="-9777"/>
                  <a:pt x="469832" y="-18381"/>
                  <a:pt x="547261" y="39384"/>
                </a:cubicBezTo>
                <a:cubicBezTo>
                  <a:pt x="624690" y="97149"/>
                  <a:pt x="515306" y="328206"/>
                  <a:pt x="495641" y="393345"/>
                </a:cubicBezTo>
                <a:cubicBezTo>
                  <a:pt x="475976" y="458484"/>
                  <a:pt x="432960" y="469545"/>
                  <a:pt x="429273" y="430216"/>
                </a:cubicBezTo>
                <a:cubicBezTo>
                  <a:pt x="425586" y="390887"/>
                  <a:pt x="477206" y="205303"/>
                  <a:pt x="473519" y="157371"/>
                </a:cubicBezTo>
                <a:cubicBezTo>
                  <a:pt x="469832" y="109439"/>
                  <a:pt x="420671" y="98377"/>
                  <a:pt x="407151" y="142622"/>
                </a:cubicBezTo>
                <a:cubicBezTo>
                  <a:pt x="393632" y="186867"/>
                  <a:pt x="404692" y="371222"/>
                  <a:pt x="392402" y="422842"/>
                </a:cubicBezTo>
                <a:cubicBezTo>
                  <a:pt x="380112" y="474462"/>
                  <a:pt x="343241" y="501500"/>
                  <a:pt x="333409" y="452339"/>
                </a:cubicBezTo>
                <a:cubicBezTo>
                  <a:pt x="323577" y="403178"/>
                  <a:pt x="340783" y="179493"/>
                  <a:pt x="333409" y="127874"/>
                </a:cubicBezTo>
                <a:cubicBezTo>
                  <a:pt x="326035" y="76255"/>
                  <a:pt x="296538" y="87316"/>
                  <a:pt x="289164" y="142622"/>
                </a:cubicBezTo>
                <a:cubicBezTo>
                  <a:pt x="281790" y="197928"/>
                  <a:pt x="298996" y="408094"/>
                  <a:pt x="289164" y="459713"/>
                </a:cubicBezTo>
                <a:cubicBezTo>
                  <a:pt x="279332" y="511333"/>
                  <a:pt x="242460" y="507645"/>
                  <a:pt x="230170" y="452339"/>
                </a:cubicBezTo>
                <a:cubicBezTo>
                  <a:pt x="217880" y="397033"/>
                  <a:pt x="226483" y="180722"/>
                  <a:pt x="215422" y="127874"/>
                </a:cubicBezTo>
                <a:cubicBezTo>
                  <a:pt x="204361" y="75026"/>
                  <a:pt x="174863" y="89774"/>
                  <a:pt x="163802" y="135248"/>
                </a:cubicBezTo>
                <a:cubicBezTo>
                  <a:pt x="152741" y="180722"/>
                  <a:pt x="160115" y="356474"/>
                  <a:pt x="149054" y="400719"/>
                </a:cubicBezTo>
                <a:cubicBezTo>
                  <a:pt x="137993" y="444964"/>
                  <a:pt x="87602" y="437590"/>
                  <a:pt x="67938" y="37859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49" name="Afrundet rektangel 48"/>
          <p:cNvSpPr>
            <a:spLocks/>
          </p:cNvSpPr>
          <p:nvPr/>
        </p:nvSpPr>
        <p:spPr>
          <a:xfrm>
            <a:off x="6131991" y="4266216"/>
            <a:ext cx="54531" cy="545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4374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849706085725514"/>
</p:tagLst>
</file>

<file path=ppt/tags/tag10.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11.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12.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13.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14.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15.xml><?xml version="1.0" encoding="utf-8"?>
<p:tagLst xmlns:a="http://schemas.openxmlformats.org/drawingml/2006/main" xmlns:r="http://schemas.openxmlformats.org/officeDocument/2006/relationships" xmlns:p="http://schemas.openxmlformats.org/presentationml/2006/main">
  <p:tag name="TEMPLAFYSLIDEID" val="636415938620377303"/>
</p:tagLst>
</file>

<file path=ppt/tags/tag16.xml><?xml version="1.0" encoding="utf-8"?>
<p:tagLst xmlns:a="http://schemas.openxmlformats.org/drawingml/2006/main" xmlns:r="http://schemas.openxmlformats.org/officeDocument/2006/relationships" xmlns:p="http://schemas.openxmlformats.org/presentationml/2006/main">
  <p:tag name="TEMPLAFYSLIDEID" val="636415938620377303"/>
</p:tagLst>
</file>

<file path=ppt/tags/tag17.xml><?xml version="1.0" encoding="utf-8"?>
<p:tagLst xmlns:a="http://schemas.openxmlformats.org/drawingml/2006/main" xmlns:r="http://schemas.openxmlformats.org/officeDocument/2006/relationships" xmlns:p="http://schemas.openxmlformats.org/presentationml/2006/main">
  <p:tag name="TEMPLAFYSLIDEID" val="636415938620377303"/>
</p:tagLst>
</file>

<file path=ppt/tags/tag18.xml><?xml version="1.0" encoding="utf-8"?>
<p:tagLst xmlns:a="http://schemas.openxmlformats.org/drawingml/2006/main" xmlns:r="http://schemas.openxmlformats.org/officeDocument/2006/relationships" xmlns:p="http://schemas.openxmlformats.org/presentationml/2006/main">
  <p:tag name="TEMPLAFYSLIDEID" val="636892800535174060"/>
</p:tagLst>
</file>

<file path=ppt/tags/tag19.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0.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1.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2.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3.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4.xml><?xml version="1.0" encoding="utf-8"?>
<p:tagLst xmlns:a="http://schemas.openxmlformats.org/drawingml/2006/main" xmlns:r="http://schemas.openxmlformats.org/officeDocument/2006/relationships" xmlns:p="http://schemas.openxmlformats.org/presentationml/2006/main">
  <p:tag name="TEMPLAFYSLIDEID" val="636415938620377303"/>
</p:tagLst>
</file>

<file path=ppt/tags/tag25.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26.xml><?xml version="1.0" encoding="utf-8"?>
<p:tagLst xmlns:a="http://schemas.openxmlformats.org/drawingml/2006/main" xmlns:r="http://schemas.openxmlformats.org/officeDocument/2006/relationships" xmlns:p="http://schemas.openxmlformats.org/presentationml/2006/main">
  <p:tag name="TEMPLAFYSLIDEID" val="636892800535174060"/>
</p:tagLst>
</file>

<file path=ppt/tags/tag27.xml><?xml version="1.0" encoding="utf-8"?>
<p:tagLst xmlns:a="http://schemas.openxmlformats.org/drawingml/2006/main" xmlns:r="http://schemas.openxmlformats.org/officeDocument/2006/relationships" xmlns:p="http://schemas.openxmlformats.org/presentationml/2006/main">
  <p:tag name="TEMPLAFYSLIDEID" val="636892800535642800"/>
</p:tagLst>
</file>

<file path=ppt/tags/tag3.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4.xml><?xml version="1.0" encoding="utf-8"?>
<p:tagLst xmlns:a="http://schemas.openxmlformats.org/drawingml/2006/main" xmlns:r="http://schemas.openxmlformats.org/officeDocument/2006/relationships" xmlns:p="http://schemas.openxmlformats.org/presentationml/2006/main">
  <p:tag name="TEMPLAFYSLIDEID" val="636415938620377303"/>
</p:tagLst>
</file>

<file path=ppt/tags/tag5.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6.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7.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8.xml><?xml version="1.0" encoding="utf-8"?>
<p:tagLst xmlns:a="http://schemas.openxmlformats.org/drawingml/2006/main" xmlns:r="http://schemas.openxmlformats.org/officeDocument/2006/relationships" xmlns:p="http://schemas.openxmlformats.org/presentationml/2006/main">
  <p:tag name="TEMPLAFYSLIDEID" val="636415938620377304"/>
</p:tagLst>
</file>

<file path=ppt/tags/tag9.xml><?xml version="1.0" encoding="utf-8"?>
<p:tagLst xmlns:a="http://schemas.openxmlformats.org/drawingml/2006/main" xmlns:r="http://schemas.openxmlformats.org/officeDocument/2006/relationships" xmlns:p="http://schemas.openxmlformats.org/presentationml/2006/main">
  <p:tag name="TEMPLAFYSLIDEID" val="636892800535174060"/>
</p:tagLst>
</file>

<file path=ppt/theme/theme1.xml><?xml version="1.0" encoding="utf-8"?>
<a:theme xmlns:a="http://schemas.openxmlformats.org/drawingml/2006/main" name="Københavns Professionshøjskole">
  <a:themeElements>
    <a:clrScheme name="KP">
      <a:dk1>
        <a:sysClr val="windowText" lastClr="000000"/>
      </a:dk1>
      <a:lt1>
        <a:sysClr val="window" lastClr="FFFFFF"/>
      </a:lt1>
      <a:dk2>
        <a:srgbClr val="000000"/>
      </a:dk2>
      <a:lt2>
        <a:srgbClr val="FFFFFF"/>
      </a:lt2>
      <a:accent1>
        <a:srgbClr val="FA3C3C"/>
      </a:accent1>
      <a:accent2>
        <a:srgbClr val="FA7878"/>
      </a:accent2>
      <a:accent3>
        <a:srgbClr val="FAAFAF"/>
      </a:accent3>
      <a:accent4>
        <a:srgbClr val="FAE6E6"/>
      </a:accent4>
      <a:accent5>
        <a:srgbClr val="000000"/>
      </a:accent5>
      <a:accent6>
        <a:srgbClr val="6E6E6E"/>
      </a:accent6>
      <a:hlink>
        <a:srgbClr val="A5A5A5"/>
      </a:hlink>
      <a:folHlink>
        <a:srgbClr val="E6E6E6"/>
      </a:folHlink>
    </a:clrScheme>
    <a:fontScheme name="K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effectLst/>
      </a:spPr>
      <a:bodyPr rtlCol="0" anchor="ctr"/>
      <a:lstStyle>
        <a:defPPr algn="ctr">
          <a:defRPr dirty="0" err="1"/>
        </a:defPPr>
      </a:lstStyle>
      <a:style>
        <a:lnRef idx="1">
          <a:schemeClr val="accent1"/>
        </a:lnRef>
        <a:fillRef idx="3">
          <a:schemeClr val="accent1"/>
        </a:fillRef>
        <a:effectRef idx="2">
          <a:schemeClr val="accent1"/>
        </a:effectRef>
        <a:fontRef idx="minor">
          <a:schemeClr val="lt1"/>
        </a:fontRef>
      </a:style>
    </a:spDef>
    <a:lnDef>
      <a:spPr>
        <a:ln w="9525">
          <a:solidFill>
            <a:srgbClr val="19233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b="1" noProof="0" dirty="0">
            <a:solidFill>
              <a:schemeClr val="bg1"/>
            </a:solidFill>
            <a:latin typeface="+mn-lt"/>
            <a:cs typeface="Arial Bold"/>
          </a:defRPr>
        </a:defPPr>
      </a:lstStyle>
    </a:txDef>
  </a:objectDefaults>
  <a:extraClrSchemeLst/>
  <a:extLst>
    <a:ext uri="{05A4C25C-085E-4340-85A3-A5531E510DB2}">
      <thm15:themeFamily xmlns:thm15="http://schemas.microsoft.com/office/thememl/2012/main" name="Metropol Basis.potx" id="{AE914001-0B5F-4CC7-BC1C-7FDF869E2037}" vid="{4D584845-0B5D-4D78-8C36-79E14000C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8D31E382477E42A5C0EC9F6DFDB65E" ma:contentTypeVersion="12" ma:contentTypeDescription="Opret et nyt dokument." ma:contentTypeScope="" ma:versionID="3a6d2c1b6c6d37de930ad3c2464ca0c1">
  <xsd:schema xmlns:xsd="http://www.w3.org/2001/XMLSchema" xmlns:xs="http://www.w3.org/2001/XMLSchema" xmlns:p="http://schemas.microsoft.com/office/2006/metadata/properties" xmlns:ns2="48fd01be-ed17-4e25-9cb8-423ff0495851" xmlns:ns3="94c4626b-7e21-438c-b402-fcf60414e1a8" targetNamespace="http://schemas.microsoft.com/office/2006/metadata/properties" ma:root="true" ma:fieldsID="10e9279221a53f0d527b7fa9ae2b4428" ns2:_="" ns3:_="">
    <xsd:import namespace="48fd01be-ed17-4e25-9cb8-423ff0495851"/>
    <xsd:import namespace="94c4626b-7e21-438c-b402-fcf60414e1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d01be-ed17-4e25-9cb8-423ff0495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c4626b-7e21-438c-b402-fcf60414e1a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6058C-D43F-41C5-A0D1-DDB3FC7B939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2865E9-E145-464C-AA31-5126F3DA7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d01be-ed17-4e25-9cb8-423ff0495851"/>
    <ds:schemaRef ds:uri="94c4626b-7e21-438c-b402-fcf60414e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7FE2B-E38F-43FD-9176-1B630CAC6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2740</Words>
  <Application>Microsoft Office PowerPoint</Application>
  <PresentationFormat>Skærmshow (16:9)</PresentationFormat>
  <Paragraphs>364</Paragraphs>
  <Slides>27</Slides>
  <Notes>21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Arial</vt:lpstr>
      <vt:lpstr>Calibri</vt:lpstr>
      <vt:lpstr>Georgia</vt:lpstr>
      <vt:lpstr>Wingdings</vt:lpstr>
      <vt:lpstr>Københavns Professionshøjskole</vt:lpstr>
      <vt:lpstr>Informationsmøde for praktiksteder   4. praktik </vt:lpstr>
      <vt:lpstr>Hvad er 4. praktik?</vt:lpstr>
      <vt:lpstr>Hvad er 4. praktik?</vt:lpstr>
      <vt:lpstr>4. praktik er en ‘utraditionel’ praktik</vt:lpstr>
      <vt:lpstr>4. praktik er en ‘utraditionel’ praktik</vt:lpstr>
      <vt:lpstr>4. praktik – hvor og hvordan?</vt:lpstr>
      <vt:lpstr>4. praktik – hvor og hvordan?</vt:lpstr>
      <vt:lpstr>4. praktik – hvor og hvordan?</vt:lpstr>
      <vt:lpstr>SPØRGSMÅL</vt:lpstr>
      <vt:lpstr>Praktikopslag</vt:lpstr>
      <vt:lpstr>Praktikopslag – et ex</vt:lpstr>
      <vt:lpstr>Forbesøg</vt:lpstr>
      <vt:lpstr>Samarbejdsaftale</vt:lpstr>
      <vt:lpstr>Samarbejdsaftale</vt:lpstr>
      <vt:lpstr>PowerPoint-præsentation</vt:lpstr>
      <vt:lpstr>PowerPoint-præsentation</vt:lpstr>
      <vt:lpstr>PowerPoint-præsentation</vt:lpstr>
      <vt:lpstr>SPØRGSMÅL</vt:lpstr>
      <vt:lpstr>Praktikkens form og indhold</vt:lpstr>
      <vt:lpstr>De to faser</vt:lpstr>
      <vt:lpstr>De to faser</vt:lpstr>
      <vt:lpstr>Metode- og analyseværksteder</vt:lpstr>
      <vt:lpstr>Metode- og analyseværksteder</vt:lpstr>
      <vt:lpstr>PowerPoint-præsentation</vt:lpstr>
      <vt:lpstr>Informations- og inspirationsmateriale om 4. praktik</vt:lpstr>
      <vt:lpstr>SPØRGSMÅL</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2021-03-04T10:44:21Z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2019-02-05T13:36:48.0556009Z</vt:lpwstr>
  </property>
  <property fmtid="{D5CDD505-2E9C-101B-9397-08002B2CF9AE}" pid="3" name="CustomerId">
    <vt:lpwstr>kph</vt:lpwstr>
  </property>
  <property fmtid="{D5CDD505-2E9C-101B-9397-08002B2CF9AE}" pid="4" name="TemplateId">
    <vt:lpwstr>636796841811223247</vt:lpwstr>
  </property>
  <property fmtid="{D5CDD505-2E9C-101B-9397-08002B2CF9AE}" pid="5" name="UserProfileId">
    <vt:lpwstr>636892732479270576</vt:lpwstr>
  </property>
  <property fmtid="{D5CDD505-2E9C-101B-9397-08002B2CF9AE}" pid="6" name="ContentTypeId">
    <vt:lpwstr>0x010100218D31E382477E42A5C0EC9F6DFDB65E</vt:lpwstr>
  </property>
</Properties>
</file>