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2" r:id="rId6"/>
    <p:sldId id="273" r:id="rId7"/>
    <p:sldId id="263" r:id="rId8"/>
    <p:sldId id="277" r:id="rId9"/>
    <p:sldId id="276" r:id="rId10"/>
    <p:sldId id="264" r:id="rId11"/>
    <p:sldId id="271" r:id="rId12"/>
    <p:sldId id="274" r:id="rId13"/>
    <p:sldId id="272" r:id="rId14"/>
    <p:sldId id="275" r:id="rId15"/>
    <p:sldId id="269" r:id="rId16"/>
    <p:sldId id="265" r:id="rId17"/>
  </p:sldIdLst>
  <p:sldSz cx="9144000" cy="5143500" type="screen16x9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orient="horz" pos="1469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pos="5284">
          <p15:clr>
            <a:srgbClr val="A4A3A4"/>
          </p15:clr>
        </p15:guide>
        <p15:guide id="5" pos="567">
          <p15:clr>
            <a:srgbClr val="A4A3A4"/>
          </p15:clr>
        </p15:guide>
        <p15:guide id="6" orient="horz" pos="1076">
          <p15:clr>
            <a:srgbClr val="A4A3A4"/>
          </p15:clr>
        </p15:guide>
        <p15:guide id="7" orient="horz" pos="1102">
          <p15:clr>
            <a:srgbClr val="A4A3A4"/>
          </p15:clr>
        </p15:guide>
        <p15:guide id="8" orient="horz" pos="29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A3C3C"/>
    <a:srgbClr val="192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0C335-4D45-4657-BF07-8B69CB630D6F}" v="3" dt="2021-03-04T13:09:56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Objects="1">
      <p:cViewPr varScale="1">
        <p:scale>
          <a:sx n="95" d="100"/>
          <a:sy n="95" d="100"/>
        </p:scale>
        <p:origin x="690" y="84"/>
      </p:cViewPr>
      <p:guideLst>
        <p:guide orient="horz" pos="1434"/>
        <p:guide orient="horz" pos="1469"/>
        <p:guide orient="horz" pos="3929"/>
        <p:guide pos="5284"/>
        <p:guide pos="567"/>
        <p:guide orient="horz" pos="1076"/>
        <p:guide orient="horz" pos="1102"/>
        <p:guide orient="horz" pos="294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1" d="100"/>
          <a:sy n="81" d="100"/>
        </p:scale>
        <p:origin x="3240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D347-9913-4ABB-8A43-9B8FF372A2DD}" type="datetimeFigureOut">
              <a:rPr lang="en-US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16402-ABF7-47D5-AC3C-5EC41B4152DB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2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/>
              <a:pPr/>
              <a:t>04-03-2021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8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728" y="1974453"/>
            <a:ext cx="3334544" cy="119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2-spalte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3044825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10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4. marts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7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sside med bille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8144" y="0"/>
            <a:ext cx="4565856" cy="257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5078874" y="421779"/>
            <a:ext cx="3564396" cy="172819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tekst 5"/>
          <p:cNvSpPr>
            <a:spLocks noGrp="1"/>
          </p:cNvSpPr>
          <p:nvPr>
            <p:ph type="body" sz="quarter" idx="15"/>
          </p:nvPr>
        </p:nvSpPr>
        <p:spPr>
          <a:xfrm>
            <a:off x="5083916" y="3687874"/>
            <a:ext cx="2260392" cy="11161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1pPr>
            <a:lvl2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5078874" y="3039802"/>
            <a:ext cx="2265434" cy="468052"/>
          </a:xfrm>
        </p:spPr>
        <p:txBody>
          <a:bodyPr/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8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630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 - Spej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4068" y="395103"/>
            <a:ext cx="3449133" cy="628475"/>
          </a:xfrm>
        </p:spPr>
        <p:txBody>
          <a:bodyPr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188133" y="1203598"/>
            <a:ext cx="3445068" cy="25923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0000"/>
                </a:solidFill>
              </a:defRPr>
            </a:lvl1pPr>
            <a:lvl2pPr algn="ctr">
              <a:defRPr>
                <a:solidFill>
                  <a:srgbClr val="000000"/>
                </a:solidFill>
              </a:defRPr>
            </a:lvl2pPr>
            <a:lvl3pPr algn="ctr">
              <a:defRPr>
                <a:solidFill>
                  <a:srgbClr val="000000"/>
                </a:solidFill>
              </a:defRPr>
            </a:lvl3pPr>
            <a:lvl4pPr algn="ctr">
              <a:defRPr>
                <a:solidFill>
                  <a:srgbClr val="000000"/>
                </a:solidFill>
              </a:defRPr>
            </a:lvl4pPr>
            <a:lvl5pPr algn="ctr"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719826" y="888194"/>
            <a:ext cx="3132348" cy="336711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5627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_K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640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614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4" name="bk object 16"/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k object 17"/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011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9954" y="1552435"/>
            <a:ext cx="3884092" cy="203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57" y="4528786"/>
            <a:ext cx="728851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7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2000" cy="5143211"/>
          </a:xfrm>
          <a:custGeom>
            <a:avLst/>
            <a:gdLst/>
            <a:ahLst/>
            <a:cxnLst/>
            <a:rect l="l" t="t" r="r" b="b"/>
            <a:pathLst>
              <a:path w="10052050" h="11308715">
                <a:moveTo>
                  <a:pt x="0" y="11308556"/>
                </a:moveTo>
                <a:lnTo>
                  <a:pt x="10052049" y="11308556"/>
                </a:lnTo>
                <a:lnTo>
                  <a:pt x="1005204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A3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32" y="4528786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3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858" y="2139702"/>
            <a:ext cx="6569531" cy="5943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4192" y="4563442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22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761858" y="2139702"/>
            <a:ext cx="6569531" cy="5943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151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8" y="1816100"/>
            <a:ext cx="7488237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4. marts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82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3600000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2"/>
          </p:nvPr>
        </p:nvSpPr>
        <p:spPr>
          <a:xfrm>
            <a:off x="4679950" y="1816100"/>
            <a:ext cx="3572008" cy="2592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4. marts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81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840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64802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4. marts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97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719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36722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61929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3818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709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7488758" cy="9861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5" name="Tekstboks 4"/>
          <p:cNvSpPr txBox="1"/>
          <p:nvPr userDrawn="1"/>
        </p:nvSpPr>
        <p:spPr>
          <a:xfrm>
            <a:off x="1259632" y="4782627"/>
            <a:ext cx="19005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b="0" noProof="0" dirty="0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Københavns Professionshøjskole</a:t>
            </a:r>
          </a:p>
        </p:txBody>
      </p:sp>
      <p:sp>
        <p:nvSpPr>
          <p:cNvPr id="1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kstfelt 5"/>
          <p:cNvSpPr txBox="1"/>
          <p:nvPr userDrawn="1"/>
        </p:nvSpPr>
        <p:spPr>
          <a:xfrm>
            <a:off x="763200" y="4782627"/>
            <a:ext cx="4244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5336F107-9AFD-4B73-BA88-5B99619BFCA3}" type="slidenum">
              <a:rPr lang="da-DK" sz="900" b="0" noProof="0" smtClean="0">
                <a:solidFill>
                  <a:schemeClr val="tx1"/>
                </a:solidFill>
                <a:latin typeface="Georgia" panose="02040502050405020303" pitchFamily="18" charset="0"/>
                <a:cs typeface="Arial Bold"/>
              </a:rPr>
              <a:t>‹nr.›</a:t>
            </a:fld>
            <a:endParaRPr lang="da-DK" sz="900" b="0" noProof="0" dirty="0">
              <a:solidFill>
                <a:schemeClr val="tx1"/>
              </a:solidFill>
              <a:latin typeface="Georgia" panose="02040502050405020303" pitchFamily="18" charset="0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61" r:id="rId3"/>
    <p:sldLayoutId id="2147483650" r:id="rId4"/>
    <p:sldLayoutId id="2147483662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  <p:sldLayoutId id="2147483706" r:id="rId15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000" b="1" kern="1200" cap="none" baseline="0">
          <a:solidFill>
            <a:schemeClr val="accent1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180975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6195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34988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715963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vaa@kp.dk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hyperlink" Target="mailto:Chfe@kp.d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1858" y="663538"/>
            <a:ext cx="8166626" cy="1186291"/>
          </a:xfrm>
        </p:spPr>
        <p:txBody>
          <a:bodyPr/>
          <a:lstStyle/>
          <a:p>
            <a:r>
              <a:rPr lang="da-DK" sz="3800" dirty="0"/>
              <a:t>Studievejledningen på socialrådgiveruddannelsen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58429" y="2017295"/>
            <a:ext cx="6569531" cy="594364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da-DK" dirty="0"/>
              <a:t>Studievejledere: </a:t>
            </a:r>
          </a:p>
          <a:p>
            <a:pPr>
              <a:buClr>
                <a:schemeClr val="bg1"/>
              </a:buClr>
            </a:pPr>
            <a:r>
              <a:rPr lang="da-DK" dirty="0"/>
              <a:t>Eva Aggernæs &amp; Charlotte Eckhaus</a:t>
            </a:r>
          </a:p>
        </p:txBody>
      </p:sp>
      <p:sp>
        <p:nvSpPr>
          <p:cNvPr id="4" name="Date_DateCustomE"/>
          <p:cNvSpPr txBox="1">
            <a:spLocks/>
          </p:cNvSpPr>
          <p:nvPr/>
        </p:nvSpPr>
        <p:spPr>
          <a:xfrm>
            <a:off x="758429" y="4643665"/>
            <a:ext cx="2045946" cy="252010"/>
          </a:xfrm>
          <a:prstGeom prst="rect">
            <a:avLst/>
          </a:prstGeom>
        </p:spPr>
        <p:txBody>
          <a:bodyPr lIns="0" tIns="0" rIns="0" bIns="0"/>
          <a:lstStyle>
            <a:defPPr>
              <a:defRPr lang="da-DK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400" dirty="0">
                <a:latin typeface="Georgia" panose="02040502050405020303" pitchFamily="18" charset="0"/>
              </a:rPr>
              <a:t>Marts 2021</a:t>
            </a:r>
          </a:p>
        </p:txBody>
      </p:sp>
      <p:sp>
        <p:nvSpPr>
          <p:cNvPr id="5" name="bmkAD2Name"/>
          <p:cNvSpPr txBox="1"/>
          <p:nvPr/>
        </p:nvSpPr>
        <p:spPr>
          <a:xfrm>
            <a:off x="758429" y="4427623"/>
            <a:ext cx="576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Studievejledningen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34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6645D-8220-4859-B1CD-D7AE1506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Specialpædagogisk støtte - SPS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B69F23E-69D8-4591-AFBD-2BDAEEABE5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1486" y="1581021"/>
            <a:ext cx="2368253" cy="2592388"/>
          </a:xfrm>
        </p:spPr>
        <p:txBody>
          <a:bodyPr/>
          <a:lstStyle/>
          <a:p>
            <a:r>
              <a:rPr lang="da-DK" sz="1400" b="1" dirty="0"/>
              <a:t>Fysiske funktionsnedsættelser: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Ordblinde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Nedsat syn (Blinde)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Nedsat hørelse (Døve)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Bevægelseshæmmet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</a:rPr>
              <a:t>Kronisk</a:t>
            </a:r>
            <a:r>
              <a:rPr lang="en-US" dirty="0">
                <a:latin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</a:rPr>
              <a:t>alvorlig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sygdom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3055B71-663E-451E-9913-06882FFB9D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39459" y="1558120"/>
            <a:ext cx="2980713" cy="2381881"/>
          </a:xfrm>
        </p:spPr>
        <p:txBody>
          <a:bodyPr/>
          <a:lstStyle/>
          <a:p>
            <a:r>
              <a:rPr lang="da-DK" sz="1400" b="1" dirty="0"/>
              <a:t>Psykiske funktionsnedsættelser: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400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Depression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​/angst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400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ADHD/ADD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400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OCD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400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Personlighedsforstyrrelser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400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PTSD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400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Autisme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da-DK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da-DK" sz="1400" b="1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Generelt påvirkning af de kognitive funktioner</a:t>
            </a:r>
            <a:r>
              <a:rPr lang="da-DK" sz="1400" b="0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r>
              <a:rPr lang="da-DK" i="0" u="none" strike="noStrike" dirty="0">
                <a:solidFill>
                  <a:srgbClr val="192337"/>
                </a:solidFill>
                <a:effectLst/>
                <a:latin typeface="Arial" panose="020B0604020202020204" pitchFamily="34" charset="0"/>
              </a:rPr>
              <a:t>Koncentration, tænkning, hukommelse, opmærksomhed</a:t>
            </a: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​, </a:t>
            </a:r>
            <a:r>
              <a:rPr lang="en-US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manglende</a:t>
            </a: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struktur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da-DK" b="1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0253E74-D400-4396-9111-661B15BF09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79DA6E91-3E8A-4FE8-81E5-CEFF5C0BCCA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a-DK" dirty="0"/>
              <a:t>Marts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49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E5BAB-A1B0-49E2-83E8-14DD8CD154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da-DK" sz="3000" b="1" i="0" u="none" strike="noStrike" kern="1200" cap="none" spc="0" normalizeH="0" baseline="0" noProof="0" dirty="0">
                <a:ln>
                  <a:noFill/>
                </a:ln>
                <a:solidFill>
                  <a:srgbClr val="005447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Specialpædagogisk støtte - SPS</a:t>
            </a:r>
            <a:endParaRPr lang="da-DK" dirty="0">
              <a:solidFill>
                <a:schemeClr val="accent6"/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AB122B2-27C7-4E9B-B463-B6AADD3B0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57" y="1283105"/>
            <a:ext cx="6569531" cy="594364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4" name="Billede 5">
            <a:extLst>
              <a:ext uri="{FF2B5EF4-FFF2-40B4-BE49-F238E27FC236}">
                <a16:creationId xmlns:a16="http://schemas.microsoft.com/office/drawing/2014/main" id="{97B4EB7C-5C15-420A-A86A-47C090FD8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807" y="1257426"/>
            <a:ext cx="6008385" cy="360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827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7488758" cy="986182"/>
          </a:xfrm>
        </p:spPr>
        <p:txBody>
          <a:bodyPr anchor="t">
            <a:normAutofit/>
          </a:bodyPr>
          <a:lstStyle/>
          <a:p>
            <a:r>
              <a:rPr lang="da-DK" dirty="0"/>
              <a:t>Kontaktoplysninger </a:t>
            </a:r>
            <a:br>
              <a:rPr lang="da-DK" dirty="0"/>
            </a:br>
            <a:r>
              <a:rPr lang="da-DK" dirty="0"/>
              <a:t>Optagelse, SU og Studievejledningen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C92ABB9-6A3A-4C90-8EF0-FD09CA8621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0486" y="1649720"/>
            <a:ext cx="2525370" cy="2592388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da-DK" sz="1400" b="1" dirty="0"/>
              <a:t>Optagelse:</a:t>
            </a:r>
          </a:p>
          <a:p>
            <a:pPr>
              <a:buClr>
                <a:schemeClr val="bg1"/>
              </a:buClr>
            </a:pPr>
            <a:r>
              <a:rPr lang="da-DK" sz="1400" dirty="0"/>
              <a:t>Mail: optagelse@kp.dk</a:t>
            </a:r>
            <a:endParaRPr lang="da-DK" sz="1400" i="1" dirty="0"/>
          </a:p>
          <a:p>
            <a:pPr>
              <a:buClr>
                <a:schemeClr val="bg1"/>
              </a:buClr>
            </a:pPr>
            <a:r>
              <a:rPr lang="da-DK" sz="1400" dirty="0"/>
              <a:t>Telefon: 72 48 75 41</a:t>
            </a:r>
          </a:p>
          <a:p>
            <a:pPr>
              <a:buClr>
                <a:schemeClr val="bg1"/>
              </a:buClr>
            </a:pPr>
            <a:r>
              <a:rPr lang="da-DK" sz="1400" u="sng" dirty="0"/>
              <a:t>Særlige telefontider:</a:t>
            </a:r>
          </a:p>
          <a:p>
            <a:pPr>
              <a:buClr>
                <a:schemeClr val="bg1"/>
              </a:buClr>
            </a:pPr>
            <a:r>
              <a:rPr lang="da-DK" sz="1400" dirty="0"/>
              <a:t>2. – 4. marts: 17:00 - 20:00</a:t>
            </a:r>
          </a:p>
          <a:p>
            <a:pPr>
              <a:buClr>
                <a:schemeClr val="bg1"/>
              </a:buClr>
            </a:pPr>
            <a:r>
              <a:rPr lang="da-DK" sz="1400" dirty="0"/>
              <a:t>Find de øvrige telefontider på www.kp.dk</a:t>
            </a:r>
          </a:p>
          <a:p>
            <a:pPr>
              <a:buClr>
                <a:schemeClr val="bg1"/>
              </a:buClr>
            </a:pPr>
            <a:endParaRPr lang="da-DK" sz="1400" dirty="0"/>
          </a:p>
          <a:p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0386121-BF78-4A3A-A5DA-0FCDED58F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a-DK" dirty="0"/>
              <a:t>Marts 2021</a:t>
            </a:r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F724936-D789-461B-B1DC-082F77475CED}"/>
              </a:ext>
            </a:extLst>
          </p:cNvPr>
          <p:cNvSpPr txBox="1">
            <a:spLocks/>
          </p:cNvSpPr>
          <p:nvPr/>
        </p:nvSpPr>
        <p:spPr>
          <a:xfrm>
            <a:off x="3229862" y="1649720"/>
            <a:ext cx="1910999" cy="25923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1pPr>
            <a:lvl2pPr marL="180975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2pPr>
            <a:lvl3pPr marL="36195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3pPr>
            <a:lvl4pPr marL="534988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4pPr>
            <a:lvl5pPr marL="715963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da-DK" sz="1400" b="1" dirty="0"/>
              <a:t>SU:</a:t>
            </a:r>
          </a:p>
          <a:p>
            <a:pPr>
              <a:buClr>
                <a:schemeClr val="bg1"/>
              </a:buClr>
            </a:pPr>
            <a:r>
              <a:rPr lang="da-DK" sz="1400" dirty="0">
                <a:latin typeface="+mj-lt"/>
              </a:rPr>
              <a:t>Mail: su@kp.dk</a:t>
            </a:r>
            <a:endParaRPr lang="da-DK" sz="1400" i="1" dirty="0">
              <a:latin typeface="+mj-lt"/>
            </a:endParaRPr>
          </a:p>
          <a:p>
            <a:pPr>
              <a:buClr>
                <a:schemeClr val="bg1"/>
              </a:buClr>
            </a:pPr>
            <a:r>
              <a:rPr lang="da-DK" sz="1400" b="0" i="0" dirty="0">
                <a:solidFill>
                  <a:srgbClr val="000000"/>
                </a:solidFill>
                <a:effectLst/>
                <a:latin typeface="+mj-lt"/>
              </a:rPr>
              <a:t>Telefon: 72 48 75 42</a:t>
            </a:r>
          </a:p>
          <a:p>
            <a:pPr>
              <a:buClr>
                <a:schemeClr val="bg1"/>
              </a:buClr>
            </a:pPr>
            <a:r>
              <a:rPr lang="da-DK" sz="1400" dirty="0">
                <a:latin typeface="+mj-lt"/>
              </a:rPr>
              <a:t>Find telefontider på www.kp.dk</a:t>
            </a:r>
          </a:p>
          <a:p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BA7DB5-FD05-4561-910F-FAE17DD34AC2}"/>
              </a:ext>
            </a:extLst>
          </p:cNvPr>
          <p:cNvSpPr txBox="1">
            <a:spLocks/>
          </p:cNvSpPr>
          <p:nvPr/>
        </p:nvSpPr>
        <p:spPr>
          <a:xfrm>
            <a:off x="5269703" y="1599642"/>
            <a:ext cx="3766793" cy="25923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1pPr>
            <a:lvl2pPr marL="180975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2pPr>
            <a:lvl3pPr marL="36195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3pPr>
            <a:lvl4pPr marL="534988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4pPr>
            <a:lvl5pPr marL="715963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da-DK" sz="1400" b="1" dirty="0"/>
              <a:t>Studievejledningen</a:t>
            </a:r>
            <a:r>
              <a:rPr lang="da-DK" sz="1400" dirty="0"/>
              <a:t>: </a:t>
            </a:r>
          </a:p>
          <a:p>
            <a:pPr>
              <a:buClr>
                <a:schemeClr val="bg1"/>
              </a:buClr>
            </a:pPr>
            <a:r>
              <a:rPr lang="da-DK" sz="1400" dirty="0"/>
              <a:t>Eva Aggernæs:</a:t>
            </a:r>
          </a:p>
          <a:p>
            <a:pPr>
              <a:buClr>
                <a:schemeClr val="bg1"/>
              </a:buClr>
            </a:pPr>
            <a:r>
              <a:rPr lang="da-DK" sz="1400" dirty="0"/>
              <a:t>Mail: </a:t>
            </a:r>
            <a:r>
              <a:rPr lang="da-DK" sz="1400" dirty="0">
                <a:hlinkClick r:id="rId3"/>
              </a:rPr>
              <a:t>Evaa@kp.dk</a:t>
            </a:r>
            <a:endParaRPr lang="da-DK" sz="1400" dirty="0"/>
          </a:p>
          <a:p>
            <a:pPr>
              <a:buClr>
                <a:schemeClr val="bg1"/>
              </a:buClr>
            </a:pPr>
            <a:r>
              <a:rPr lang="da-DK" sz="1400" dirty="0"/>
              <a:t>Telefon: 51 38 04 13, telefontid:</a:t>
            </a:r>
          </a:p>
          <a:p>
            <a:pPr>
              <a:buClr>
                <a:schemeClr val="bg1"/>
              </a:buClr>
            </a:pPr>
            <a:r>
              <a:rPr lang="da-DK" sz="1400" dirty="0"/>
              <a:t>tirsdag + torsdag, 9:00 - 12:00</a:t>
            </a:r>
          </a:p>
          <a:p>
            <a:pPr>
              <a:buClr>
                <a:schemeClr val="bg1"/>
              </a:buClr>
            </a:pPr>
            <a:endParaRPr lang="da-DK" sz="1400" dirty="0"/>
          </a:p>
          <a:p>
            <a:pPr>
              <a:buClr>
                <a:schemeClr val="bg1"/>
              </a:buClr>
            </a:pPr>
            <a:r>
              <a:rPr lang="da-DK" sz="1400" dirty="0"/>
              <a:t>Charlotte Eckhaus (SPS):</a:t>
            </a:r>
          </a:p>
          <a:p>
            <a:pPr>
              <a:buClr>
                <a:schemeClr val="bg1"/>
              </a:buClr>
            </a:pPr>
            <a:r>
              <a:rPr lang="da-DK" sz="1400" dirty="0"/>
              <a:t>Mail: </a:t>
            </a:r>
            <a:r>
              <a:rPr lang="da-DK" sz="1400" dirty="0">
                <a:hlinkClick r:id="rId4"/>
              </a:rPr>
              <a:t>Chfe@kp.dk</a:t>
            </a:r>
            <a:endParaRPr lang="da-DK" sz="1400" dirty="0"/>
          </a:p>
          <a:p>
            <a:pPr>
              <a:buClr>
                <a:schemeClr val="bg1"/>
              </a:buClr>
            </a:pPr>
            <a:r>
              <a:rPr lang="da-DK" sz="1400" dirty="0"/>
              <a:t>Telefon: 51 38 03 99, telefontid:</a:t>
            </a:r>
          </a:p>
          <a:p>
            <a:pPr>
              <a:buClr>
                <a:schemeClr val="bg1"/>
              </a:buClr>
            </a:pPr>
            <a:r>
              <a:rPr lang="da-DK" sz="1400" dirty="0"/>
              <a:t>mandag + fredag, 9:00-12:00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596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7488758" cy="986182"/>
          </a:xfrm>
        </p:spPr>
        <p:txBody>
          <a:bodyPr anchor="t">
            <a:normAutofit/>
          </a:bodyPr>
          <a:lstStyle/>
          <a:p>
            <a:pPr algn="ctr"/>
            <a:r>
              <a:rPr lang="da-DK" sz="4400" dirty="0"/>
              <a:t>Spørgsmål?</a:t>
            </a:r>
          </a:p>
        </p:txBody>
      </p:sp>
      <p:pic>
        <p:nvPicPr>
          <p:cNvPr id="1026" name="Picture 2" descr="Stil et spørgsmål">
            <a:extLst>
              <a:ext uri="{FF2B5EF4-FFF2-40B4-BE49-F238E27FC236}">
                <a16:creationId xmlns:a16="http://schemas.microsoft.com/office/drawing/2014/main" id="{3D11EF66-5382-4AF5-AFBD-CA29DF308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0467" y="1203598"/>
            <a:ext cx="2411927" cy="32048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3" name="Date Placeholder 4">
            <a:extLst>
              <a:ext uri="{FF2B5EF4-FFF2-40B4-BE49-F238E27FC236}">
                <a16:creationId xmlns:a16="http://schemas.microsoft.com/office/drawing/2014/main" id="{8DA24DA2-5B5E-4FD4-B97E-8AE694A8A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a-DK" dirty="0"/>
              <a:t>Marts 2021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66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Agenda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1"/>
          </p:nvPr>
        </p:nvSpPr>
        <p:spPr>
          <a:xfrm>
            <a:off x="763588" y="1239602"/>
            <a:ext cx="7488237" cy="17641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Præsentation af studievejledningen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Optagelseskrav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Specialpædagogisk støtte (SPS)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Kontaktoplysninger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Spørgsmål?</a:t>
            </a:r>
          </a:p>
        </p:txBody>
      </p:sp>
      <p:sp>
        <p:nvSpPr>
          <p:cNvPr id="5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a-DK" dirty="0"/>
              <a:t>Marts 2021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395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29B5C-4861-47D6-9297-D8F32711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kan vi hjælpe med?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1BEA042-A0AA-47AD-B731-3A46B47BD6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3200" y="1275556"/>
            <a:ext cx="5824637" cy="259238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chemeClr val="tx1"/>
                </a:solidFill>
                <a:effectLst/>
              </a:rPr>
              <a:t> Individuel vejledning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chemeClr val="tx1"/>
                </a:solidFill>
                <a:effectLst/>
              </a:rPr>
              <a:t> Trivsel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chemeClr val="tx1"/>
                </a:solidFill>
                <a:effectLst/>
              </a:rPr>
              <a:t> Sparring på dine karrieremuligheder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chemeClr val="tx1"/>
                </a:solidFill>
                <a:effectLst/>
              </a:rPr>
              <a:t> Vejledning om SPS (specialpædagogisk støtte)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chemeClr val="tx1"/>
                </a:solidFill>
                <a:effectLst/>
              </a:rPr>
              <a:t> Orlov (barsel, ordinært og sygdom)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 Studietvivl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chemeClr val="tx1"/>
                </a:solidFill>
                <a:effectLst/>
              </a:rPr>
              <a:t> Studieteknik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 Merit (aktiv og obligatorisk)</a:t>
            </a:r>
            <a:endParaRPr lang="da-DK" b="0" i="0" dirty="0">
              <a:solidFill>
                <a:schemeClr val="tx1"/>
              </a:solidFill>
              <a:effectLst/>
            </a:endParaRPr>
          </a:p>
          <a:p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5FC8A0C-3BFF-434B-81F6-6FF4403DE0D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a-DK" dirty="0"/>
              <a:t>Marts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28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Optagelse						</a:t>
            </a:r>
            <a:br>
              <a:rPr lang="da-DK" dirty="0"/>
            </a:br>
            <a:br>
              <a:rPr lang="da-DK" dirty="0"/>
            </a:br>
            <a:r>
              <a:rPr lang="da-DK" sz="2000" b="0" dirty="0"/>
              <a:t>Ansøgningsfrister</a:t>
            </a:r>
            <a:br>
              <a:rPr lang="da-DK" sz="2000" b="0" dirty="0"/>
            </a:br>
            <a:r>
              <a:rPr lang="da-DK" sz="2000" b="0" dirty="0"/>
              <a:t>Kvote 1: 5. juli kl. 12.00</a:t>
            </a:r>
            <a:br>
              <a:rPr lang="da-DK" sz="2000" b="0" dirty="0"/>
            </a:br>
            <a:r>
              <a:rPr lang="da-DK" sz="2000" b="0" dirty="0"/>
              <a:t>Kvote 2: 15. marts kl. 12.00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719572" y="2211710"/>
            <a:ext cx="3852428" cy="2123802"/>
          </a:xfrm>
        </p:spPr>
        <p:txBody>
          <a:bodyPr/>
          <a:lstStyle/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sz="1500" b="1" dirty="0"/>
              <a:t>Adgangskvotienter fra 2020, Frederiksberg:</a:t>
            </a:r>
          </a:p>
          <a:p>
            <a:r>
              <a:rPr lang="da-DK" sz="1500" dirty="0"/>
              <a:t>8,2 (sommer) 6,4 (vinter)</a:t>
            </a:r>
          </a:p>
          <a:p>
            <a:pPr marL="0" indent="0">
              <a:buNone/>
            </a:pPr>
            <a:endParaRPr lang="da-DK" sz="1500" b="1" dirty="0"/>
          </a:p>
          <a:p>
            <a:pPr marL="0" indent="0">
              <a:buNone/>
            </a:pPr>
            <a:r>
              <a:rPr lang="da-DK" sz="1500" b="1" dirty="0"/>
              <a:t>Frederiksberg: Antal ansøgere 2020: </a:t>
            </a:r>
          </a:p>
          <a:p>
            <a:r>
              <a:rPr lang="da-DK" sz="1500" dirty="0"/>
              <a:t>1182 ansøgere, 210 optagne (sommer) </a:t>
            </a:r>
          </a:p>
          <a:p>
            <a:r>
              <a:rPr lang="da-DK" sz="1500" dirty="0"/>
              <a:t>962 ansøgere, 210 optagne (vinter)</a:t>
            </a:r>
          </a:p>
          <a:p>
            <a:pPr marL="0" indent="0">
              <a:buNone/>
            </a:pPr>
            <a:endParaRPr lang="da-DK" dirty="0"/>
          </a:p>
          <a:p>
            <a:br>
              <a:rPr lang="da-DK" dirty="0"/>
            </a:b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2"/>
          </p:nvPr>
        </p:nvSpPr>
        <p:spPr>
          <a:xfrm>
            <a:off x="4679950" y="2467884"/>
            <a:ext cx="4104518" cy="2051794"/>
          </a:xfrm>
        </p:spPr>
        <p:txBody>
          <a:bodyPr/>
          <a:lstStyle/>
          <a:p>
            <a:r>
              <a:rPr lang="da-DK" sz="1500" b="1" dirty="0"/>
              <a:t>Adgangskvotienter fra 2020, </a:t>
            </a:r>
          </a:p>
          <a:p>
            <a:r>
              <a:rPr lang="da-DK" sz="1500" b="1" dirty="0"/>
              <a:t>Hillerød: </a:t>
            </a:r>
          </a:p>
          <a:p>
            <a:r>
              <a:rPr lang="da-DK" sz="1500" dirty="0"/>
              <a:t>7,3 (sommer) 5,7(vinter) </a:t>
            </a:r>
          </a:p>
          <a:p>
            <a:endParaRPr lang="da-DK" sz="1500" b="1" dirty="0"/>
          </a:p>
          <a:p>
            <a:r>
              <a:rPr lang="da-DK" sz="1500" b="1" dirty="0"/>
              <a:t>Hillerød: Antal ansøgere 2020: </a:t>
            </a:r>
          </a:p>
          <a:p>
            <a:r>
              <a:rPr lang="da-DK" sz="1500" dirty="0"/>
              <a:t>471 ansøgere, 40 optagne (sommer)</a:t>
            </a:r>
          </a:p>
          <a:p>
            <a:r>
              <a:rPr lang="da-DK" sz="1500" dirty="0"/>
              <a:t>403 ansøgere, 40 optagne (vinter)</a:t>
            </a:r>
            <a:endParaRPr lang="da-DK" sz="1500" b="1" dirty="0"/>
          </a:p>
          <a:p>
            <a:endParaRPr lang="da-DK" dirty="0"/>
          </a:p>
        </p:txBody>
      </p:sp>
      <p:sp>
        <p:nvSpPr>
          <p:cNvPr id="6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a-DK" dirty="0"/>
              <a:t>Marts 2021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334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4A1A1-1D49-409E-9D1D-D48E193E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 kvote 1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874C529-C083-4A5E-BDDE-8FBE3DD5E7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3200" y="1426313"/>
            <a:ext cx="4636505" cy="2592388"/>
          </a:xfrm>
        </p:spPr>
        <p:txBody>
          <a:bodyPr/>
          <a:lstStyle/>
          <a:p>
            <a:r>
              <a:rPr lang="da-DK" b="0" i="0" dirty="0">
                <a:solidFill>
                  <a:srgbClr val="000000"/>
                </a:solidFill>
                <a:effectLst/>
                <a:latin typeface="+mj-lt"/>
              </a:rPr>
              <a:t>For at søge ind via kvote 1 skal du have bestået en dansk gymnasial eksamen: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  <a:latin typeface="+mj-lt"/>
              </a:rPr>
              <a:t> STX, HF, HHX, HTX, EUX, GIF </a:t>
            </a:r>
          </a:p>
          <a:p>
            <a:endParaRPr lang="da-DK" dirty="0">
              <a:latin typeface="+mj-lt"/>
            </a:endParaRPr>
          </a:p>
          <a:p>
            <a:r>
              <a:rPr lang="da-DK" b="0" i="0" dirty="0">
                <a:solidFill>
                  <a:srgbClr val="FF0000"/>
                </a:solidFill>
                <a:effectLst/>
                <a:latin typeface="+mj-lt"/>
              </a:rPr>
              <a:t>Ansøgningsfristen for kvote 1 er den 5. juli kl. 12.00.</a:t>
            </a:r>
          </a:p>
          <a:p>
            <a:endParaRPr lang="da-DK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da-DK" b="0" i="0" dirty="0">
                <a:solidFill>
                  <a:srgbClr val="000000"/>
                </a:solidFill>
                <a:effectLst/>
                <a:latin typeface="+mj-lt"/>
              </a:rPr>
              <a:t>Er dit gennemsnit på din adgangsgivende eksamen lavere end adgangskvotienten, eller kender du endnu ikke dit gennemsnit, skal du søge ind via kvote 2 inden den 15. marts kl. 12.00.</a:t>
            </a:r>
            <a:endParaRPr lang="da-DK" dirty="0">
              <a:latin typeface="+mj-lt"/>
            </a:endParaRP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F4C5424-FA39-4396-8FC8-7AB26F9961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E698689-E414-4402-977E-C2ED1E7BBC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2B6B5E0C-0AAA-4DD8-87BC-2E38F59219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4. marts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62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B9788-33F1-4695-80EA-3DD17E265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 kvote 2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93F6139-11F4-4BB8-82A5-3DA9FD0F92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b="1" dirty="0">
                <a:latin typeface="+mj-lt"/>
              </a:rPr>
              <a:t>Gymnasiale enkeltfag</a:t>
            </a:r>
          </a:p>
          <a:p>
            <a:r>
              <a:rPr lang="da-DK" dirty="0">
                <a:latin typeface="+mj-lt"/>
              </a:rPr>
              <a:t>4 gymnasiale enkeltfag med:</a:t>
            </a:r>
          </a:p>
          <a:p>
            <a:endParaRPr lang="da-DK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+mj-lt"/>
              </a:rPr>
              <a:t>Dansk på A-niveau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+mj-lt"/>
              </a:rPr>
              <a:t>Engelsk på B-niveau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+mj-lt"/>
              </a:rPr>
              <a:t>Samfundsfag på B-niveau og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+mj-lt"/>
              </a:rPr>
              <a:t>Psykologi på C-niveau</a:t>
            </a:r>
          </a:p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23D2422-92F2-49BC-8935-244A6AAD1C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l"/>
            <a:r>
              <a:rPr lang="da-DK" dirty="0">
                <a:solidFill>
                  <a:srgbClr val="FF0000"/>
                </a:solidFill>
                <a:latin typeface="+mj-lt"/>
              </a:rPr>
              <a:t>A</a:t>
            </a:r>
            <a:r>
              <a:rPr lang="da-DK" b="0" i="0" dirty="0">
                <a:solidFill>
                  <a:srgbClr val="FF0000"/>
                </a:solidFill>
                <a:effectLst/>
                <a:latin typeface="+mj-lt"/>
              </a:rPr>
              <a:t>lle gymnasiale enkeltfag skal være bestået senest den 5. juli kl. 12.00.</a:t>
            </a:r>
          </a:p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CEA333A-545A-475D-86B6-1A79B12DAB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9DE8A2EA-5101-42E6-A4AA-D6426A0900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4. marts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00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 kvote 2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639553" y="1494546"/>
            <a:ext cx="5292588" cy="2592388"/>
          </a:xfrm>
        </p:spPr>
        <p:txBody>
          <a:bodyPr/>
          <a:lstStyle/>
          <a:p>
            <a:pPr algn="l"/>
            <a:r>
              <a:rPr lang="da-DK" b="1" i="0" dirty="0">
                <a:solidFill>
                  <a:srgbClr val="000000"/>
                </a:solidFill>
                <a:effectLst/>
                <a:latin typeface="+mj-lt"/>
              </a:rPr>
              <a:t>Social- og sundhedsassistentuddannelsen (trin 2)</a:t>
            </a:r>
          </a:p>
          <a:p>
            <a:r>
              <a:rPr lang="da-DK" b="1" dirty="0">
                <a:latin typeface="+mj-lt"/>
              </a:rPr>
              <a:t> eller</a:t>
            </a:r>
          </a:p>
          <a:p>
            <a:r>
              <a:rPr lang="da-DK" b="1" dirty="0">
                <a:latin typeface="+mj-lt"/>
              </a:rPr>
              <a:t>Den pædagogiske assistentuddannelse (PAU)</a:t>
            </a:r>
          </a:p>
          <a:p>
            <a:pPr algn="l"/>
            <a:endParaRPr lang="da-DK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rgbClr val="000000"/>
                </a:solidFill>
                <a:effectLst/>
                <a:latin typeface="+mj-lt"/>
              </a:rPr>
              <a:t> Dansk på C-niveau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rgbClr val="000000"/>
                </a:solidFill>
                <a:effectLst/>
                <a:latin typeface="+mj-lt"/>
              </a:rPr>
              <a:t> Engelsk på D-niveau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rgbClr val="000000"/>
                </a:solidFill>
                <a:effectLst/>
                <a:latin typeface="+mj-lt"/>
              </a:rPr>
              <a:t> Samfundsfag på C-niveau eller  Naturfag på C-niveau.</a:t>
            </a:r>
          </a:p>
          <a:p>
            <a:endParaRPr lang="da-DK" sz="1400" dirty="0">
              <a:latin typeface="+mj-lt"/>
            </a:endParaRP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>
          <a:xfrm>
            <a:off x="3563888" y="1354108"/>
            <a:ext cx="2368253" cy="2592388"/>
          </a:xfrm>
        </p:spPr>
        <p:txBody>
          <a:bodyPr/>
          <a:lstStyle/>
          <a:p>
            <a:endParaRPr lang="da-DK" sz="1400" b="1" dirty="0">
              <a:latin typeface="+mj-lt"/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55902C-8C1A-4DAD-A8E7-D33067E00D87}" type="datetime2">
              <a:rPr lang="da-DK" smtClean="0"/>
              <a:t>4. marts 2021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02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48B6D-BEBD-45C1-A4BB-D312F9B85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Kvote 2 </a:t>
            </a:r>
            <a:br>
              <a:rPr lang="da-DK" dirty="0"/>
            </a:br>
            <a:r>
              <a:rPr lang="da-DK" dirty="0"/>
              <a:t>Vurderingskriterier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D1AA714-CEC3-4BFC-88AF-BE26E22624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3200" y="1649720"/>
            <a:ext cx="5104944" cy="2592388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1400" b="1" i="0" dirty="0">
                <a:solidFill>
                  <a:srgbClr val="000000"/>
                </a:solidFill>
                <a:effectLst/>
                <a:latin typeface="+mj-lt"/>
              </a:rPr>
              <a:t>Eksamensgennemsnittet</a:t>
            </a:r>
            <a:r>
              <a:rPr lang="da-DK" sz="1400" b="0" i="0" dirty="0">
                <a:solidFill>
                  <a:srgbClr val="000000"/>
                </a:solidFill>
                <a:effectLst/>
                <a:latin typeface="+mj-lt"/>
              </a:rPr>
              <a:t> i din adgangsgivende eksamen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1400" b="1" i="0" dirty="0">
                <a:solidFill>
                  <a:srgbClr val="000000"/>
                </a:solidFill>
                <a:effectLst/>
                <a:latin typeface="+mj-lt"/>
              </a:rPr>
              <a:t>Motiveret ansøgning - </a:t>
            </a:r>
            <a:r>
              <a:rPr lang="da-DK" sz="1400" b="1" i="0" dirty="0">
                <a:solidFill>
                  <a:srgbClr val="FF0000"/>
                </a:solidFill>
                <a:effectLst/>
                <a:latin typeface="+mj-lt"/>
              </a:rPr>
              <a:t>se mere på KP.dk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1400" b="1" i="0" dirty="0">
                <a:solidFill>
                  <a:srgbClr val="000000"/>
                </a:solidFill>
                <a:effectLst/>
                <a:latin typeface="+mj-lt"/>
              </a:rPr>
              <a:t>Relevant erhvervsarbejde </a:t>
            </a:r>
            <a:r>
              <a:rPr lang="da-DK" sz="1400" b="0" i="0" dirty="0">
                <a:solidFill>
                  <a:srgbClr val="000000"/>
                </a:solidFill>
                <a:effectLst/>
                <a:latin typeface="+mj-lt"/>
              </a:rPr>
              <a:t>min. 6 mdr. og min. 30 timer ugentligt, f.eks. inden for det sociale eller sundhedsmæssige område.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1400" b="1" i="0" dirty="0">
                <a:solidFill>
                  <a:srgbClr val="000000"/>
                </a:solidFill>
                <a:effectLst/>
                <a:latin typeface="+mj-lt"/>
              </a:rPr>
              <a:t>Samfundsrelevante ulønnede aktiviteter</a:t>
            </a:r>
            <a:r>
              <a:rPr lang="da-DK" sz="1400" b="0" i="0" dirty="0">
                <a:solidFill>
                  <a:srgbClr val="000000"/>
                </a:solidFill>
                <a:effectLst/>
                <a:latin typeface="+mj-lt"/>
              </a:rPr>
              <a:t>, f.eks. frivilligt arbejde, tillidsposter eller ungdomsarbejde. Intet minimumskrav.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1400" b="1" i="0" dirty="0">
                <a:solidFill>
                  <a:srgbClr val="000000"/>
                </a:solidFill>
                <a:effectLst/>
                <a:latin typeface="+mj-lt"/>
              </a:rPr>
              <a:t>Udlandsophold</a:t>
            </a:r>
            <a:r>
              <a:rPr lang="da-DK" sz="1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da-DK" sz="1400" dirty="0">
                <a:latin typeface="+mj-lt"/>
              </a:rPr>
              <a:t>eller</a:t>
            </a:r>
            <a:r>
              <a:rPr lang="da-DK" sz="1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da-DK" sz="1400" b="1" i="0" dirty="0">
                <a:solidFill>
                  <a:srgbClr val="000000"/>
                </a:solidFill>
                <a:effectLst/>
                <a:latin typeface="+mj-lt"/>
              </a:rPr>
              <a:t>højskoleophold</a:t>
            </a:r>
            <a:r>
              <a:rPr lang="da-DK" sz="1400" b="0" i="0" dirty="0">
                <a:solidFill>
                  <a:srgbClr val="000000"/>
                </a:solidFill>
                <a:effectLst/>
                <a:latin typeface="+mj-lt"/>
              </a:rPr>
              <a:t> af mindst 12 ugers varighed.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1400" b="1" i="0" dirty="0">
                <a:solidFill>
                  <a:srgbClr val="000000"/>
                </a:solidFill>
                <a:effectLst/>
                <a:latin typeface="+mj-lt"/>
              </a:rPr>
              <a:t>Studierelevante fag og længerevarende kurser</a:t>
            </a:r>
            <a:r>
              <a:rPr lang="da-DK" sz="1400" b="0" i="0" dirty="0">
                <a:solidFill>
                  <a:srgbClr val="000000"/>
                </a:solidFill>
                <a:effectLst/>
                <a:latin typeface="+mj-lt"/>
              </a:rPr>
              <a:t>, som ikke indgår i den adgangsgivende eksamen.</a:t>
            </a:r>
          </a:p>
          <a:p>
            <a:endParaRPr lang="da-DK" sz="1400" dirty="0">
              <a:latin typeface="+mj-lt"/>
            </a:endParaRP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702A2299-E78D-4072-B274-ADB3836E28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a-DK" dirty="0"/>
              <a:t>Marts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24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E5BAB-A1B0-49E2-83E8-14DD8CD154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da-DK" sz="3000" b="1" i="0" u="none" strike="noStrike" kern="1200" cap="none" spc="0" normalizeH="0" baseline="0" noProof="0" dirty="0">
                <a:ln>
                  <a:noFill/>
                </a:ln>
                <a:solidFill>
                  <a:srgbClr val="005447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Specialpædagogisk støtte - SPS</a:t>
            </a:r>
            <a:endParaRPr lang="da-DK" dirty="0">
              <a:solidFill>
                <a:schemeClr val="accent6"/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AB122B2-27C7-4E9B-B463-B6AADD3B0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057" y="1283105"/>
            <a:ext cx="6569531" cy="594364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da-DK" b="0" dirty="0">
                <a:solidFill>
                  <a:srgbClr val="000000"/>
                </a:solidFill>
              </a:rPr>
              <a:t>Formål: at kompensere for din funktionsnedsættelse, så du kan studere på lige fod med de andre studerende</a:t>
            </a:r>
          </a:p>
          <a:p>
            <a:pPr marL="285750" indent="-285750">
              <a:lnSpc>
                <a:spcPct val="100000"/>
              </a:lnSpc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endParaRPr lang="da-DK" b="0" dirty="0">
              <a:solidFill>
                <a:srgbClr val="000000"/>
              </a:solidFill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Kan du få, hvis </a:t>
            </a:r>
            <a:r>
              <a:rPr lang="da-DK" b="0" dirty="0">
                <a:solidFill>
                  <a:srgbClr val="000000"/>
                </a:solidFill>
                <a:latin typeface="Arial"/>
              </a:rPr>
              <a:t>du</a:t>
            </a: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har en funktionsnedsættelse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Fysisk eller psykisk sygdom - kræver en lægefaglig dokumentation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Søges af SPS-studievejleder hos Styrelsen for Undervisning og kvalitet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233512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855849888925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855849888925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855849888925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8558498889256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855849888925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85584988892563"/>
</p:tagLst>
</file>

<file path=ppt/theme/theme1.xml><?xml version="1.0" encoding="utf-8"?>
<a:theme xmlns:a="http://schemas.openxmlformats.org/drawingml/2006/main" name="Københavns Professionshøjskole">
  <a:themeElements>
    <a:clrScheme name="KP Design Grø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447"/>
      </a:accent1>
      <a:accent2>
        <a:srgbClr val="CCCCCC"/>
      </a:accent2>
      <a:accent3>
        <a:srgbClr val="929292"/>
      </a:accent3>
      <a:accent4>
        <a:srgbClr val="404040"/>
      </a:accent4>
      <a:accent5>
        <a:srgbClr val="8CCDB9"/>
      </a:accent5>
      <a:accent6>
        <a:srgbClr val="148C78"/>
      </a:accent6>
      <a:hlink>
        <a:srgbClr val="404040"/>
      </a:hlink>
      <a:folHlink>
        <a:srgbClr val="E6E6E6"/>
      </a:folHlink>
    </a:clrScheme>
    <a:fontScheme name="K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 err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9233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b="1" noProof="0" dirty="0">
            <a:solidFill>
              <a:schemeClr val="tx1"/>
            </a:solidFill>
            <a:latin typeface="+mn-lt"/>
            <a:cs typeface="Arial Bol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ropol Basis.potx" id="{AE914001-0B5F-4CC7-BC1C-7FDF869E2037}" vid="{4D584845-0B5D-4D78-8C36-79E14000C3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793152213AB543A430B8FE5C95C7F0" ma:contentTypeVersion="11" ma:contentTypeDescription="Opret et nyt dokument." ma:contentTypeScope="" ma:versionID="ec7ab17f37063b4dcac14c208c3983d7">
  <xsd:schema xmlns:xsd="http://www.w3.org/2001/XMLSchema" xmlns:xs="http://www.w3.org/2001/XMLSchema" xmlns:p="http://schemas.microsoft.com/office/2006/metadata/properties" xmlns:ns2="db5e4e26-a774-4089-af9d-49e166f48864" xmlns:ns3="938cb026-90ae-4e7b-968e-20d2d674c17b" targetNamespace="http://schemas.microsoft.com/office/2006/metadata/properties" ma:root="true" ma:fieldsID="c0d4334b147d18cfc857a90339eaa628" ns2:_="" ns3:_="">
    <xsd:import namespace="db5e4e26-a774-4089-af9d-49e166f48864"/>
    <xsd:import namespace="938cb026-90ae-4e7b-968e-20d2d674c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e4e26-a774-4089-af9d-49e166f488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b026-90ae-4e7b-968e-20d2d674c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46C635-7810-4A58-B9A1-DB60732C8E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AE0CD6-3E93-4C77-8174-567A174621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5e4e26-a774-4089-af9d-49e166f48864"/>
    <ds:schemaRef ds:uri="938cb026-90ae-4e7b-968e-20d2d674c1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8923EA-C038-4783-9715-50A0F91744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673</Words>
  <Application>Microsoft Office PowerPoint</Application>
  <PresentationFormat>Skærmshow (16:9)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Københavns Professionshøjskole</vt:lpstr>
      <vt:lpstr>Studievejledningen på socialrådgiveruddannelsen</vt:lpstr>
      <vt:lpstr>Agenda</vt:lpstr>
      <vt:lpstr>Hvad kan vi hjælpe med?</vt:lpstr>
      <vt:lpstr>Optagelse        Ansøgningsfrister Kvote 1: 5. juli kl. 12.00 Kvote 2: 15. marts kl. 12.00  </vt:lpstr>
      <vt:lpstr>Adgangskrav kvote 1 </vt:lpstr>
      <vt:lpstr>Adgangskrav kvote 2</vt:lpstr>
      <vt:lpstr>Adgangskrav kvote 2</vt:lpstr>
      <vt:lpstr>Kvote 2  Vurderingskriterier</vt:lpstr>
      <vt:lpstr>Specialpædagogisk støtte - SPS</vt:lpstr>
      <vt:lpstr>Specialpædagogisk støtte - SPS</vt:lpstr>
      <vt:lpstr>Specialpædagogisk støtte - SPS</vt:lpstr>
      <vt:lpstr>Kontaktoplysninger  Optagelse, SU og Studievejledningen</vt:lpstr>
      <vt:lpstr>Spørgsmål?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Studievejledningen på socialrådgiveruddannelsen</dc:title>
  <dc:creator>Charlotte Fog Eckhaus</dc:creator>
  <cp:lastModifiedBy>Marlene Corydon Harritsø</cp:lastModifiedBy>
  <cp:revision>3</cp:revision>
  <dcterms:created xsi:type="dcterms:W3CDTF">2021-03-02T11:31:50Z</dcterms:created>
  <dcterms:modified xsi:type="dcterms:W3CDTF">2021-03-04T18:41:59Z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0x01010060793152213AB543A430B8FE5C95C7F0</vt:lpwstr>
  </property>
</Properties>
</file>