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4" r:id="rId2"/>
    <p:sldId id="269" r:id="rId3"/>
  </p:sldIdLst>
  <p:sldSz cx="9144000" cy="5143500" type="screen16x9"/>
  <p:notesSz cx="6805613" cy="99393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146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284">
          <p15:clr>
            <a:srgbClr val="A4A3A4"/>
          </p15:clr>
        </p15:guide>
        <p15:guide id="5" pos="567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orient="horz" pos="1102">
          <p15:clr>
            <a:srgbClr val="A4A3A4"/>
          </p15:clr>
        </p15:guide>
        <p15:guide id="8" orient="horz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C3C"/>
    <a:srgbClr val="000000"/>
    <a:srgbClr val="192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Objects="1">
      <p:cViewPr varScale="1">
        <p:scale>
          <a:sx n="83" d="100"/>
          <a:sy n="83" d="100"/>
        </p:scale>
        <p:origin x="632" y="64"/>
      </p:cViewPr>
      <p:guideLst>
        <p:guide orient="horz" pos="1434"/>
        <p:guide orient="horz" pos="1469"/>
        <p:guide orient="horz" pos="3929"/>
        <p:guide pos="5284"/>
        <p:guide pos="567"/>
        <p:guide orient="horz" pos="1076"/>
        <p:guide orient="horz" pos="1102"/>
        <p:guide orient="horz"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1" d="100"/>
          <a:sy n="81" d="100"/>
        </p:scale>
        <p:origin x="3240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D347-9913-4ABB-8A43-9B8FF372A2DD}" type="datetimeFigureOut">
              <a:rPr lang="en-US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16402-ABF7-47D5-AC3C-5EC41B4152DB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20F30-42D0-4B58-B5B5-52B23DE7A863}" type="datetimeFigureOut">
              <a:rPr lang="da-DK"/>
              <a:pPr/>
              <a:t>05-02-2021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C548-B58F-4577-956A-A567C758940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8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28" y="1974453"/>
            <a:ext cx="3334544" cy="11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2-spalte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3044825" cy="51435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5. februar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37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sside med 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9" name="Baggrund"/>
          <p:cNvSpPr/>
          <p:nvPr userDrawn="1"/>
        </p:nvSpPr>
        <p:spPr>
          <a:xfrm>
            <a:off x="4578144" y="0"/>
            <a:ext cx="4565856" cy="257175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078874" y="421779"/>
            <a:ext cx="3564396" cy="17281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5083916" y="3687874"/>
            <a:ext cx="2260392" cy="111612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2pPr>
            <a:lvl3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3pPr>
            <a:lvl4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4pPr>
            <a:lvl5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078874" y="3039802"/>
            <a:ext cx="2265434" cy="468052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8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63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 - Spej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4068" y="395103"/>
            <a:ext cx="3449133" cy="628475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188133" y="1203598"/>
            <a:ext cx="3445068" cy="25923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rgbClr val="000000"/>
                </a:solidFill>
              </a:defRPr>
            </a:lvl1pPr>
            <a:lvl2pPr algn="ctr">
              <a:defRPr>
                <a:solidFill>
                  <a:srgbClr val="000000"/>
                </a:solidFill>
              </a:defRPr>
            </a:lvl2pPr>
            <a:lvl3pPr algn="ctr">
              <a:defRPr>
                <a:solidFill>
                  <a:srgbClr val="000000"/>
                </a:solidFill>
              </a:defRPr>
            </a:lvl3pPr>
            <a:lvl4pPr algn="ctr">
              <a:defRPr>
                <a:solidFill>
                  <a:srgbClr val="000000"/>
                </a:solidFill>
              </a:defRPr>
            </a:lvl4pPr>
            <a:lvl5pPr algn="ctr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719826" y="888194"/>
            <a:ext cx="3132348" cy="336711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5627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_K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40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514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4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11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7" descr="E:\Documents\Peter\Arbejde\Logo\KP_Logo_mærke_navnetræk\KP_Logo\Office_use_RGB\Asset 2@4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54" y="1552293"/>
            <a:ext cx="3884092" cy="20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57" y="4528786"/>
            <a:ext cx="728851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r="20976"/>
          <a:stretch/>
        </p:blipFill>
        <p:spPr>
          <a:xfrm>
            <a:off x="4572000" y="-1"/>
            <a:ext cx="4572000" cy="5143212"/>
          </a:xfrm>
          <a:prstGeom prst="rect">
            <a:avLst/>
          </a:prstGeom>
        </p:spPr>
      </p:pic>
      <p:sp>
        <p:nvSpPr>
          <p:cNvPr id="7" name="object 5"/>
          <p:cNvSpPr/>
          <p:nvPr userDrawn="1"/>
        </p:nvSpPr>
        <p:spPr>
          <a:xfrm>
            <a:off x="0" y="0"/>
            <a:ext cx="4572000" cy="5143211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A3C3C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A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E:\Documents\Peter\Arbejde\Logo\KP_Logo_mærke_navnetræk\KP_Logo\Office_use_RGB\Asset 4@4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0" y="1552915"/>
            <a:ext cx="3881721" cy="20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32" y="4528786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3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2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edekjær\Desktop\PPT\UCC-08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151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1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8" y="1816100"/>
            <a:ext cx="7488237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5. februar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2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3600000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4679950" y="1816100"/>
            <a:ext cx="3572008" cy="2592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5. februar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6098400" y="0"/>
            <a:ext cx="30456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4802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5. februar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9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19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6722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30456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1929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3818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0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7488758" cy="986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1259632" y="4782627"/>
            <a:ext cx="19005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0" noProof="0" dirty="0">
                <a:solidFill>
                  <a:srgbClr val="000000"/>
                </a:solidFill>
                <a:latin typeface="Georgia" panose="02040502050405020303" pitchFamily="18" charset="0"/>
                <a:cs typeface="Arial Bold"/>
              </a:rPr>
              <a:t>Københavns Professionshøjskole</a:t>
            </a:r>
          </a:p>
        </p:txBody>
      </p:sp>
      <p:sp>
        <p:nvSpPr>
          <p:cNvPr id="1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kstfelt 5"/>
          <p:cNvSpPr txBox="1"/>
          <p:nvPr userDrawn="1"/>
        </p:nvSpPr>
        <p:spPr>
          <a:xfrm>
            <a:off x="763200" y="4782627"/>
            <a:ext cx="4244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5336F107-9AFD-4B73-BA88-5B99619BFCA3}" type="slidenum">
              <a:rPr lang="da-DK" sz="900" b="0" noProof="0" smtClean="0">
                <a:solidFill>
                  <a:schemeClr val="tx1"/>
                </a:solidFill>
                <a:latin typeface="Georgia" panose="02040502050405020303" pitchFamily="18" charset="0"/>
                <a:cs typeface="Arial Bold"/>
              </a:rPr>
              <a:t>‹nr.›</a:t>
            </a:fld>
            <a:endParaRPr lang="da-DK" sz="900" b="0" noProof="0" dirty="0">
              <a:solidFill>
                <a:schemeClr val="tx1"/>
              </a:solidFill>
              <a:latin typeface="Georgia" panose="02040502050405020303" pitchFamily="18" charset="0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61" r:id="rId3"/>
    <p:sldLayoutId id="2147483650" r:id="rId4"/>
    <p:sldLayoutId id="2147483662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  <p:sldLayoutId id="2147483708" r:id="rId14"/>
    <p:sldLayoutId id="2147483706" r:id="rId15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rgbClr val="FA3C3C"/>
          </a:solidFill>
          <a:latin typeface="+mn-lt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80975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6195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34988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15963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530" y="195486"/>
            <a:ext cx="5292588" cy="986182"/>
          </a:xfrm>
        </p:spPr>
        <p:txBody>
          <a:bodyPr/>
          <a:lstStyle/>
          <a:p>
            <a:pPr algn="ctr"/>
            <a:r>
              <a:rPr lang="da-DK" sz="3200" dirty="0">
                <a:latin typeface="+mj-lt"/>
              </a:rPr>
              <a:t>Optagelse på katastrofe- og risikomanager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543371" y="1266345"/>
            <a:ext cx="4888906" cy="2610809"/>
          </a:xfrm>
        </p:spPr>
        <p:txBody>
          <a:bodyPr/>
          <a:lstStyle/>
          <a:p>
            <a:pPr algn="ctr"/>
            <a:r>
              <a:rPr lang="da-DK" sz="1400" dirty="0">
                <a:solidFill>
                  <a:schemeClr val="tx1"/>
                </a:solidFill>
                <a:latin typeface="Georgia" panose="02040502050405020303" pitchFamily="18" charset="0"/>
              </a:rPr>
              <a:t>Søg ind på uddannelsen via </a:t>
            </a:r>
            <a:r>
              <a:rPr lang="da-DK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www.optagelse.dk</a:t>
            </a:r>
          </a:p>
          <a:p>
            <a:pPr algn="ctr"/>
            <a:r>
              <a:rPr lang="da-DK" sz="1400" i="1" dirty="0">
                <a:solidFill>
                  <a:schemeClr val="tx1"/>
                </a:solidFill>
                <a:latin typeface="Georgia" panose="02040502050405020303" pitchFamily="18" charset="0"/>
              </a:rPr>
              <a:t>Der er både sommer- og vinterstart</a:t>
            </a:r>
          </a:p>
          <a:p>
            <a:pPr algn="ctr"/>
            <a:endParaRPr lang="da-DK" sz="400" b="1" dirty="0"/>
          </a:p>
          <a:p>
            <a:pPr algn="ctr"/>
            <a:r>
              <a:rPr lang="da-DK" b="1" i="1" dirty="0"/>
              <a:t>Ansøgningsfrister</a:t>
            </a:r>
          </a:p>
          <a:p>
            <a:pPr algn="ctr"/>
            <a:endParaRPr lang="da-DK" sz="400" b="1" i="1" dirty="0"/>
          </a:p>
          <a:p>
            <a:pPr algn="ctr"/>
            <a:r>
              <a:rPr lang="da-DK" sz="1400" b="1" i="1" dirty="0">
                <a:latin typeface="Georgia" panose="02040502050405020303" pitchFamily="18" charset="0"/>
              </a:rPr>
              <a:t>Kvote 2</a:t>
            </a:r>
          </a:p>
          <a:p>
            <a:pPr algn="ctr"/>
            <a:r>
              <a:rPr lang="da-DK" sz="1400" b="1" dirty="0">
                <a:solidFill>
                  <a:srgbClr val="FF0000"/>
                </a:solidFill>
                <a:latin typeface="Georgia" panose="02040502050405020303" pitchFamily="18" charset="0"/>
              </a:rPr>
              <a:t>15. marts kl. 12:00</a:t>
            </a:r>
          </a:p>
          <a:p>
            <a:pPr algn="ctr"/>
            <a:endParaRPr lang="da-DK" sz="1400" dirty="0">
              <a:latin typeface="Georgia" panose="02040502050405020303" pitchFamily="18" charset="0"/>
            </a:endParaRPr>
          </a:p>
          <a:p>
            <a:pPr algn="ctr"/>
            <a:r>
              <a:rPr lang="da-DK" sz="1400" b="1" i="1" dirty="0">
                <a:latin typeface="Georgia" panose="02040502050405020303" pitchFamily="18" charset="0"/>
              </a:rPr>
              <a:t>Kvote 1</a:t>
            </a:r>
          </a:p>
          <a:p>
            <a:pPr algn="ctr"/>
            <a:r>
              <a:rPr lang="da-DK" sz="1400" b="1" dirty="0">
                <a:solidFill>
                  <a:srgbClr val="FF0000"/>
                </a:solidFill>
                <a:latin typeface="Georgia" panose="02040502050405020303" pitchFamily="18" charset="0"/>
              </a:rPr>
              <a:t>5. juli kl. 12:00</a:t>
            </a:r>
          </a:p>
          <a:p>
            <a:endParaRPr lang="da-DK" sz="1400" i="1" dirty="0">
              <a:latin typeface="Georgia" panose="02040502050405020303" pitchFamily="18" charset="0"/>
            </a:endParaRPr>
          </a:p>
          <a:p>
            <a:endParaRPr lang="da-DK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da-DK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480212" y="167015"/>
            <a:ext cx="2368253" cy="4608512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da-DK" sz="3200" b="1" dirty="0">
                <a:latin typeface="+mj-lt"/>
              </a:rPr>
              <a:t>Kontaktinfo</a:t>
            </a:r>
            <a:r>
              <a:rPr lang="da-DK" sz="2000" dirty="0"/>
              <a:t> </a:t>
            </a:r>
            <a:endParaRPr lang="da-DK" sz="1800" i="1" dirty="0"/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da-DK" b="1" dirty="0"/>
              <a:t>optagelse@kp.dk</a:t>
            </a:r>
            <a:endParaRPr lang="da-DK" sz="1800" b="1" i="1" dirty="0"/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da-DK" b="1" dirty="0"/>
              <a:t> 72 48 75 41</a:t>
            </a:r>
          </a:p>
          <a:p>
            <a:pPr>
              <a:buClr>
                <a:schemeClr val="bg1"/>
              </a:buClr>
            </a:pPr>
            <a:endParaRPr lang="da-DK" sz="1400" dirty="0"/>
          </a:p>
          <a:p>
            <a:pPr>
              <a:buClr>
                <a:schemeClr val="bg1"/>
              </a:buClr>
            </a:pPr>
            <a:r>
              <a:rPr lang="da-DK" b="1" i="1" dirty="0"/>
              <a:t>Særlige telefontider</a:t>
            </a:r>
          </a:p>
          <a:p>
            <a:pPr>
              <a:buClr>
                <a:schemeClr val="bg1"/>
              </a:buClr>
            </a:pPr>
            <a:r>
              <a:rPr lang="da-DK" sz="1400" dirty="0"/>
              <a:t>2. – 4. marts: 17:00 - 20:00</a:t>
            </a:r>
          </a:p>
          <a:p>
            <a:pPr>
              <a:buClr>
                <a:schemeClr val="bg1"/>
              </a:buClr>
            </a:pPr>
            <a:endParaRPr lang="da-DK" sz="1400" dirty="0"/>
          </a:p>
          <a:p>
            <a:pPr>
              <a:buClr>
                <a:schemeClr val="bg1"/>
              </a:buClr>
            </a:pPr>
            <a:endParaRPr lang="da-DK" sz="1400" dirty="0"/>
          </a:p>
          <a:p>
            <a:pPr>
              <a:buClr>
                <a:schemeClr val="bg1"/>
              </a:buClr>
            </a:pPr>
            <a:r>
              <a:rPr lang="da-DK" sz="1400" dirty="0"/>
              <a:t>Find de øvrige telefontider på www.kp.dk</a:t>
            </a:r>
          </a:p>
          <a:p>
            <a:pPr>
              <a:buClr>
                <a:schemeClr val="bg1"/>
              </a:buClr>
            </a:pPr>
            <a:endParaRPr lang="da-DK" sz="1400" dirty="0"/>
          </a:p>
          <a:p>
            <a:pPr>
              <a:buClr>
                <a:schemeClr val="bg1"/>
              </a:buClr>
            </a:pPr>
            <a:endParaRPr lang="da-DK" sz="14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49C2F63-48B1-45A0-9968-246FA8BED227}"/>
              </a:ext>
            </a:extLst>
          </p:cNvPr>
          <p:cNvSpPr txBox="1"/>
          <p:nvPr/>
        </p:nvSpPr>
        <p:spPr>
          <a:xfrm>
            <a:off x="1031689" y="4072223"/>
            <a:ext cx="3912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latin typeface="Georgia" panose="02040502050405020303" pitchFamily="18" charset="0"/>
              </a:rPr>
              <a:t>Følg din ansøgning på </a:t>
            </a:r>
            <a:r>
              <a:rPr lang="da-DK" sz="1400" b="1" dirty="0" err="1">
                <a:latin typeface="Georgia" panose="02040502050405020303" pitchFamily="18" charset="0"/>
              </a:rPr>
              <a:t>NemStudie</a:t>
            </a:r>
            <a:r>
              <a:rPr lang="da-DK" sz="1400" dirty="0">
                <a:latin typeface="Georgia" panose="02040502050405020303" pitchFamily="18" charset="0"/>
              </a:rPr>
              <a:t> </a:t>
            </a:r>
          </a:p>
          <a:p>
            <a:pPr algn="ctr"/>
            <a:endParaRPr lang="da-DK" sz="1400" i="1" dirty="0">
              <a:latin typeface="Georgia" panose="02040502050405020303" pitchFamily="18" charset="0"/>
            </a:endParaRPr>
          </a:p>
          <a:p>
            <a:pPr algn="ctr"/>
            <a:r>
              <a:rPr lang="da-DK" sz="1400" dirty="0">
                <a:latin typeface="Georgia" panose="02040502050405020303" pitchFamily="18" charset="0"/>
              </a:rPr>
              <a:t>Du får </a:t>
            </a:r>
            <a:r>
              <a:rPr lang="da-DK" sz="1400" b="1" dirty="0">
                <a:latin typeface="Georgia" panose="02040502050405020303" pitchFamily="18" charset="0"/>
              </a:rPr>
              <a:t>svar</a:t>
            </a:r>
            <a:r>
              <a:rPr lang="da-DK" sz="1400" dirty="0">
                <a:latin typeface="Georgia" panose="02040502050405020303" pitchFamily="18" charset="0"/>
              </a:rPr>
              <a:t> på din ansøgning </a:t>
            </a:r>
            <a:r>
              <a:rPr lang="da-DK" sz="1400" b="1" dirty="0">
                <a:latin typeface="Georgia" panose="02040502050405020303" pitchFamily="18" charset="0"/>
              </a:rPr>
              <a:t>d. 28. juli 2021</a:t>
            </a:r>
          </a:p>
          <a:p>
            <a:pPr algn="l"/>
            <a:endParaRPr lang="da-DK" b="1" noProof="0" dirty="0">
              <a:solidFill>
                <a:schemeClr val="tx1"/>
              </a:solidFill>
              <a:latin typeface="+mn-lt"/>
              <a:cs typeface="Arial Bold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43302E7-A7F5-4B26-904A-66958E07351B}"/>
              </a:ext>
            </a:extLst>
          </p:cNvPr>
          <p:cNvSpPr/>
          <p:nvPr/>
        </p:nvSpPr>
        <p:spPr>
          <a:xfrm>
            <a:off x="1223628" y="4775527"/>
            <a:ext cx="1764196" cy="172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D110B629-E0A9-469F-B302-A6935E6D58E8}"/>
              </a:ext>
            </a:extLst>
          </p:cNvPr>
          <p:cNvCxnSpPr>
            <a:cxnSpLocks/>
          </p:cNvCxnSpPr>
          <p:nvPr/>
        </p:nvCxnSpPr>
        <p:spPr>
          <a:xfrm>
            <a:off x="2105726" y="2283718"/>
            <a:ext cx="1800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302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59482"/>
            <a:ext cx="8748464" cy="1186291"/>
          </a:xfrm>
        </p:spPr>
        <p:txBody>
          <a:bodyPr/>
          <a:lstStyle/>
          <a:p>
            <a:r>
              <a:rPr lang="da-DK" sz="4000" dirty="0">
                <a:latin typeface="+mj-lt"/>
              </a:rPr>
              <a:t>Adgangskrav</a:t>
            </a:r>
            <a:br>
              <a:rPr lang="da-DK" sz="4000" dirty="0"/>
            </a:br>
            <a:br>
              <a:rPr lang="da-DK" sz="4000" dirty="0"/>
            </a:br>
            <a:endParaRPr lang="da-DK" sz="40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EE05FF6-D373-4FBB-8D29-3989B15E6A67}"/>
              </a:ext>
            </a:extLst>
          </p:cNvPr>
          <p:cNvSpPr txBox="1"/>
          <p:nvPr/>
        </p:nvSpPr>
        <p:spPr>
          <a:xfrm>
            <a:off x="296032" y="591530"/>
            <a:ext cx="86636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600" dirty="0">
                <a:solidFill>
                  <a:schemeClr val="bg1"/>
                </a:solidFill>
                <a:latin typeface="Georgia" panose="02040502050405020303" pitchFamily="18" charset="0"/>
                <a:cs typeface="Arial Bold"/>
              </a:rPr>
              <a:t>Du skal opfylde ét af </a:t>
            </a:r>
            <a:r>
              <a:rPr lang="da-DK" sz="1600" b="1" dirty="0">
                <a:solidFill>
                  <a:schemeClr val="bg1"/>
                </a:solidFill>
                <a:latin typeface="Georgia" panose="02040502050405020303" pitchFamily="18" charset="0"/>
                <a:cs typeface="Arial Bold"/>
              </a:rPr>
              <a:t>adgangsgrundlagene</a:t>
            </a:r>
            <a:r>
              <a:rPr lang="da-DK" sz="1600" dirty="0">
                <a:solidFill>
                  <a:schemeClr val="bg1"/>
                </a:solidFill>
                <a:latin typeface="Georgia" panose="02040502050405020303" pitchFamily="18" charset="0"/>
                <a:cs typeface="Arial Bold"/>
              </a:rPr>
              <a:t> for at blive taget i betragtning til en studieplads. Du finder adgangsgrundlagene på </a:t>
            </a:r>
            <a:r>
              <a:rPr lang="da-DK" sz="1600" b="1" dirty="0">
                <a:solidFill>
                  <a:schemeClr val="bg1"/>
                </a:solidFill>
                <a:latin typeface="Georgia" panose="02040502050405020303" pitchFamily="18" charset="0"/>
                <a:cs typeface="Arial Bold"/>
              </a:rPr>
              <a:t>www.kp.dk </a:t>
            </a:r>
          </a:p>
          <a:p>
            <a:pPr>
              <a:lnSpc>
                <a:spcPct val="150000"/>
              </a:lnSpc>
            </a:pPr>
            <a:endParaRPr lang="da-DK" sz="800" b="1" dirty="0">
              <a:solidFill>
                <a:schemeClr val="bg1"/>
              </a:solidFill>
              <a:latin typeface="Georgia" panose="02040502050405020303" pitchFamily="18" charset="0"/>
              <a:cs typeface="Arial Bold"/>
            </a:endParaRPr>
          </a:p>
          <a:p>
            <a:pPr>
              <a:lnSpc>
                <a:spcPct val="150000"/>
              </a:lnSpc>
            </a:pPr>
            <a:r>
              <a:rPr lang="da-DK" sz="1600" noProof="0" dirty="0">
                <a:solidFill>
                  <a:schemeClr val="bg1"/>
                </a:solidFill>
                <a:latin typeface="Georgia" panose="02040502050405020303" pitchFamily="18" charset="0"/>
                <a:cs typeface="Arial Bold"/>
              </a:rPr>
              <a:t>Derudover skal du også opfylde de </a:t>
            </a:r>
            <a:r>
              <a:rPr lang="da-DK" sz="1600" b="1" noProof="0" dirty="0">
                <a:solidFill>
                  <a:schemeClr val="bg1"/>
                </a:solidFill>
                <a:latin typeface="Georgia" panose="02040502050405020303" pitchFamily="18" charset="0"/>
                <a:cs typeface="Arial Bold"/>
              </a:rPr>
              <a:t>specifikke adgangskrav</a:t>
            </a:r>
            <a:r>
              <a:rPr lang="da-DK" sz="1600" noProof="0" dirty="0">
                <a:solidFill>
                  <a:schemeClr val="bg1"/>
                </a:solidFill>
                <a:latin typeface="Georgia" panose="02040502050405020303" pitchFamily="18" charset="0"/>
                <a:cs typeface="Arial Bold"/>
              </a:rPr>
              <a:t>, som både gælder for kvote 1 og kvote 2 ansøgere:</a:t>
            </a:r>
          </a:p>
          <a:p>
            <a:pPr>
              <a:lnSpc>
                <a:spcPct val="150000"/>
              </a:lnSpc>
            </a:pPr>
            <a:endParaRPr lang="da-DK" sz="800" noProof="0" dirty="0">
              <a:solidFill>
                <a:schemeClr val="bg1"/>
              </a:solidFill>
              <a:latin typeface="Georgia" panose="02040502050405020303" pitchFamily="18" charset="0"/>
              <a:cs typeface="Arial Bold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16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Fysik C </a:t>
            </a:r>
            <a:r>
              <a:rPr lang="da-DK" sz="1600" b="0" i="0" u="sng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eller</a:t>
            </a:r>
            <a:r>
              <a:rPr lang="da-DK" sz="16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kemi C </a:t>
            </a:r>
            <a:r>
              <a:rPr lang="da-DK" sz="1600" b="0" i="0" u="sng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eller</a:t>
            </a:r>
            <a:r>
              <a:rPr lang="da-DK" sz="16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bioteknologi A </a:t>
            </a:r>
            <a:r>
              <a:rPr lang="da-DK" sz="1600" b="0" i="0" u="sng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eller</a:t>
            </a:r>
            <a:r>
              <a:rPr lang="da-DK" sz="16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geovidenskab A</a:t>
            </a:r>
          </a:p>
          <a:p>
            <a:pPr>
              <a:lnSpc>
                <a:spcPct val="150000"/>
              </a:lnSpc>
            </a:pPr>
            <a:r>
              <a:rPr lang="da-DK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OG</a:t>
            </a:r>
            <a:endParaRPr lang="da-DK" sz="1600" b="1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16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Samfundsfag C </a:t>
            </a:r>
            <a:r>
              <a:rPr lang="da-DK" sz="1600" b="0" i="0" u="sng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eller</a:t>
            </a:r>
            <a:r>
              <a:rPr lang="da-DK" sz="16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historie A</a:t>
            </a:r>
            <a:endParaRPr lang="da-DK" sz="1600" b="1" dirty="0">
              <a:solidFill>
                <a:schemeClr val="bg1"/>
              </a:solidFill>
              <a:latin typeface="Georgia" panose="02040502050405020303" pitchFamily="18" charset="0"/>
              <a:cs typeface="Arial Bold"/>
            </a:endParaRPr>
          </a:p>
          <a:p>
            <a:endParaRPr lang="da-DK" sz="1000" b="1" dirty="0">
              <a:solidFill>
                <a:schemeClr val="bg1"/>
              </a:solidFill>
              <a:latin typeface="Georgia" panose="02040502050405020303" pitchFamily="18" charset="0"/>
              <a:cs typeface="Arial Bold"/>
            </a:endParaRPr>
          </a:p>
          <a:p>
            <a:r>
              <a:rPr lang="da-DK" sz="1600" i="1" dirty="0">
                <a:solidFill>
                  <a:schemeClr val="bg1"/>
                </a:solidFill>
                <a:latin typeface="Georgia" panose="02040502050405020303" pitchFamily="18" charset="0"/>
                <a:cs typeface="Arial Bold"/>
              </a:rPr>
              <a:t>De specifikke adgangskrav </a:t>
            </a:r>
            <a:r>
              <a:rPr lang="da-DK" sz="1600" b="1" i="1" u="sng" dirty="0">
                <a:solidFill>
                  <a:schemeClr val="bg1"/>
                </a:solidFill>
                <a:latin typeface="Georgia" panose="02040502050405020303" pitchFamily="18" charset="0"/>
                <a:cs typeface="Arial Bold"/>
              </a:rPr>
              <a:t>skal</a:t>
            </a:r>
            <a:r>
              <a:rPr lang="da-DK" sz="1600" i="1" dirty="0">
                <a:solidFill>
                  <a:schemeClr val="bg1"/>
                </a:solidFill>
                <a:latin typeface="Georgia" panose="02040502050405020303" pitchFamily="18" charset="0"/>
                <a:cs typeface="Arial Bold"/>
              </a:rPr>
              <a:t> være bestået og dokumenteret  inden studiestart.</a:t>
            </a:r>
          </a:p>
          <a:p>
            <a:endParaRPr lang="da-DK" sz="1600" i="1" dirty="0">
              <a:solidFill>
                <a:schemeClr val="bg1"/>
              </a:solidFill>
              <a:latin typeface="Georgia" panose="02040502050405020303" pitchFamily="18" charset="0"/>
              <a:cs typeface="Arial Bold"/>
            </a:endParaRPr>
          </a:p>
          <a:p>
            <a:r>
              <a:rPr lang="da-DK" sz="1600" i="1" dirty="0">
                <a:solidFill>
                  <a:schemeClr val="bg1"/>
                </a:solidFill>
                <a:latin typeface="Georgia" panose="02040502050405020303" pitchFamily="18" charset="0"/>
                <a:cs typeface="Arial Bold"/>
              </a:rPr>
              <a:t>Dokumentation for tilmelding af suppleringskurser skal vedhæftes din </a:t>
            </a:r>
            <a:r>
              <a:rPr lang="da-DK" sz="1600" i="1">
                <a:solidFill>
                  <a:schemeClr val="bg1"/>
                </a:solidFill>
                <a:latin typeface="Georgia" panose="02040502050405020303" pitchFamily="18" charset="0"/>
                <a:cs typeface="Arial Bold"/>
              </a:rPr>
              <a:t>ansøgning inden </a:t>
            </a:r>
            <a:r>
              <a:rPr lang="da-DK" sz="1600" i="1" dirty="0">
                <a:solidFill>
                  <a:schemeClr val="bg1"/>
                </a:solidFill>
                <a:latin typeface="Georgia" panose="02040502050405020303" pitchFamily="18" charset="0"/>
                <a:cs typeface="Arial Bold"/>
              </a:rPr>
              <a:t>den 5. juli kl. 12.00.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965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497060858445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49706085844506"/>
</p:tagLst>
</file>

<file path=ppt/theme/theme1.xml><?xml version="1.0" encoding="utf-8"?>
<a:theme xmlns:a="http://schemas.openxmlformats.org/drawingml/2006/main" name="Københavns Professionshøjskole">
  <a:themeElements>
    <a:clrScheme name="KP Design Rø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A3C3C"/>
      </a:accent1>
      <a:accent2>
        <a:srgbClr val="CCCCCC"/>
      </a:accent2>
      <a:accent3>
        <a:srgbClr val="929292"/>
      </a:accent3>
      <a:accent4>
        <a:srgbClr val="404040"/>
      </a:accent4>
      <a:accent5>
        <a:srgbClr val="FFC8C8"/>
      </a:accent5>
      <a:accent6>
        <a:srgbClr val="FF8C8C"/>
      </a:accent6>
      <a:hlink>
        <a:srgbClr val="A5A5A5"/>
      </a:hlink>
      <a:folHlink>
        <a:srgbClr val="E6E6E6"/>
      </a:folHlink>
    </a:clrScheme>
    <a:fontScheme name="K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 err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9233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b="1" noProof="0" dirty="0">
            <a:solidFill>
              <a:schemeClr val="tx1"/>
            </a:solidFill>
            <a:latin typeface="+mn-lt"/>
            <a:cs typeface="Arial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pol Basis.potx" id="{AE914001-0B5F-4CC7-BC1C-7FDF869E2037}" vid="{4D584845-0B5D-4D78-8C36-79E14000C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182</Words>
  <Application>Microsoft Office PowerPoint</Application>
  <PresentationFormat>Skærmshow (16:9)</PresentationFormat>
  <Paragraphs>36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8" baseType="lpstr">
      <vt:lpstr>Arial</vt:lpstr>
      <vt:lpstr>Calibri</vt:lpstr>
      <vt:lpstr>Courier New</vt:lpstr>
      <vt:lpstr>Georgia</vt:lpstr>
      <vt:lpstr>Wingdings</vt:lpstr>
      <vt:lpstr>Københavns Professionshøjskole</vt:lpstr>
      <vt:lpstr>Optagelse på katastrofe- og risikomanager</vt:lpstr>
      <vt:lpstr>Adgangskrav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Københavns Professionshøjskole</dc:creator>
  <cp:lastModifiedBy>Nina Thestrup</cp:lastModifiedBy>
  <cp:revision>32</cp:revision>
  <dcterms:modified xsi:type="dcterms:W3CDTF">2021-02-05T12:06:42Z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2019-11-05T13:55:49.0424781Z</vt:lpwstr>
  </property>
  <property fmtid="{D5CDD505-2E9C-101B-9397-08002B2CF9AE}" pid="3" name="CustomerId">
    <vt:lpwstr>kph</vt:lpwstr>
  </property>
  <property fmtid="{D5CDD505-2E9C-101B-9397-08002B2CF9AE}" pid="4" name="TemplateId">
    <vt:lpwstr>636796841811223247</vt:lpwstr>
  </property>
  <property fmtid="{D5CDD505-2E9C-101B-9397-08002B2CF9AE}" pid="5" name="UserProfileId">
    <vt:lpwstr>637056127104632275</vt:lpwstr>
  </property>
</Properties>
</file>