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1" r:id="rId6"/>
    <p:sldId id="262" r:id="rId7"/>
    <p:sldId id="271" r:id="rId8"/>
    <p:sldId id="272" r:id="rId9"/>
    <p:sldId id="273" r:id="rId10"/>
    <p:sldId id="291" r:id="rId11"/>
    <p:sldId id="274" r:id="rId12"/>
    <p:sldId id="263" r:id="rId13"/>
    <p:sldId id="276" r:id="rId14"/>
    <p:sldId id="277" r:id="rId15"/>
    <p:sldId id="278" r:id="rId16"/>
    <p:sldId id="279" r:id="rId17"/>
    <p:sldId id="29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87" r:id="rId27"/>
    <p:sldId id="288" r:id="rId28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  <a:srgbClr val="000000"/>
    <a:srgbClr val="FA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894" y="7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20-10-2020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41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 descr="E:\Documents\Peter\Arbejde\Logo\KP_Logo_mærke_navnetræk\KP_Logo\Office_use_RGB\Asset 2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4" y="1552293"/>
            <a:ext cx="3884092" cy="20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Documents\Peter\Arbejde\Logo\KP_Logo_mærke_navnetræk\KP_Logo\Office_use_RGB\Asset 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7" y="4528786"/>
            <a:ext cx="729572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3C3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ocuments\Peter\Arbejde\Logo\KP_Logo_mærke_navnetræk\KP_Logo\Office_use_RGB\Asset 4@4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0" y="1552915"/>
            <a:ext cx="388172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6" r:id="rId14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rgbClr val="FF0000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uddannelser/laerer/netuddannelse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optagelse-og-vejledning/adgangskrav-til-undervisningsfag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p.dk/uddannelser/meritlaerer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6" name="USR_Title"/>
          <p:cNvSpPr txBox="1"/>
          <p:nvPr/>
        </p:nvSpPr>
        <p:spPr>
          <a:xfrm>
            <a:off x="906285" y="4024715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7" name="OFF_Addressheading1"/>
          <p:cNvSpPr txBox="1"/>
          <p:nvPr/>
        </p:nvSpPr>
        <p:spPr>
          <a:xfrm>
            <a:off x="906287" y="422793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  <a:br>
              <a:rPr lang="da-DK" dirty="0"/>
            </a:br>
            <a:r>
              <a:rPr lang="da-DK" sz="2000" dirty="0"/>
              <a:t>30 ECTS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Kulturfag: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Historie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Kristendomskundskab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Samfundsfag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b="1" dirty="0"/>
              <a:t>Praktiske/musiske 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Billedkunst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Håndværk &amp;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Idræt 1.-6./4.-10.-klassetrin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Madkundskab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Musik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9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undervisningsfag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Prioritering af ligeværdige faktorer: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Faglig interesse og styrke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Størrelse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Aldersspecialisering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Efterspørgsel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Etc.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9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Pædagogik og lærerfaglighed</a:t>
            </a:r>
            <a:br>
              <a:rPr lang="da-DK" dirty="0"/>
            </a:br>
            <a:r>
              <a:rPr lang="da-DK" sz="2000" dirty="0"/>
              <a:t>40 ECTS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PLa</a:t>
            </a:r>
            <a:r>
              <a:rPr lang="da-DK" dirty="0">
                <a:solidFill>
                  <a:srgbClr val="192337"/>
                </a:solidFill>
              </a:rPr>
              <a:t>: Almen undervisningskompetence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PLb</a:t>
            </a:r>
            <a:r>
              <a:rPr lang="da-DK" dirty="0">
                <a:solidFill>
                  <a:srgbClr val="192337"/>
                </a:solidFill>
              </a:rPr>
              <a:t>: Elevens læring og udvikling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PLc</a:t>
            </a:r>
            <a:r>
              <a:rPr lang="da-DK" dirty="0">
                <a:solidFill>
                  <a:srgbClr val="192337"/>
                </a:solidFill>
              </a:rPr>
              <a:t>: </a:t>
            </a:r>
            <a:r>
              <a:rPr lang="da-DK" dirty="0" err="1">
                <a:solidFill>
                  <a:srgbClr val="192337"/>
                </a:solidFill>
              </a:rPr>
              <a:t>Specialpædagogik</a:t>
            </a:r>
            <a:endParaRPr lang="da-DK" dirty="0">
              <a:solidFill>
                <a:srgbClr val="192337"/>
              </a:solidFill>
            </a:endParaRPr>
          </a:p>
          <a:p>
            <a:endParaRPr lang="da-DK" dirty="0">
              <a:solidFill>
                <a:srgbClr val="192337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PLd</a:t>
            </a:r>
            <a:r>
              <a:rPr lang="da-DK" dirty="0">
                <a:solidFill>
                  <a:srgbClr val="192337"/>
                </a:solidFill>
              </a:rPr>
              <a:t>: Undervisning af tosprogede elever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9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Praktik (PR3)</a:t>
            </a:r>
            <a:br>
              <a:rPr lang="da-DK" dirty="0"/>
            </a:br>
            <a:r>
              <a:rPr lang="da-DK" sz="2000" dirty="0"/>
              <a:t>10 ECTS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192337"/>
                </a:solidFill>
              </a:rPr>
              <a:t>Et praktikmodul, hvor alle undervisningsfag er i spil: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Praktikundervisning på læreruddannelsen og 6 ugers praktik (30 dage) på en folkeskole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Mulighed for udstrakt praktik (f.eks. 2 dage om ugen i 15 uger)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Praktik afsluttes med prøve, ekstern censur og karakter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Ingen ”praktik i eget skema”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Merit for praktik: Det er kun undtagelsesvist muligt at få merit for praktik og endnu sjældnere for kompetencemålsprøven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82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417975"/>
            <a:ext cx="7488758" cy="785523"/>
          </a:xfrm>
        </p:spPr>
        <p:txBody>
          <a:bodyPr/>
          <a:lstStyle/>
          <a:p>
            <a:r>
              <a:rPr lang="da-DK" dirty="0"/>
              <a:t>Toning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48172" y="951570"/>
            <a:ext cx="7488237" cy="2592388"/>
          </a:xfrm>
        </p:spPr>
        <p:txBody>
          <a:bodyPr/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a-DK" dirty="0"/>
              <a:t>Specialpædagogisk toning</a:t>
            </a:r>
            <a:endParaRPr lang="en-US" dirty="0"/>
          </a:p>
          <a:p>
            <a:pPr fontAlgn="base"/>
            <a:endParaRPr lang="da-DK" dirty="0"/>
          </a:p>
          <a:p>
            <a:pPr fontAlgn="base"/>
            <a:r>
              <a:rPr lang="da-DK" dirty="0"/>
              <a:t>Her erstattes et undervisningsfag af 3 specialiseringsmoduler på toningen</a:t>
            </a:r>
            <a:endParaRPr lang="en-US" dirty="0"/>
          </a:p>
          <a:p>
            <a:pPr fontAlgn="base"/>
            <a:r>
              <a:rPr lang="da-DK" dirty="0"/>
              <a:t>Dansk eller matematik som 1. undervisningsfag, men valgfrit 2. undervisningsfag</a:t>
            </a:r>
            <a:r>
              <a:rPr lang="en-US" dirty="0"/>
              <a:t>​</a:t>
            </a:r>
          </a:p>
          <a:p>
            <a:pPr fontAlgn="base"/>
            <a:r>
              <a:rPr lang="da-DK" dirty="0"/>
              <a:t>Følger samme hold på specialiseringsmodulerne, hvilket giver et tættere studiemiljø</a:t>
            </a:r>
          </a:p>
          <a:p>
            <a:pPr fontAlgn="base"/>
            <a:endParaRPr lang="en-US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2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Modulformer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1"/>
                </a:solidFill>
              </a:rPr>
              <a:t>Dag </a:t>
            </a:r>
            <a:r>
              <a:rPr lang="da-DK" dirty="0">
                <a:solidFill>
                  <a:schemeClr val="tx1"/>
                </a:solidFill>
              </a:rPr>
              <a:t>(kl. 8-17) (med ordinære lærerstuderende) – alle moduler</a:t>
            </a:r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Aften </a:t>
            </a:r>
            <a:r>
              <a:rPr lang="da-DK" dirty="0">
                <a:solidFill>
                  <a:schemeClr val="tx1"/>
                </a:solidFill>
              </a:rPr>
              <a:t>(kl. 17-21) (rene merithold) – færre moduler</a:t>
            </a:r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Net </a:t>
            </a:r>
            <a:r>
              <a:rPr lang="da-DK" dirty="0">
                <a:solidFill>
                  <a:schemeClr val="tx1"/>
                </a:solidFill>
              </a:rPr>
              <a:t>(med ordinære lærerstuderende) – mange moduler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Bemærk: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Skemapositionen kan ændre sig fra semester til semester på dag og net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Det er muligt at læse enkelte moduler i Helsingør på dag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87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Netbaserede</a:t>
            </a:r>
            <a:r>
              <a:rPr lang="da-DK" dirty="0"/>
              <a:t> moduler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896" y="1311610"/>
            <a:ext cx="7488237" cy="2844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tx1"/>
                </a:solidFill>
              </a:rPr>
              <a:t>Undervisning og vejledning er tilrettelagt dels som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chemeClr val="tx1"/>
                </a:solidFill>
              </a:rPr>
              <a:t>Fysiske indkald: </a:t>
            </a:r>
            <a:r>
              <a:rPr lang="da-DK" sz="1400" dirty="0">
                <a:solidFill>
                  <a:schemeClr val="tx1"/>
                </a:solidFill>
              </a:rPr>
              <a:t>4 indkald/semester: fredag 12.30-18.00, lørdag 9.30-13.30, lørdag 14.00 - 17.30 (75% mødepligt)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 err="1">
                <a:solidFill>
                  <a:schemeClr val="tx1"/>
                </a:solidFill>
              </a:rPr>
              <a:t>Netbaseret</a:t>
            </a:r>
            <a:r>
              <a:rPr lang="da-DK" sz="1400" b="1" dirty="0">
                <a:solidFill>
                  <a:schemeClr val="tx1"/>
                </a:solidFill>
              </a:rPr>
              <a:t> undervisning</a:t>
            </a:r>
            <a:r>
              <a:rPr lang="da-DK" sz="1400" dirty="0">
                <a:solidFill>
                  <a:schemeClr val="tx1"/>
                </a:solidFill>
              </a:rPr>
              <a:t>:</a:t>
            </a:r>
          </a:p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400" b="1" dirty="0">
                <a:solidFill>
                  <a:schemeClr val="tx1"/>
                </a:solidFill>
              </a:rPr>
              <a:t>Virtuel undervisning (synkron, online undervisning):</a:t>
            </a:r>
            <a:r>
              <a:rPr lang="da-DK" sz="1400" dirty="0">
                <a:solidFill>
                  <a:schemeClr val="tx1"/>
                </a:solidFill>
              </a:rPr>
              <a:t> 4-5 indkald, f.eks. tirsdag aften kl.18-21 </a:t>
            </a:r>
          </a:p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400" b="1" dirty="0">
                <a:solidFill>
                  <a:schemeClr val="tx1"/>
                </a:solidFill>
              </a:rPr>
              <a:t>Asynkron undervisning: </a:t>
            </a:r>
            <a:r>
              <a:rPr lang="da-DK" sz="1400" dirty="0">
                <a:solidFill>
                  <a:schemeClr val="tx1"/>
                </a:solidFill>
              </a:rPr>
              <a:t>arbejde med opgaver individuelt eller i studiegrupper, feedback m.m.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tx1"/>
                </a:solidFill>
              </a:rPr>
              <a:t>Se mere på </a:t>
            </a:r>
            <a:r>
              <a:rPr lang="da-DK" sz="1200" dirty="0">
                <a:solidFill>
                  <a:schemeClr val="tx1"/>
                </a:solidFill>
                <a:hlinkClick r:id="rId2"/>
              </a:rPr>
              <a:t>https://www.kp.dk/uddannelser/laerer/netuddannelse/</a:t>
            </a:r>
            <a:endParaRPr lang="da-DK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4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05179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Der kan i særlige tilfælde dispenseres fra adgangsbetingelser, hvis en samlet vurdering af ansøgerens kvalifikationer og kompetencer begrunder optagelse.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Dispensation gives på baggrund af en konkret og individuel vurdering af ansøgeren.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1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  <a:br>
              <a:rPr lang="da-DK" dirty="0"/>
            </a:br>
            <a:r>
              <a:rPr lang="da-DK" sz="2000" dirty="0"/>
              <a:t>Undervisningsfag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Vær opmærksom på, at der er adgangskrav til de enkelte undervisningsfag.</a:t>
            </a:r>
          </a:p>
          <a:p>
            <a:r>
              <a:rPr lang="da-DK" dirty="0">
                <a:solidFill>
                  <a:schemeClr val="tx1"/>
                </a:solidFill>
              </a:rPr>
              <a:t>Se mere her: </a:t>
            </a:r>
            <a:r>
              <a:rPr lang="da-DK" sz="1200" dirty="0">
                <a:solidFill>
                  <a:schemeClr val="tx1"/>
                </a:solidFill>
                <a:hlinkClick r:id="rId2"/>
              </a:rPr>
              <a:t>https://www.kp.dk/optagelse-og-vejledning/adgangskrav-til-undervisningsfag/</a:t>
            </a:r>
            <a:endParaRPr lang="da-DK" sz="1200" dirty="0">
              <a:solidFill>
                <a:schemeClr val="tx1"/>
              </a:solidFill>
            </a:endParaRP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Du kan i særlige tilfælde og efter en konkret vurdering få adgang til at følge et undervisningsfag, selv om du ikke opfylder adgangsbetingelserne, hvis du på anden vis har opnået relevante kompetencer. </a:t>
            </a:r>
          </a:p>
          <a:p>
            <a:r>
              <a:rPr lang="da-DK" dirty="0">
                <a:solidFill>
                  <a:schemeClr val="tx1"/>
                </a:solidFill>
              </a:rPr>
              <a:t>Vurderingen finder sted i forbindelse med ansøgningen.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Merit for moduler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5971" y="1419622"/>
            <a:ext cx="7488237" cy="2592388"/>
          </a:xfrm>
        </p:spPr>
        <p:txBody>
          <a:bodyPr/>
          <a:lstStyle/>
          <a:p>
            <a:r>
              <a:rPr lang="da-DK" sz="1400" dirty="0">
                <a:solidFill>
                  <a:schemeClr val="tx1"/>
                </a:solidFill>
              </a:rPr>
              <a:t>Du kan søge om merit for moduler enten i forbindelse med ansøgning om optagelse eller senere i uddannelsesforløbet.</a:t>
            </a:r>
          </a:p>
          <a:p>
            <a:r>
              <a:rPr lang="da-DK" sz="1400" dirty="0">
                <a:solidFill>
                  <a:schemeClr val="tx1"/>
                </a:solidFill>
              </a:rPr>
              <a:t>Vi giver merit på baggrund af et uddannelseselement fra en anden videregående uddannelse, der i forhold til niveau (mindst professionsbachelorniveau), omfang (ECTS) og indhold (kompetence-, videns- og færdighedsmål) står mål med et givent modul på læreruddannelsen.</a:t>
            </a:r>
          </a:p>
          <a:p>
            <a:r>
              <a:rPr lang="da-DK" sz="1400" dirty="0">
                <a:solidFill>
                  <a:schemeClr val="tx1"/>
                </a:solidFill>
              </a:rPr>
              <a:t>Studerende, der får merit for et undervisningsfag, skal stadig deltage i praktik i faget.</a:t>
            </a:r>
          </a:p>
          <a:p>
            <a:r>
              <a:rPr lang="da-DK" sz="1400" dirty="0">
                <a:solidFill>
                  <a:schemeClr val="tx1"/>
                </a:solidFill>
              </a:rPr>
              <a:t>Får man merit, helt eller delvist, for et undervisningsfag eller PL-moduler, skal man stadig op til </a:t>
            </a:r>
            <a:r>
              <a:rPr lang="da-DK" sz="1400" b="1" dirty="0">
                <a:solidFill>
                  <a:schemeClr val="tx1"/>
                </a:solidFill>
              </a:rPr>
              <a:t>den samlede kompetencemålsprøve </a:t>
            </a:r>
            <a:r>
              <a:rPr lang="da-DK" sz="1400" dirty="0">
                <a:solidFill>
                  <a:schemeClr val="tx1"/>
                </a:solidFill>
              </a:rPr>
              <a:t>og vil blive prøvet i alle fagets kompetencemål – også dem, man har fået merit for.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2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Informationsmøde</a:t>
            </a:r>
            <a:br>
              <a:rPr lang="da-DK" dirty="0"/>
            </a:br>
            <a:r>
              <a:rPr lang="da-DK" dirty="0"/>
              <a:t>Meritlæreruddannelsen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Campus Carlsberg</a:t>
            </a:r>
          </a:p>
        </p:txBody>
      </p:sp>
      <p:sp>
        <p:nvSpPr>
          <p:cNvPr id="4" name="Date_DateCustomE"/>
          <p:cNvSpPr txBox="1">
            <a:spLocks/>
          </p:cNvSpPr>
          <p:nvPr/>
        </p:nvSpPr>
        <p:spPr>
          <a:xfrm>
            <a:off x="758429" y="4643665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F6BF-A8DF-4250-955E-8CA6640223DA}" type="datetime2">
              <a:rPr lang="da-DK" sz="1400" smtClean="0">
                <a:latin typeface="Georgia" panose="02040502050405020303" pitchFamily="18" charset="0"/>
              </a:rPr>
              <a:pPr/>
              <a:t>20. oktober 2020</a:t>
            </a:fld>
            <a:endParaRPr lang="da-DK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7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Gældende priser: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Per modul: 4.600 kr.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Praktikmodul: 6.500 kr.</a:t>
            </a:r>
          </a:p>
          <a:p>
            <a:r>
              <a:rPr lang="da-DK" dirty="0">
                <a:solidFill>
                  <a:schemeClr val="tx1"/>
                </a:solidFill>
              </a:rPr>
              <a:t>Priserne reguleres pr. kalenderår.</a:t>
            </a:r>
          </a:p>
          <a:p>
            <a:r>
              <a:rPr lang="da-DK" dirty="0">
                <a:solidFill>
                  <a:schemeClr val="tx1"/>
                </a:solidFill>
              </a:rPr>
              <a:t>Betaling sker pr. semester for det antal moduler, man læser.</a:t>
            </a:r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2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347614"/>
            <a:ext cx="7488237" cy="32043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tx1"/>
                </a:solidFill>
              </a:rPr>
              <a:t>Sådan søger du: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Elektronisk ansøgningsskema på kp.dk –&gt; Uddannelser –&gt; Meritlærer -&gt; Ansøg om optagelse på </a:t>
            </a:r>
            <a:r>
              <a:rPr lang="da-DK" dirty="0" err="1">
                <a:solidFill>
                  <a:schemeClr val="tx1"/>
                </a:solidFill>
              </a:rPr>
              <a:t>meritlæreruddannelsen</a:t>
            </a:r>
            <a:endParaRPr lang="da-DK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da-DK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Husk dokumentation for uddannelse (videregående og gymnasial) og eventuelt erhvervserfaring (hvis du søger ind på baggrund af en erhvervsuddannelse)</a:t>
            </a:r>
          </a:p>
          <a:p>
            <a:pPr>
              <a:lnSpc>
                <a:spcPct val="90000"/>
              </a:lnSpc>
            </a:pPr>
            <a:endParaRPr lang="da-DK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Vi spørger i ansøgningsskemaet, hvilke undervisningsfag du ønsker at læse på din meritlæreruddannelse (angivelsen er ikke bindende)</a:t>
            </a:r>
          </a:p>
          <a:p>
            <a:pPr>
              <a:lnSpc>
                <a:spcPct val="90000"/>
              </a:lnSpc>
            </a:pPr>
            <a:endParaRPr lang="da-DK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Søg eventuelt merit for moduler – husk dokumentation (studieordning for den uddannelse, du søger merit på baggrund af)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9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</a:t>
            </a:r>
            <a:br>
              <a:rPr lang="da-DK" dirty="0"/>
            </a:br>
            <a:r>
              <a:rPr lang="da-DK" sz="2000" dirty="0"/>
              <a:t>Kalender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Ansøgningsfrist 1. november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Du får senest svar senest uge 51 med forslag til første semesters studieforløb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Introduktionsmøde i uge 3 og studiestart i uge 4 (ultimo januar)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2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934" y="166073"/>
            <a:ext cx="7488758" cy="468052"/>
          </a:xfrm>
        </p:spPr>
        <p:txBody>
          <a:bodyPr/>
          <a:lstStyle/>
          <a:p>
            <a:r>
              <a:rPr lang="da-DK" dirty="0"/>
              <a:t>Mere information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2195" y="878142"/>
            <a:ext cx="7488237" cy="2592388"/>
          </a:xfrm>
        </p:spPr>
        <p:txBody>
          <a:bodyPr/>
          <a:lstStyle/>
          <a:p>
            <a:r>
              <a:rPr lang="da-DK" dirty="0"/>
              <a:t>Læs om </a:t>
            </a:r>
            <a:r>
              <a:rPr lang="da-DK" dirty="0" err="1"/>
              <a:t>meritlæreruddannelsen</a:t>
            </a:r>
            <a:r>
              <a:rPr lang="da-DK" dirty="0"/>
              <a:t> her: </a:t>
            </a:r>
            <a:r>
              <a:rPr lang="da-DK" sz="1200" dirty="0">
                <a:hlinkClick r:id="rId2"/>
              </a:rPr>
              <a:t>https://www.kp.dk/uddannelser/meritlaerer/</a:t>
            </a:r>
            <a:endParaRPr lang="da-DK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90D3E4-58C6-4364-85A8-2F077E2F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4" y="1311610"/>
            <a:ext cx="6212073" cy="33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</a:t>
            </a:r>
            <a:r>
              <a:rPr lang="da-DK" dirty="0" err="1"/>
              <a:t>meritlæreruddannelsen</a:t>
            </a:r>
            <a:r>
              <a:rPr lang="da-DK" dirty="0"/>
              <a:t>!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800" dirty="0"/>
              <a:t>Vi glæder os til at se jer på Campus Carlsberg </a:t>
            </a:r>
            <a:r>
              <a:rPr lang="da-DK" sz="1800" dirty="0">
                <a:sym typeface="Wingdings" panose="05000000000000000000" pitchFamily="2" charset="2"/>
              </a:rPr>
              <a:t>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3" y="1649720"/>
            <a:ext cx="3538066" cy="23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576064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758682" y="1347614"/>
            <a:ext cx="7488237" cy="3240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dirty="0"/>
              <a:t>Kl. 17.00-17.05:	Velkomst ved studiekoordinator for Åben Uddannelse,</a:t>
            </a:r>
          </a:p>
          <a:p>
            <a:r>
              <a:rPr lang="da-DK" dirty="0"/>
              <a:t>				Mette Marie Gräs Kokholm</a:t>
            </a:r>
          </a:p>
          <a:p>
            <a:pPr>
              <a:spcAft>
                <a:spcPts val="0"/>
              </a:spcAft>
            </a:pPr>
            <a:r>
              <a:rPr lang="da-DK" dirty="0"/>
              <a:t>Kl. 17.05-17.15:	Oplæg ved underviser fra den pædagogiske faggruppe, 					Christina Helene Gellert Kürstein</a:t>
            </a:r>
          </a:p>
          <a:p>
            <a:pPr>
              <a:spcAft>
                <a:spcPts val="0"/>
              </a:spcAft>
            </a:pPr>
            <a:endParaRPr lang="da-DK" dirty="0"/>
          </a:p>
          <a:p>
            <a:pPr>
              <a:spcAft>
                <a:spcPts val="0"/>
              </a:spcAft>
            </a:pPr>
            <a:r>
              <a:rPr lang="da-DK" dirty="0"/>
              <a:t>Kl. 17.15-18.15:	Generel information om </a:t>
            </a:r>
            <a:r>
              <a:rPr lang="da-DK" dirty="0" err="1"/>
              <a:t>meritlæreruddannelsen</a:t>
            </a:r>
            <a:r>
              <a:rPr lang="da-DK" dirty="0"/>
              <a:t> ved 						studiekoordinatorer for </a:t>
            </a:r>
            <a:r>
              <a:rPr lang="da-DK" dirty="0" err="1"/>
              <a:t>meritlæreruddannelsen</a:t>
            </a:r>
            <a:r>
              <a:rPr lang="da-DK" dirty="0"/>
              <a:t>, Anne David 					Koue, Christina Lerche Thaulov og</a:t>
            </a:r>
          </a:p>
          <a:p>
            <a:pPr>
              <a:spcAft>
                <a:spcPts val="0"/>
              </a:spcAft>
            </a:pPr>
            <a:r>
              <a:rPr lang="da-DK" dirty="0"/>
              <a:t>				Anders Bæk Brønsted</a:t>
            </a:r>
          </a:p>
          <a:p>
            <a:pPr>
              <a:spcAft>
                <a:spcPts val="0"/>
              </a:spcAft>
            </a:pPr>
            <a:endParaRPr lang="da-DK" dirty="0"/>
          </a:p>
          <a:p>
            <a:r>
              <a:rPr lang="da-DK" dirty="0"/>
              <a:t>Kl. 18.15-19.00:	Mulighed for individuelle spørgsmål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5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læse til lærer?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Meningsfuldt at bidrage til næste generations dannelse og uddannelse – at kunne gøre en forskel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Fagligt udfordrende og relationelt givende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Lærermangel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Meritlærere er efterspurgt arbejdskraft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Hvis du har en afsluttet kandidat-, bachelor- eller professionsbacheloruddannelse</a:t>
            </a:r>
          </a:p>
          <a:p>
            <a:endParaRPr lang="da-DK" dirty="0"/>
          </a:p>
          <a:p>
            <a:r>
              <a:rPr lang="da-DK" dirty="0"/>
              <a:t>eller</a:t>
            </a:r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er fyldt 25 år,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har en uddannelse på mindst erhvervsuddannelsesniveau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og mindst to års erhvervserfaring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0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Indhold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Meritlæreruddannelsen: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I alt 150 ECTS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100 ECTS fordelt på 3 undervisningsfag (UV1-3)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40 ECTS inden for fagområdet pædagogik og lærerfaglighed (</a:t>
            </a:r>
            <a:r>
              <a:rPr lang="da-DK" dirty="0" err="1"/>
              <a:t>Pla</a:t>
            </a:r>
            <a:r>
              <a:rPr lang="da-DK" dirty="0"/>
              <a:t>-d)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10 ECTS praktikmodul (PR3)</a:t>
            </a:r>
          </a:p>
          <a:p>
            <a:endParaRPr lang="da-DK" dirty="0"/>
          </a:p>
          <a:p>
            <a:r>
              <a:rPr lang="da-DK" dirty="0"/>
              <a:t>Bemærk: Meritlæreruddannelsen er således 90 ECTS kortere end den ordinære læreruddannelse (4 års fuldtidsstudier)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2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828092"/>
          </a:xfrm>
        </p:spPr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Forløb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Uddannelsen er en fleksibelt tilrettelagt betalings- og deltidsuddannelse, der typisk tager omkring 4 år at gennemføre (deltidsstudier) med job ved siden af.</a:t>
            </a:r>
          </a:p>
          <a:p>
            <a:r>
              <a:rPr lang="da-DK" dirty="0"/>
              <a:t>Du tilrettelægger uddannelsesforløbet individuelt på baggrund af dine ønsker og kvalifikationer, og du kan læse modulerne på dag-, aften- eller net-hold.</a:t>
            </a:r>
          </a:p>
          <a:p>
            <a:r>
              <a:rPr lang="da-DK" dirty="0"/>
              <a:t>Du skal gennemføre uddannelsen inden for 6 år.</a:t>
            </a:r>
          </a:p>
          <a:p>
            <a:r>
              <a:rPr lang="da-DK" dirty="0"/>
              <a:t>Eksempel på studieforløb: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37CCFF-9909-4E59-A257-4E4C9924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9" y="3507854"/>
            <a:ext cx="6768752" cy="11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Vi anbefaler: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b="1" dirty="0"/>
              <a:t>Dansk</a:t>
            </a:r>
            <a:r>
              <a:rPr lang="da-DK" dirty="0"/>
              <a:t> eller </a:t>
            </a:r>
            <a:r>
              <a:rPr lang="da-DK" b="1" dirty="0"/>
              <a:t>matematik </a:t>
            </a:r>
            <a:r>
              <a:rPr lang="da-DK" dirty="0"/>
              <a:t>1.-6./4.-10.-klassetrin (40 ECTS)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2 andre undervisningsfag (af hver 30 ECTS)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r>
              <a:rPr lang="da-DK" dirty="0"/>
              <a:t>Bemærk: Der er adgangskrav til undervisningsfag på baggrund af din gymnasiale uddannelse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3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  <a:br>
              <a:rPr lang="da-DK" dirty="0"/>
            </a:br>
            <a:r>
              <a:rPr lang="da-DK" sz="2000" dirty="0"/>
              <a:t>30 ECTS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Sprogfag: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Engelsk 1.-6.-/4.10.-klassetrin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Fransk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Tysk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b="1" dirty="0"/>
              <a:t>Naturfag: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Biologi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Fysik/kemi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Geografi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Natur/teknologi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20. oktober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44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7327925817204"/>
</p:tagLst>
</file>

<file path=ppt/theme/theme1.xml><?xml version="1.0" encoding="utf-8"?>
<a:theme xmlns:a="http://schemas.openxmlformats.org/drawingml/2006/main" name="Københavns Professionshøjskole">
  <a:themeElements>
    <a:clrScheme name="Københavns Professionshøjsko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3C3C"/>
      </a:accent1>
      <a:accent2>
        <a:srgbClr val="FA8C8C"/>
      </a:accent2>
      <a:accent3>
        <a:srgbClr val="FAD9D9"/>
      </a:accent3>
      <a:accent4>
        <a:srgbClr val="005447"/>
      </a:accent4>
      <a:accent5>
        <a:srgbClr val="449A92"/>
      </a:accent5>
      <a:accent6>
        <a:srgbClr val="C6DEDB"/>
      </a:accent6>
      <a:hlink>
        <a:srgbClr val="FA3C3C"/>
      </a:hlink>
      <a:folHlink>
        <a:srgbClr val="005447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1" noProof="0" dirty="0">
            <a:solidFill>
              <a:schemeClr val="bg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DA3C87850F4947A7CCA132524D497F" ma:contentTypeVersion="0" ma:contentTypeDescription="Opret et nyt dokument." ma:contentTypeScope="" ma:versionID="02abc70f7d19fb55a124a88018d401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48eac155cc38e7d0f88ac16a30a7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99AA0-1847-4313-BC0F-CF4F2A383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178B94-E740-49F7-A4DD-B7CFEB39CEE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484C63-9E43-4788-9913-E455BE9AFA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Skærmshow (16:9)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Wingdings</vt:lpstr>
      <vt:lpstr>Københavns Professionshøjskole</vt:lpstr>
      <vt:lpstr>PowerPoint-præsentation</vt:lpstr>
      <vt:lpstr>Informationsmøde Meritlæreruddannelsen</vt:lpstr>
      <vt:lpstr>Program</vt:lpstr>
      <vt:lpstr>Hvorfor læse til lærer?</vt:lpstr>
      <vt:lpstr>Adgang</vt:lpstr>
      <vt:lpstr>Overblik Indhold</vt:lpstr>
      <vt:lpstr>Overblik Forløb</vt:lpstr>
      <vt:lpstr>Undervisningsfag</vt:lpstr>
      <vt:lpstr>Undervisningsfag 30 ECTS</vt:lpstr>
      <vt:lpstr>Undervisningsfag 30 ECTS</vt:lpstr>
      <vt:lpstr>Valg af undervisningsfag</vt:lpstr>
      <vt:lpstr>Pædagogik og lærerfaglighed 40 ECTS</vt:lpstr>
      <vt:lpstr>Praktik (PR3) 10 ECTS</vt:lpstr>
      <vt:lpstr>Toning</vt:lpstr>
      <vt:lpstr>Modulformer</vt:lpstr>
      <vt:lpstr>Netbaserede moduler</vt:lpstr>
      <vt:lpstr>Optagelse</vt:lpstr>
      <vt:lpstr>Optagelse Undervisningsfag</vt:lpstr>
      <vt:lpstr>Merit for moduler</vt:lpstr>
      <vt:lpstr>Priser</vt:lpstr>
      <vt:lpstr>Ansøgning</vt:lpstr>
      <vt:lpstr>Ansøgning Kalender</vt:lpstr>
      <vt:lpstr>Mere information</vt:lpstr>
      <vt:lpstr>Velkommen til meritlæreruddannelsen!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2020-10-20T18:36:25Z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2017-09-21T12:30:54.3270011Z</vt:lpwstr>
  </property>
  <property fmtid="{D5CDD505-2E9C-101B-9397-08002B2CF9AE}" pid="3" name="ContentTypeId">
    <vt:lpwstr>0x010100FBDA3C87850F4947A7CCA132524D497F</vt:lpwstr>
  </property>
</Properties>
</file>