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.xml" ContentType="application/vnd.openxmlformats-officedocument.presentationml.tags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317" r:id="rId5"/>
    <p:sldId id="341" r:id="rId6"/>
    <p:sldId id="342" r:id="rId7"/>
    <p:sldId id="320" r:id="rId8"/>
    <p:sldId id="343" r:id="rId9"/>
    <p:sldId id="324" r:id="rId10"/>
    <p:sldId id="348" r:id="rId11"/>
    <p:sldId id="349" r:id="rId12"/>
    <p:sldId id="350" r:id="rId13"/>
    <p:sldId id="327" r:id="rId14"/>
    <p:sldId id="369" r:id="rId15"/>
    <p:sldId id="351" r:id="rId16"/>
    <p:sldId id="354" r:id="rId17"/>
    <p:sldId id="352" r:id="rId18"/>
    <p:sldId id="353" r:id="rId19"/>
    <p:sldId id="370" r:id="rId20"/>
    <p:sldId id="359" r:id="rId21"/>
    <p:sldId id="367" r:id="rId22"/>
    <p:sldId id="360" r:id="rId23"/>
    <p:sldId id="362" r:id="rId24"/>
    <p:sldId id="363" r:id="rId25"/>
    <p:sldId id="364" r:id="rId26"/>
    <p:sldId id="365" r:id="rId27"/>
    <p:sldId id="368" r:id="rId28"/>
    <p:sldId id="358" r:id="rId29"/>
    <p:sldId id="355" r:id="rId30"/>
    <p:sldId id="356" r:id="rId31"/>
    <p:sldId id="357" r:id="rId32"/>
    <p:sldId id="256" r:id="rId33"/>
  </p:sldIdLst>
  <p:sldSz cx="9144000" cy="5143500" type="screen16x9"/>
  <p:notesSz cx="6797675" cy="9926638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>
          <p15:clr>
            <a:srgbClr val="A4A3A4"/>
          </p15:clr>
        </p15:guide>
        <p15:guide id="2" orient="horz" pos="1469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5284">
          <p15:clr>
            <a:srgbClr val="A4A3A4"/>
          </p15:clr>
        </p15:guide>
        <p15:guide id="5" pos="567">
          <p15:clr>
            <a:srgbClr val="A4A3A4"/>
          </p15:clr>
        </p15:guide>
        <p15:guide id="6" orient="horz" pos="1076">
          <p15:clr>
            <a:srgbClr val="A4A3A4"/>
          </p15:clr>
        </p15:guide>
        <p15:guide id="7" orient="horz" pos="1102">
          <p15:clr>
            <a:srgbClr val="A4A3A4"/>
          </p15:clr>
        </p15:guide>
        <p15:guide id="8" orient="horz" pos="29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BA5E9"/>
    <a:srgbClr val="FB8989"/>
    <a:srgbClr val="FA3C3C"/>
    <a:srgbClr val="192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19020F-4A67-4688-B958-0AD39186E368}" v="140" dt="2020-06-18T07:47:54.4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yst layout 3 - Marker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llemlayout 4 - Marker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82759" autoAdjust="0"/>
  </p:normalViewPr>
  <p:slideViewPr>
    <p:cSldViewPr snapToObjects="1">
      <p:cViewPr varScale="1">
        <p:scale>
          <a:sx n="79" d="100"/>
          <a:sy n="79" d="100"/>
        </p:scale>
        <p:origin x="1224" y="72"/>
      </p:cViewPr>
      <p:guideLst>
        <p:guide orient="horz" pos="1434"/>
        <p:guide orient="horz" pos="1469"/>
        <p:guide orient="horz" pos="3929"/>
        <p:guide pos="5284"/>
        <p:guide pos="567"/>
        <p:guide orient="horz" pos="1076"/>
        <p:guide orient="horz" pos="1102"/>
        <p:guide orient="horz" pos="294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1" d="100"/>
          <a:sy n="81" d="100"/>
        </p:scale>
        <p:origin x="3240" y="10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4A9671-9ADC-4BE4-9D23-E479441F158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8420D3C2-72CB-4F5A-8ED2-83DF74EABA38}">
      <dgm:prSet phldrT="[Tekst]" custT="1"/>
      <dgm:spPr/>
      <dgm:t>
        <a:bodyPr anchor="t"/>
        <a:lstStyle/>
        <a:p>
          <a:pPr>
            <a:spcAft>
              <a:spcPct val="35000"/>
            </a:spcAft>
          </a:pPr>
          <a:r>
            <a:rPr lang="da-DK" sz="1800" b="1" dirty="0"/>
            <a:t>Gå ind på Praktikportalen:</a:t>
          </a:r>
        </a:p>
        <a:p>
          <a:pPr>
            <a:spcAft>
              <a:spcPct val="35000"/>
            </a:spcAft>
          </a:pPr>
          <a:r>
            <a:rPr lang="da-DK" sz="1800" b="1" dirty="0"/>
            <a:t>Find praktiksted</a:t>
          </a:r>
        </a:p>
        <a:p>
          <a:pPr>
            <a:spcAft>
              <a:spcPts val="0"/>
            </a:spcAft>
          </a:pPr>
          <a:r>
            <a:rPr lang="da-DK" sz="1800" b="0" dirty="0"/>
            <a:t>Her fra er der to muligheder:</a:t>
          </a:r>
        </a:p>
      </dgm:t>
    </dgm:pt>
    <dgm:pt modelId="{5FCBB0DA-F41C-45A6-B6E1-BF0DC1C2AA13}" type="parTrans" cxnId="{236EB902-7F8E-4A7B-8CC0-95D79743D2B9}">
      <dgm:prSet/>
      <dgm:spPr/>
      <dgm:t>
        <a:bodyPr/>
        <a:lstStyle/>
        <a:p>
          <a:endParaRPr lang="da-DK"/>
        </a:p>
      </dgm:t>
    </dgm:pt>
    <dgm:pt modelId="{52D2C98B-E5FC-44DA-842A-F67FF7685687}" type="sibTrans" cxnId="{236EB902-7F8E-4A7B-8CC0-95D79743D2B9}">
      <dgm:prSet/>
      <dgm:spPr/>
      <dgm:t>
        <a:bodyPr/>
        <a:lstStyle/>
        <a:p>
          <a:endParaRPr lang="da-DK"/>
        </a:p>
      </dgm:t>
    </dgm:pt>
    <dgm:pt modelId="{BD5F2CDD-68D3-4382-96C2-F20A27356E00}">
      <dgm:prSet phldrT="[Tekst]"/>
      <dgm:spPr/>
      <dgm:t>
        <a:bodyPr/>
        <a:lstStyle/>
        <a:p>
          <a:pPr>
            <a:lnSpc>
              <a:spcPct val="150000"/>
            </a:lnSpc>
          </a:pPr>
          <a:r>
            <a:rPr lang="da-DK" dirty="0"/>
            <a:t>Hvis praktikstedet </a:t>
          </a:r>
          <a:r>
            <a:rPr lang="da-DK" b="1" i="1" dirty="0"/>
            <a:t>ikke</a:t>
          </a:r>
          <a:r>
            <a:rPr lang="da-DK" dirty="0"/>
            <a:t> findes på Praktikportalen, skal du indsende oplysningsskema til 4.praktikpaed@kp.dk</a:t>
          </a:r>
        </a:p>
      </dgm:t>
    </dgm:pt>
    <dgm:pt modelId="{9028FE80-60A1-4263-A575-77DECF6A5B5B}" type="parTrans" cxnId="{78F7E9F7-B2C6-4A9F-8D60-A6449A82A98C}">
      <dgm:prSet/>
      <dgm:spPr/>
      <dgm:t>
        <a:bodyPr/>
        <a:lstStyle/>
        <a:p>
          <a:endParaRPr lang="da-DK"/>
        </a:p>
      </dgm:t>
    </dgm:pt>
    <dgm:pt modelId="{87D526C0-0BAA-49CE-AA74-62642FC2DE26}" type="sibTrans" cxnId="{78F7E9F7-B2C6-4A9F-8D60-A6449A82A98C}">
      <dgm:prSet/>
      <dgm:spPr>
        <a:solidFill>
          <a:schemeClr val="bg1"/>
        </a:solidFill>
      </dgm:spPr>
      <dgm:t>
        <a:bodyPr/>
        <a:lstStyle/>
        <a:p>
          <a:endParaRPr lang="da-DK"/>
        </a:p>
      </dgm:t>
    </dgm:pt>
    <dgm:pt modelId="{42E02A0F-C199-4F00-9180-1615297275E7}">
      <dgm:prSet phldrT="[Tekst]"/>
      <dgm:spPr/>
      <dgm:t>
        <a:bodyPr/>
        <a:lstStyle/>
        <a:p>
          <a:pPr>
            <a:lnSpc>
              <a:spcPct val="150000"/>
            </a:lnSpc>
          </a:pPr>
          <a:r>
            <a:rPr lang="da-DK" dirty="0"/>
            <a:t>Hvis praktikstedet findes på Praktikportalen, skal du forsætte registrering på Praktikportalen </a:t>
          </a:r>
        </a:p>
      </dgm:t>
    </dgm:pt>
    <dgm:pt modelId="{4732C6C4-DB47-46FD-8393-B1063C848D16}" type="parTrans" cxnId="{3F3EF4A2-8C06-4552-B8C1-FF8D23E5BB20}">
      <dgm:prSet/>
      <dgm:spPr/>
      <dgm:t>
        <a:bodyPr/>
        <a:lstStyle/>
        <a:p>
          <a:endParaRPr lang="da-DK"/>
        </a:p>
      </dgm:t>
    </dgm:pt>
    <dgm:pt modelId="{A1ECE6D1-FC6E-43CB-B985-E9A5C939E449}" type="sibTrans" cxnId="{3F3EF4A2-8C06-4552-B8C1-FF8D23E5BB20}">
      <dgm:prSet/>
      <dgm:spPr/>
      <dgm:t>
        <a:bodyPr/>
        <a:lstStyle/>
        <a:p>
          <a:endParaRPr lang="da-DK"/>
        </a:p>
      </dgm:t>
    </dgm:pt>
    <dgm:pt modelId="{2C406D26-17C3-46F0-855B-E0DF6CD243DD}" type="pres">
      <dgm:prSet presAssocID="{CF4A9671-9ADC-4BE4-9D23-E479441F158D}" presName="Name0" presStyleCnt="0">
        <dgm:presLayoutVars>
          <dgm:dir/>
          <dgm:resizeHandles val="exact"/>
        </dgm:presLayoutVars>
      </dgm:prSet>
      <dgm:spPr/>
    </dgm:pt>
    <dgm:pt modelId="{0FFED979-AE31-4D38-9424-3744C70C25B3}" type="pres">
      <dgm:prSet presAssocID="{8420D3C2-72CB-4F5A-8ED2-83DF74EABA38}" presName="node" presStyleLbl="node1" presStyleIdx="0" presStyleCnt="3" custScaleX="183151" custScaleY="134497" custRadScaleRad="87320" custRadScaleInc="2001">
        <dgm:presLayoutVars>
          <dgm:bulletEnabled val="1"/>
        </dgm:presLayoutVars>
      </dgm:prSet>
      <dgm:spPr/>
    </dgm:pt>
    <dgm:pt modelId="{2FE8053E-AF48-4450-B0C0-EAA9B08570ED}" type="pres">
      <dgm:prSet presAssocID="{52D2C98B-E5FC-44DA-842A-F67FF7685687}" presName="sibTrans" presStyleLbl="sibTrans2D1" presStyleIdx="0" presStyleCnt="3" custLinFactNeighborX="-1701" custLinFactNeighborY="3287"/>
      <dgm:spPr/>
    </dgm:pt>
    <dgm:pt modelId="{D24F4578-9C99-4A94-8244-332C34A1E836}" type="pres">
      <dgm:prSet presAssocID="{52D2C98B-E5FC-44DA-842A-F67FF7685687}" presName="connectorText" presStyleLbl="sibTrans2D1" presStyleIdx="0" presStyleCnt="3"/>
      <dgm:spPr/>
    </dgm:pt>
    <dgm:pt modelId="{300FF317-5B23-4CE7-8A88-21716A3B2C64}" type="pres">
      <dgm:prSet presAssocID="{BD5F2CDD-68D3-4382-96C2-F20A27356E00}" presName="node" presStyleLbl="node1" presStyleIdx="1" presStyleCnt="3" custScaleX="187795" custRadScaleRad="126075" custRadScaleInc="-26697">
        <dgm:presLayoutVars>
          <dgm:bulletEnabled val="1"/>
        </dgm:presLayoutVars>
      </dgm:prSet>
      <dgm:spPr/>
    </dgm:pt>
    <dgm:pt modelId="{AC6D95A6-D6B0-4277-BA15-CC6EAFF01D37}" type="pres">
      <dgm:prSet presAssocID="{87D526C0-0BAA-49CE-AA74-62642FC2DE26}" presName="sibTrans" presStyleLbl="sibTrans2D1" presStyleIdx="1" presStyleCnt="3" custFlipVert="0" custScaleX="56942" custScaleY="36357"/>
      <dgm:spPr/>
    </dgm:pt>
    <dgm:pt modelId="{0DD2009B-01E9-424B-B624-759DF1745940}" type="pres">
      <dgm:prSet presAssocID="{87D526C0-0BAA-49CE-AA74-62642FC2DE26}" presName="connectorText" presStyleLbl="sibTrans2D1" presStyleIdx="1" presStyleCnt="3"/>
      <dgm:spPr/>
    </dgm:pt>
    <dgm:pt modelId="{DCDDD1BF-41AA-4350-BDD5-29B3DE3850DE}" type="pres">
      <dgm:prSet presAssocID="{42E02A0F-C199-4F00-9180-1615297275E7}" presName="node" presStyleLbl="node1" presStyleIdx="2" presStyleCnt="3" custScaleX="168021" custRadScaleRad="120662" custRadScaleInc="25629">
        <dgm:presLayoutVars>
          <dgm:bulletEnabled val="1"/>
        </dgm:presLayoutVars>
      </dgm:prSet>
      <dgm:spPr/>
    </dgm:pt>
    <dgm:pt modelId="{70D84B07-D34B-4EC1-B889-F0B0B6C0D85D}" type="pres">
      <dgm:prSet presAssocID="{A1ECE6D1-FC6E-43CB-B985-E9A5C939E449}" presName="sibTrans" presStyleLbl="sibTrans2D1" presStyleIdx="2" presStyleCnt="3" custLinFactNeighborX="-12421" custLinFactNeighborY="3661"/>
      <dgm:spPr/>
    </dgm:pt>
    <dgm:pt modelId="{58F05E0D-7843-48AD-9962-F77C960372D7}" type="pres">
      <dgm:prSet presAssocID="{A1ECE6D1-FC6E-43CB-B985-E9A5C939E449}" presName="connectorText" presStyleLbl="sibTrans2D1" presStyleIdx="2" presStyleCnt="3"/>
      <dgm:spPr/>
    </dgm:pt>
  </dgm:ptLst>
  <dgm:cxnLst>
    <dgm:cxn modelId="{236EB902-7F8E-4A7B-8CC0-95D79743D2B9}" srcId="{CF4A9671-9ADC-4BE4-9D23-E479441F158D}" destId="{8420D3C2-72CB-4F5A-8ED2-83DF74EABA38}" srcOrd="0" destOrd="0" parTransId="{5FCBB0DA-F41C-45A6-B6E1-BF0DC1C2AA13}" sibTransId="{52D2C98B-E5FC-44DA-842A-F67FF7685687}"/>
    <dgm:cxn modelId="{02DBCF26-8687-4137-A774-2D9FC54B5B94}" type="presOf" srcId="{42E02A0F-C199-4F00-9180-1615297275E7}" destId="{DCDDD1BF-41AA-4350-BDD5-29B3DE3850DE}" srcOrd="0" destOrd="0" presId="urn:microsoft.com/office/officeart/2005/8/layout/cycle7"/>
    <dgm:cxn modelId="{9DC2CE40-C0FA-492C-97CA-F5BABDF3353C}" type="presOf" srcId="{8420D3C2-72CB-4F5A-8ED2-83DF74EABA38}" destId="{0FFED979-AE31-4D38-9424-3744C70C25B3}" srcOrd="0" destOrd="0" presId="urn:microsoft.com/office/officeart/2005/8/layout/cycle7"/>
    <dgm:cxn modelId="{34C4526E-337F-404B-88DC-F6996F485739}" type="presOf" srcId="{52D2C98B-E5FC-44DA-842A-F67FF7685687}" destId="{D24F4578-9C99-4A94-8244-332C34A1E836}" srcOrd="1" destOrd="0" presId="urn:microsoft.com/office/officeart/2005/8/layout/cycle7"/>
    <dgm:cxn modelId="{3670714F-CFDC-41F8-9042-9283E3652601}" type="presOf" srcId="{A1ECE6D1-FC6E-43CB-B985-E9A5C939E449}" destId="{70D84B07-D34B-4EC1-B889-F0B0B6C0D85D}" srcOrd="0" destOrd="0" presId="urn:microsoft.com/office/officeart/2005/8/layout/cycle7"/>
    <dgm:cxn modelId="{2CA2F85A-1721-4F28-AC99-98BE3F1A8A53}" type="presOf" srcId="{A1ECE6D1-FC6E-43CB-B985-E9A5C939E449}" destId="{58F05E0D-7843-48AD-9962-F77C960372D7}" srcOrd="1" destOrd="0" presId="urn:microsoft.com/office/officeart/2005/8/layout/cycle7"/>
    <dgm:cxn modelId="{4505917D-A1B2-47B7-B2E4-B28EA1EFF6B0}" type="presOf" srcId="{87D526C0-0BAA-49CE-AA74-62642FC2DE26}" destId="{0DD2009B-01E9-424B-B624-759DF1745940}" srcOrd="1" destOrd="0" presId="urn:microsoft.com/office/officeart/2005/8/layout/cycle7"/>
    <dgm:cxn modelId="{3F3EF4A2-8C06-4552-B8C1-FF8D23E5BB20}" srcId="{CF4A9671-9ADC-4BE4-9D23-E479441F158D}" destId="{42E02A0F-C199-4F00-9180-1615297275E7}" srcOrd="2" destOrd="0" parTransId="{4732C6C4-DB47-46FD-8393-B1063C848D16}" sibTransId="{A1ECE6D1-FC6E-43CB-B985-E9A5C939E449}"/>
    <dgm:cxn modelId="{74F4DDAB-8523-4069-BB5B-372137CD5CC4}" type="presOf" srcId="{BD5F2CDD-68D3-4382-96C2-F20A27356E00}" destId="{300FF317-5B23-4CE7-8A88-21716A3B2C64}" srcOrd="0" destOrd="0" presId="urn:microsoft.com/office/officeart/2005/8/layout/cycle7"/>
    <dgm:cxn modelId="{6E219FB6-8EA7-4701-BDB4-5EDF2A262894}" type="presOf" srcId="{CF4A9671-9ADC-4BE4-9D23-E479441F158D}" destId="{2C406D26-17C3-46F0-855B-E0DF6CD243DD}" srcOrd="0" destOrd="0" presId="urn:microsoft.com/office/officeart/2005/8/layout/cycle7"/>
    <dgm:cxn modelId="{AF6D45C6-3D38-43DD-A778-027E98738C9D}" type="presOf" srcId="{87D526C0-0BAA-49CE-AA74-62642FC2DE26}" destId="{AC6D95A6-D6B0-4277-BA15-CC6EAFF01D37}" srcOrd="0" destOrd="0" presId="urn:microsoft.com/office/officeart/2005/8/layout/cycle7"/>
    <dgm:cxn modelId="{36E900EE-7A92-4A73-BDB3-A4A4024EE5F9}" type="presOf" srcId="{52D2C98B-E5FC-44DA-842A-F67FF7685687}" destId="{2FE8053E-AF48-4450-B0C0-EAA9B08570ED}" srcOrd="0" destOrd="0" presId="urn:microsoft.com/office/officeart/2005/8/layout/cycle7"/>
    <dgm:cxn modelId="{78F7E9F7-B2C6-4A9F-8D60-A6449A82A98C}" srcId="{CF4A9671-9ADC-4BE4-9D23-E479441F158D}" destId="{BD5F2CDD-68D3-4382-96C2-F20A27356E00}" srcOrd="1" destOrd="0" parTransId="{9028FE80-60A1-4263-A575-77DECF6A5B5B}" sibTransId="{87D526C0-0BAA-49CE-AA74-62642FC2DE26}"/>
    <dgm:cxn modelId="{74D3EA2F-2751-4846-92E1-F1F7AB1F216D}" type="presParOf" srcId="{2C406D26-17C3-46F0-855B-E0DF6CD243DD}" destId="{0FFED979-AE31-4D38-9424-3744C70C25B3}" srcOrd="0" destOrd="0" presId="urn:microsoft.com/office/officeart/2005/8/layout/cycle7"/>
    <dgm:cxn modelId="{7214B967-1C94-41B5-AD5C-06C5D9A11DC1}" type="presParOf" srcId="{2C406D26-17C3-46F0-855B-E0DF6CD243DD}" destId="{2FE8053E-AF48-4450-B0C0-EAA9B08570ED}" srcOrd="1" destOrd="0" presId="urn:microsoft.com/office/officeart/2005/8/layout/cycle7"/>
    <dgm:cxn modelId="{E1ED66C3-2287-4103-BFE8-1EC9F1441810}" type="presParOf" srcId="{2FE8053E-AF48-4450-B0C0-EAA9B08570ED}" destId="{D24F4578-9C99-4A94-8244-332C34A1E836}" srcOrd="0" destOrd="0" presId="urn:microsoft.com/office/officeart/2005/8/layout/cycle7"/>
    <dgm:cxn modelId="{BD459AC9-79D5-4930-986A-17A68EE76DA2}" type="presParOf" srcId="{2C406D26-17C3-46F0-855B-E0DF6CD243DD}" destId="{300FF317-5B23-4CE7-8A88-21716A3B2C64}" srcOrd="2" destOrd="0" presId="urn:microsoft.com/office/officeart/2005/8/layout/cycle7"/>
    <dgm:cxn modelId="{197FD2C2-ED1A-4296-900C-20939AF4CF75}" type="presParOf" srcId="{2C406D26-17C3-46F0-855B-E0DF6CD243DD}" destId="{AC6D95A6-D6B0-4277-BA15-CC6EAFF01D37}" srcOrd="3" destOrd="0" presId="urn:microsoft.com/office/officeart/2005/8/layout/cycle7"/>
    <dgm:cxn modelId="{40E7957E-0BDA-4D73-B356-9809BB40239B}" type="presParOf" srcId="{AC6D95A6-D6B0-4277-BA15-CC6EAFF01D37}" destId="{0DD2009B-01E9-424B-B624-759DF1745940}" srcOrd="0" destOrd="0" presId="urn:microsoft.com/office/officeart/2005/8/layout/cycle7"/>
    <dgm:cxn modelId="{1C4BE088-945D-4823-BF0A-AEACD9206908}" type="presParOf" srcId="{2C406D26-17C3-46F0-855B-E0DF6CD243DD}" destId="{DCDDD1BF-41AA-4350-BDD5-29B3DE3850DE}" srcOrd="4" destOrd="0" presId="urn:microsoft.com/office/officeart/2005/8/layout/cycle7"/>
    <dgm:cxn modelId="{7AE49D99-1BBE-487F-AD46-CA16EA667349}" type="presParOf" srcId="{2C406D26-17C3-46F0-855B-E0DF6CD243DD}" destId="{70D84B07-D34B-4EC1-B889-F0B0B6C0D85D}" srcOrd="5" destOrd="0" presId="urn:microsoft.com/office/officeart/2005/8/layout/cycle7"/>
    <dgm:cxn modelId="{13009728-8C7D-4B67-9900-813B6D4C4CD9}" type="presParOf" srcId="{70D84B07-D34B-4EC1-B889-F0B0B6C0D85D}" destId="{58F05E0D-7843-48AD-9962-F77C960372D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ED979-AE31-4D38-9424-3744C70C25B3}">
      <dsp:nvSpPr>
        <dsp:cNvPr id="0" name=""/>
        <dsp:cNvSpPr/>
      </dsp:nvSpPr>
      <dsp:spPr>
        <a:xfrm>
          <a:off x="2232053" y="158030"/>
          <a:ext cx="3687969" cy="1354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b="1" kern="1200" dirty="0"/>
            <a:t>Gå ind på Praktikportalen: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b="1" kern="1200" dirty="0"/>
            <a:t>Find praktiksted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a-DK" sz="1800" b="0" kern="1200" dirty="0"/>
            <a:t>Her fra er der to muligheder:</a:t>
          </a:r>
        </a:p>
      </dsp:txBody>
      <dsp:txXfrm>
        <a:off x="2271714" y="197691"/>
        <a:ext cx="3608647" cy="1274808"/>
      </dsp:txXfrm>
    </dsp:sp>
    <dsp:sp modelId="{2FE8053E-AF48-4450-B0C0-EAA9B08570ED}">
      <dsp:nvSpPr>
        <dsp:cNvPr id="0" name=""/>
        <dsp:cNvSpPr/>
      </dsp:nvSpPr>
      <dsp:spPr>
        <a:xfrm rot="2660357">
          <a:off x="4904932" y="1887621"/>
          <a:ext cx="805865" cy="35238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100" kern="1200"/>
        </a:p>
      </dsp:txBody>
      <dsp:txXfrm>
        <a:off x="5010647" y="1958098"/>
        <a:ext cx="594435" cy="211429"/>
      </dsp:txXfrm>
    </dsp:sp>
    <dsp:sp modelId="{300FF317-5B23-4CE7-8A88-21716A3B2C64}">
      <dsp:nvSpPr>
        <dsp:cNvPr id="0" name=""/>
        <dsp:cNvSpPr/>
      </dsp:nvSpPr>
      <dsp:spPr>
        <a:xfrm>
          <a:off x="4498654" y="2592298"/>
          <a:ext cx="3781481" cy="10068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Hvis praktikstedet </a:t>
          </a:r>
          <a:r>
            <a:rPr lang="da-DK" sz="1300" b="1" i="1" kern="1200" dirty="0"/>
            <a:t>ikke</a:t>
          </a:r>
          <a:r>
            <a:rPr lang="da-DK" sz="1300" kern="1200" dirty="0"/>
            <a:t> findes på Praktikportalen, skal du indsende oplysningsskema til 4.praktikpaed@kp.dk</a:t>
          </a:r>
        </a:p>
      </dsp:txBody>
      <dsp:txXfrm>
        <a:off x="4528142" y="2621786"/>
        <a:ext cx="3722505" cy="947835"/>
      </dsp:txXfrm>
    </dsp:sp>
    <dsp:sp modelId="{AC6D95A6-D6B0-4277-BA15-CC6EAFF01D37}">
      <dsp:nvSpPr>
        <dsp:cNvPr id="0" name=""/>
        <dsp:cNvSpPr/>
      </dsp:nvSpPr>
      <dsp:spPr>
        <a:xfrm rot="10800003">
          <a:off x="3765550" y="3031644"/>
          <a:ext cx="458875" cy="128116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 rot="10800000">
        <a:off x="3803985" y="3057267"/>
        <a:ext cx="382005" cy="76870"/>
      </dsp:txXfrm>
    </dsp:sp>
    <dsp:sp modelId="{DCDDD1BF-41AA-4350-BDD5-29B3DE3850DE}">
      <dsp:nvSpPr>
        <dsp:cNvPr id="0" name=""/>
        <dsp:cNvSpPr/>
      </dsp:nvSpPr>
      <dsp:spPr>
        <a:xfrm>
          <a:off x="108014" y="2592295"/>
          <a:ext cx="3383308" cy="10068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Hvis praktikstedet findes på Praktikportalen, skal du forsætte registrering på Praktikportalen </a:t>
          </a:r>
        </a:p>
      </dsp:txBody>
      <dsp:txXfrm>
        <a:off x="137502" y="2621783"/>
        <a:ext cx="3324332" cy="947835"/>
      </dsp:txXfrm>
    </dsp:sp>
    <dsp:sp modelId="{70D84B07-D34B-4EC1-B889-F0B0B6C0D85D}">
      <dsp:nvSpPr>
        <dsp:cNvPr id="0" name=""/>
        <dsp:cNvSpPr/>
      </dsp:nvSpPr>
      <dsp:spPr>
        <a:xfrm rot="18911945">
          <a:off x="2347388" y="1888937"/>
          <a:ext cx="805865" cy="35238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100" kern="1200"/>
        </a:p>
      </dsp:txBody>
      <dsp:txXfrm>
        <a:off x="2453103" y="1959414"/>
        <a:ext cx="594435" cy="211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135" cy="497838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55" y="1"/>
            <a:ext cx="2946135" cy="497838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3BDBD347-9913-4ABB-8A43-9B8FF372A2DD}" type="datetimeFigureOut">
              <a:rPr lang="en-US"/>
              <a:t>6/18/2020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6135" cy="497838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55" y="9428800"/>
            <a:ext cx="2946135" cy="497838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8B116402-ABF7-47D5-AC3C-5EC41B4152DB}" type="slidenum">
              <a:rPr lang="en-US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812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6253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55" y="0"/>
            <a:ext cx="2946135" cy="496253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FA120F30-42D0-4B58-B5B5-52B23DE7A863}" type="datetimeFigureOut">
              <a:rPr lang="da-DK"/>
              <a:pPr/>
              <a:t>18-06-2020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4" y="4715192"/>
            <a:ext cx="5437188" cy="4466274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6135" cy="49625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55" y="9428800"/>
            <a:ext cx="2946135" cy="49625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2336C548-B58F-4577-956A-A567C758940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28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305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069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403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017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804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C548-B58F-4577-956A-A567C7589401}" type="slidenum">
              <a:rPr lang="en-GB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571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18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211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181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2951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511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909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472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9804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5393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8537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714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1976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7112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C548-B58F-4577-956A-A567C7589401}" type="slidenum">
              <a:rPr lang="en-GB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745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445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099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450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76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840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22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C548-B58F-4577-956A-A567C7589401}" type="slidenum">
              <a:rPr lang="en-GB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29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728" y="1974453"/>
            <a:ext cx="3334544" cy="119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sside 2-spalte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200" y="663538"/>
            <a:ext cx="4889293" cy="986182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63587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3284240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3044825" cy="5143500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10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latin typeface="Georgia" panose="02040502050405020303" pitchFamily="18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37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sside med bille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9" name="Baggrund"/>
          <p:cNvSpPr/>
          <p:nvPr userDrawn="1"/>
        </p:nvSpPr>
        <p:spPr>
          <a:xfrm>
            <a:off x="4578144" y="0"/>
            <a:ext cx="4565856" cy="257175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ladsholder til tekst 5"/>
          <p:cNvSpPr>
            <a:spLocks noGrp="1"/>
          </p:cNvSpPr>
          <p:nvPr>
            <p:ph type="body" sz="quarter" idx="14"/>
          </p:nvPr>
        </p:nvSpPr>
        <p:spPr>
          <a:xfrm>
            <a:off x="5078874" y="421779"/>
            <a:ext cx="3564396" cy="172819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ladsholder til tekst 5"/>
          <p:cNvSpPr>
            <a:spLocks noGrp="1"/>
          </p:cNvSpPr>
          <p:nvPr>
            <p:ph type="body" sz="quarter" idx="15"/>
          </p:nvPr>
        </p:nvSpPr>
        <p:spPr>
          <a:xfrm>
            <a:off x="5083916" y="3687874"/>
            <a:ext cx="2260392" cy="111612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1pPr>
            <a:lvl2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2pPr>
            <a:lvl3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3pPr>
            <a:lvl4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4pPr>
            <a:lvl5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5078874" y="3039802"/>
            <a:ext cx="2265434" cy="468052"/>
          </a:xfrm>
        </p:spPr>
        <p:txBody>
          <a:bodyPr/>
          <a:lstStyle>
            <a:lvl1pPr>
              <a:defRPr sz="1600"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8" name="bk object 16"/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bk object 17"/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163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2-spaltet - Spej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4068" y="395103"/>
            <a:ext cx="3449133" cy="628475"/>
          </a:xfrm>
        </p:spPr>
        <p:txBody>
          <a:bodyPr/>
          <a:lstStyle>
            <a:lvl1pPr algn="ctr">
              <a:defRPr sz="20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5188133" y="1203598"/>
            <a:ext cx="3445068" cy="25923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rgbClr val="000000"/>
                </a:solidFill>
              </a:defRPr>
            </a:lvl1pPr>
            <a:lvl2pPr algn="ctr">
              <a:defRPr>
                <a:solidFill>
                  <a:srgbClr val="000000"/>
                </a:solidFill>
              </a:defRPr>
            </a:lvl2pPr>
            <a:lvl3pPr algn="ctr">
              <a:defRPr>
                <a:solidFill>
                  <a:srgbClr val="000000"/>
                </a:solidFill>
              </a:defRPr>
            </a:lvl3pPr>
            <a:lvl4pPr algn="ctr">
              <a:defRPr>
                <a:solidFill>
                  <a:srgbClr val="000000"/>
                </a:solidFill>
              </a:defRPr>
            </a:lvl4pPr>
            <a:lvl5pPr algn="ctr"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Baggrund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719826" y="888194"/>
            <a:ext cx="3132348" cy="336711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256277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bk object 17"/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6404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tion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PresentationTitle2"/>
          <p:cNvSpPr>
            <a:spLocks noGrp="1"/>
          </p:cNvSpPr>
          <p:nvPr>
            <p:ph type="ctrTitle" hasCustomPrompt="1"/>
          </p:nvPr>
        </p:nvSpPr>
        <p:spPr>
          <a:xfrm>
            <a:off x="761858" y="663538"/>
            <a:ext cx="7410541" cy="1186291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noProof="0" dirty="0"/>
              <a:t>CLICK TO EDIT</a:t>
            </a:r>
            <a:br>
              <a:rPr lang="da-DK" noProof="0" dirty="0"/>
            </a:br>
            <a:r>
              <a:rPr lang="da-DK" noProof="0" dirty="0"/>
              <a:t>MASTER TITLE STYLE</a:t>
            </a:r>
          </a:p>
        </p:txBody>
      </p:sp>
      <p:sp>
        <p:nvSpPr>
          <p:cNvPr id="4" name="bk object 16"/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bk object 17"/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011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7" descr="E:\Documents\Peter\Arbejde\Logo\KP_Logo_mærke_navnetræk\KP_Logo\Office_use_RGB\Asset 2@4x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954" y="1552293"/>
            <a:ext cx="3884092" cy="203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E:\Documents\Peter\Arbejde\Logo\KP_Logo_mærke_navnetræk\KP_Logo\Office_use_RGB\Asset 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97" y="4528786"/>
            <a:ext cx="729572" cy="2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78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r="20976"/>
          <a:stretch/>
        </p:blipFill>
        <p:spPr>
          <a:xfrm>
            <a:off x="4572000" y="-1"/>
            <a:ext cx="4572000" cy="5143212"/>
          </a:xfrm>
          <a:prstGeom prst="rect">
            <a:avLst/>
          </a:prstGeom>
        </p:spPr>
      </p:pic>
      <p:sp>
        <p:nvSpPr>
          <p:cNvPr id="7" name="object 5"/>
          <p:cNvSpPr/>
          <p:nvPr userDrawn="1"/>
        </p:nvSpPr>
        <p:spPr>
          <a:xfrm>
            <a:off x="0" y="0"/>
            <a:ext cx="4572000" cy="5143211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0" y="11308556"/>
                </a:moveTo>
                <a:lnTo>
                  <a:pt x="10052049" y="11308556"/>
                </a:lnTo>
                <a:lnTo>
                  <a:pt x="1005204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A3C3C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A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E:\Documents\Peter\Arbejde\Logo\KP_Logo_mærke_navnetræk\KP_Logo\Office_use_RGB\Asset 4@4x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0" y="1552915"/>
            <a:ext cx="3881721" cy="203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132" y="4528786"/>
            <a:ext cx="728903" cy="2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33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PresentationTitle2"/>
          <p:cNvSpPr>
            <a:spLocks noGrp="1"/>
          </p:cNvSpPr>
          <p:nvPr>
            <p:ph type="ctrTitle" hasCustomPrompt="1"/>
          </p:nvPr>
        </p:nvSpPr>
        <p:spPr>
          <a:xfrm>
            <a:off x="761858" y="663538"/>
            <a:ext cx="7410541" cy="1186291"/>
          </a:xfrm>
        </p:spPr>
        <p:txBody>
          <a:bodyPr/>
          <a:lstStyle>
            <a:lvl1pPr>
              <a:defRPr sz="45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noProof="0" dirty="0"/>
              <a:t>CLICK TO EDIT</a:t>
            </a:r>
            <a:br>
              <a:rPr lang="da-DK" noProof="0" dirty="0"/>
            </a:br>
            <a:r>
              <a:rPr lang="da-DK" noProof="0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858" y="2139702"/>
            <a:ext cx="6569531" cy="5943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9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92" y="4563442"/>
            <a:ext cx="728903" cy="2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22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edekjær\Desktop\PPT\UCC-08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9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92" y="4563442"/>
            <a:ext cx="728903" cy="2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esentationTitle2"/>
          <p:cNvSpPr>
            <a:spLocks noGrp="1"/>
          </p:cNvSpPr>
          <p:nvPr>
            <p:ph type="ctrTitle" hasCustomPrompt="1"/>
          </p:nvPr>
        </p:nvSpPr>
        <p:spPr>
          <a:xfrm>
            <a:off x="761858" y="663538"/>
            <a:ext cx="7410541" cy="1186291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noProof="0" dirty="0"/>
              <a:t>CLICK TO EDIT</a:t>
            </a:r>
            <a:br>
              <a:rPr lang="da-DK" noProof="0" dirty="0"/>
            </a:br>
            <a:r>
              <a:rPr lang="da-DK" noProof="0" dirty="0"/>
              <a:t>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761858" y="2139702"/>
            <a:ext cx="6569531" cy="5943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9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3151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1-spal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63588" y="1816100"/>
            <a:ext cx="7488237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latin typeface="Georgia" panose="02040502050405020303" pitchFamily="18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82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2-spal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63587" y="1816100"/>
            <a:ext cx="3600000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2"/>
          </p:nvPr>
        </p:nvSpPr>
        <p:spPr>
          <a:xfrm>
            <a:off x="4679950" y="1816100"/>
            <a:ext cx="3572008" cy="25923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latin typeface="Georgia" panose="02040502050405020303" pitchFamily="18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81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sside 3-spaltet -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200" y="663538"/>
            <a:ext cx="4889293" cy="986182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63587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Baggrund"/>
          <p:cNvSpPr/>
          <p:nvPr userDrawn="1"/>
        </p:nvSpPr>
        <p:spPr>
          <a:xfrm>
            <a:off x="6098400" y="0"/>
            <a:ext cx="3045600" cy="514350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3284240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6480212" y="663538"/>
            <a:ext cx="2368253" cy="376315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bk object 16"/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bk object 17"/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latin typeface="Georgia" panose="02040502050405020303" pitchFamily="18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97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sside 3-spaltet -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1900" y="663538"/>
            <a:ext cx="4889293" cy="986182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3672287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Baggrund"/>
          <p:cNvSpPr/>
          <p:nvPr userDrawn="1"/>
        </p:nvSpPr>
        <p:spPr>
          <a:xfrm>
            <a:off x="0" y="0"/>
            <a:ext cx="3045600" cy="514350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6192940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381812" y="663538"/>
            <a:ext cx="2368253" cy="376315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709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title"/>
          </p:nvPr>
        </p:nvSpPr>
        <p:spPr>
          <a:xfrm>
            <a:off x="763200" y="663538"/>
            <a:ext cx="7488758" cy="9861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5" name="Tekstboks 4"/>
          <p:cNvSpPr txBox="1"/>
          <p:nvPr userDrawn="1"/>
        </p:nvSpPr>
        <p:spPr>
          <a:xfrm>
            <a:off x="1259632" y="4782627"/>
            <a:ext cx="19005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0" noProof="0" dirty="0">
                <a:solidFill>
                  <a:srgbClr val="000000"/>
                </a:solidFill>
                <a:latin typeface="Georgia" panose="02040502050405020303" pitchFamily="18" charset="0"/>
                <a:cs typeface="Arial Bold"/>
              </a:rPr>
              <a:t>Københavns Professionshøjskole</a:t>
            </a:r>
          </a:p>
        </p:txBody>
      </p:sp>
      <p:sp>
        <p:nvSpPr>
          <p:cNvPr id="13" name="bk object 16"/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bk object 17"/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ekstfelt 5"/>
          <p:cNvSpPr txBox="1"/>
          <p:nvPr userDrawn="1"/>
        </p:nvSpPr>
        <p:spPr>
          <a:xfrm>
            <a:off x="763200" y="4782627"/>
            <a:ext cx="4244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5336F107-9AFD-4B73-BA88-5B99619BFCA3}" type="slidenum">
              <a:rPr lang="da-DK" sz="900" b="0" noProof="0" smtClean="0">
                <a:solidFill>
                  <a:schemeClr val="tx1"/>
                </a:solidFill>
                <a:latin typeface="Georgia" panose="02040502050405020303" pitchFamily="18" charset="0"/>
                <a:cs typeface="Arial Bold"/>
              </a:rPr>
              <a:t>‹nr.›</a:t>
            </a:fld>
            <a:endParaRPr lang="da-DK" sz="900" b="0" noProof="0" dirty="0">
              <a:solidFill>
                <a:schemeClr val="tx1"/>
              </a:solidFill>
              <a:latin typeface="Georgia" panose="02040502050405020303" pitchFamily="18" charset="0"/>
              <a:cs typeface="Arial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61" r:id="rId3"/>
    <p:sldLayoutId id="2147483650" r:id="rId4"/>
    <p:sldLayoutId id="2147483662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7" r:id="rId13"/>
    <p:sldLayoutId id="2147483706" r:id="rId14"/>
  </p:sldLayoutIdLst>
  <p:hf sldNum="0"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b="1" kern="1200" cap="none" baseline="0">
          <a:solidFill>
            <a:srgbClr val="FF0000"/>
          </a:solidFill>
          <a:latin typeface="+mn-lt"/>
          <a:ea typeface="+mj-ea"/>
          <a:cs typeface="Arial" pitchFamily="34" charset="0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180975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361950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534988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715963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4.praktikpaed@ucc.d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anar@kp.dk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4.praktikpaed@kp.d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anar@kp.d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cc.dk/file/praktikhaandbogpaedagoguddannelsen2014revnov2018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ucc.dk/sites/default/files/praktikhaandbog_paedagoguddannelsen_2014_rev._nov_2018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4.praktikpaed@kp.dk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nar@kp.dk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4.praktikpaed@kp.dk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nar@kp.dk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cc.dk/file/praktikhaandbogpaedagoguddannelsen2014revnov2018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ucc.dk/sites/default/files/praktikhaandbog_paedagoguddannelsen_2014_rev._nov_2018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cc.dk/file/praktikhaandbogpaedagoguddannelsen2014revnov2018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ucc.dk/sites/default/files/praktikhaandbog_paedagoguddannelsen_2014_rev._nov_2018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cc.dk/file/praktikhaandbogpaedagoguddannelsen2014revnov2018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ucc.dk/sites/default/files/praktikhaandbog_paedagoguddannelsen_2014_rev._nov_2018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da-DK" sz="5400" dirty="0">
                <a:solidFill>
                  <a:srgbClr val="FF0000"/>
                </a:solidFill>
              </a:rPr>
              <a:t>Bachelorprojektet</a:t>
            </a:r>
            <a:br>
              <a:rPr lang="da-DK" sz="5400" dirty="0">
                <a:solidFill>
                  <a:srgbClr val="FF0000"/>
                </a:solidFill>
              </a:rPr>
            </a:br>
            <a:r>
              <a:rPr lang="da-DK" sz="5400" dirty="0">
                <a:solidFill>
                  <a:srgbClr val="FF0000"/>
                </a:solidFill>
              </a:rPr>
              <a:t>og 4. praktik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61858" y="2280716"/>
            <a:ext cx="6569531" cy="594364"/>
          </a:xfrm>
        </p:spPr>
        <p:txBody>
          <a:bodyPr/>
          <a:lstStyle/>
          <a:p>
            <a:r>
              <a:rPr lang="da-DK" dirty="0"/>
              <a:t>E17o </a:t>
            </a:r>
            <a:endParaRPr lang="da-DK" dirty="0">
              <a:solidFill>
                <a:srgbClr val="FFFF00"/>
              </a:solidFill>
            </a:endParaRPr>
          </a:p>
          <a:p>
            <a:r>
              <a:rPr lang="da-DK" dirty="0"/>
              <a:t>Efterår 2020</a:t>
            </a:r>
          </a:p>
          <a:p>
            <a:endParaRPr lang="da-DK" dirty="0"/>
          </a:p>
        </p:txBody>
      </p:sp>
      <p:sp>
        <p:nvSpPr>
          <p:cNvPr id="5" name="bmkAD2Name"/>
          <p:cNvSpPr txBox="1"/>
          <p:nvPr/>
        </p:nvSpPr>
        <p:spPr>
          <a:xfrm>
            <a:off x="758429" y="4248875"/>
            <a:ext cx="5760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cs typeface="Arial" pitchFamily="34" charset="0"/>
              </a:rPr>
              <a:t>Gitte Andersen og Birgitte Højberg</a:t>
            </a:r>
          </a:p>
          <a:p>
            <a:r>
              <a:rPr lang="da-DK" sz="1400" dirty="0">
                <a:solidFill>
                  <a:schemeClr val="bg1"/>
                </a:solidFill>
                <a:cs typeface="Arial" pitchFamily="34" charset="0"/>
              </a:rPr>
              <a:t>Praktikkoordinatorer</a:t>
            </a:r>
          </a:p>
        </p:txBody>
      </p:sp>
      <p:sp>
        <p:nvSpPr>
          <p:cNvPr id="7" name="Date_DateCustomE"/>
          <p:cNvSpPr txBox="1">
            <a:spLocks/>
          </p:cNvSpPr>
          <p:nvPr/>
        </p:nvSpPr>
        <p:spPr>
          <a:xfrm>
            <a:off x="758429" y="4679762"/>
            <a:ext cx="2045946" cy="252010"/>
          </a:xfrm>
          <a:prstGeom prst="rect">
            <a:avLst/>
          </a:prstGeom>
        </p:spPr>
        <p:txBody>
          <a:bodyPr lIns="0" tIns="0" rIns="0" bIns="0"/>
          <a:lstStyle>
            <a:defPPr>
              <a:defRPr lang="da-DK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/>
              <a:t>Juni 2019</a:t>
            </a:r>
          </a:p>
        </p:txBody>
      </p:sp>
    </p:spTree>
    <p:extLst>
      <p:ext uri="{BB962C8B-B14F-4D97-AF65-F5344CB8AC3E}">
        <p14:creationId xmlns:p14="http://schemas.microsoft.com/office/powerpoint/2010/main" val="2369647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1970" y="285496"/>
            <a:ext cx="4889293" cy="558062"/>
          </a:xfrm>
        </p:spPr>
        <p:txBody>
          <a:bodyPr/>
          <a:lstStyle/>
          <a:p>
            <a:pPr marL="179025"/>
            <a:r>
              <a:rPr lang="da-DK" sz="2800" dirty="0"/>
              <a:t>Tilstedeværelse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3383869" y="1023578"/>
            <a:ext cx="5501060" cy="3403116"/>
          </a:xfrm>
        </p:spPr>
        <p:txBody>
          <a:bodyPr anchor="t"/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da-DK" sz="14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solidFill>
                  <a:schemeClr val="tx1"/>
                </a:solidFill>
              </a:rPr>
              <a:t>Ikke indgå i normeringen, men: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solidFill>
                  <a:schemeClr val="tx1"/>
                </a:solidFill>
              </a:rPr>
              <a:t>Være aktivt tilstedeværende både i forhold til egne undersøgelsesinteresser og med respekt for den praksis, man træder ind i</a:t>
            </a:r>
          </a:p>
          <a:p>
            <a:pPr marL="702900" lvl="1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a-DK" sz="1400" dirty="0"/>
              <a:t>At undersøge pædagogisk praksis indebærer, at man sætter sig ind i denne praksis og på egen krop oplever, ‘hvor skoen trykker’</a:t>
            </a:r>
          </a:p>
          <a:p>
            <a:pPr marL="702900" lvl="1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a-DK" sz="1400" dirty="0"/>
              <a:t>Mange metoder - baseret på </a:t>
            </a:r>
            <a:r>
              <a:rPr lang="da-DK" sz="1400" b="1" dirty="0"/>
              <a:t>deltagelse </a:t>
            </a:r>
          </a:p>
          <a:p>
            <a:pPr>
              <a:lnSpc>
                <a:spcPct val="150000"/>
              </a:lnSpc>
            </a:pP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378391" y="663538"/>
            <a:ext cx="2368253" cy="3763156"/>
          </a:xfrm>
        </p:spPr>
        <p:txBody>
          <a:bodyPr anchor="ctr"/>
          <a:lstStyle/>
          <a:p>
            <a:pPr>
              <a:buClr>
                <a:schemeClr val="bg1"/>
              </a:buClr>
            </a:pPr>
            <a:r>
              <a:rPr lang="da-DK" sz="4000" b="1" dirty="0">
                <a:latin typeface="+mn-lt"/>
              </a:rPr>
              <a:t>4. praktik</a:t>
            </a:r>
          </a:p>
        </p:txBody>
      </p:sp>
    </p:spTree>
    <p:extLst>
      <p:ext uri="{BB962C8B-B14F-4D97-AF65-F5344CB8AC3E}">
        <p14:creationId xmlns:p14="http://schemas.microsoft.com/office/powerpoint/2010/main" val="523424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SPØRGSMÅL</a:t>
            </a:r>
          </a:p>
        </p:txBody>
      </p:sp>
      <p:sp>
        <p:nvSpPr>
          <p:cNvPr id="50" name="Titel 1"/>
          <p:cNvSpPr txBox="1">
            <a:spLocks/>
          </p:cNvSpPr>
          <p:nvPr/>
        </p:nvSpPr>
        <p:spPr>
          <a:xfrm>
            <a:off x="6892848" y="2219486"/>
            <a:ext cx="1628114" cy="2565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 cap="none" baseline="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da-DK" sz="20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Kombinationstegning 23"/>
          <p:cNvSpPr>
            <a:spLocks/>
          </p:cNvSpPr>
          <p:nvPr/>
        </p:nvSpPr>
        <p:spPr>
          <a:xfrm>
            <a:off x="5995410" y="1508559"/>
            <a:ext cx="513870" cy="534579"/>
          </a:xfrm>
          <a:custGeom>
            <a:avLst/>
            <a:gdLst>
              <a:gd name="connsiteX0" fmla="*/ 100120 w 430829"/>
              <a:gd name="connsiteY0" fmla="*/ 62093 h 448192"/>
              <a:gd name="connsiteX1" fmla="*/ 142650 w 430829"/>
              <a:gd name="connsiteY1" fmla="*/ 264111 h 448192"/>
              <a:gd name="connsiteX2" fmla="*/ 46957 w 430829"/>
              <a:gd name="connsiteY2" fmla="*/ 232214 h 448192"/>
              <a:gd name="connsiteX3" fmla="*/ 25692 w 430829"/>
              <a:gd name="connsiteY3" fmla="*/ 423600 h 448192"/>
              <a:gd name="connsiteX4" fmla="*/ 408464 w 430829"/>
              <a:gd name="connsiteY4" fmla="*/ 423600 h 448192"/>
              <a:gd name="connsiteX5" fmla="*/ 376566 w 430829"/>
              <a:gd name="connsiteY5" fmla="*/ 221581 h 448192"/>
              <a:gd name="connsiteX6" fmla="*/ 302139 w 430829"/>
              <a:gd name="connsiteY6" fmla="*/ 232214 h 448192"/>
              <a:gd name="connsiteX7" fmla="*/ 344669 w 430829"/>
              <a:gd name="connsiteY7" fmla="*/ 8930 h 448192"/>
              <a:gd name="connsiteX8" fmla="*/ 100120 w 430829"/>
              <a:gd name="connsiteY8" fmla="*/ 62093 h 44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829" h="448192">
                <a:moveTo>
                  <a:pt x="100120" y="62093"/>
                </a:moveTo>
                <a:cubicBezTo>
                  <a:pt x="66450" y="104623"/>
                  <a:pt x="151511" y="235758"/>
                  <a:pt x="142650" y="264111"/>
                </a:cubicBezTo>
                <a:cubicBezTo>
                  <a:pt x="133790" y="292465"/>
                  <a:pt x="66450" y="205633"/>
                  <a:pt x="46957" y="232214"/>
                </a:cubicBezTo>
                <a:cubicBezTo>
                  <a:pt x="27464" y="258796"/>
                  <a:pt x="-34559" y="391702"/>
                  <a:pt x="25692" y="423600"/>
                </a:cubicBezTo>
                <a:cubicBezTo>
                  <a:pt x="85943" y="455498"/>
                  <a:pt x="349985" y="457270"/>
                  <a:pt x="408464" y="423600"/>
                </a:cubicBezTo>
                <a:cubicBezTo>
                  <a:pt x="466943" y="389930"/>
                  <a:pt x="394287" y="253479"/>
                  <a:pt x="376566" y="221581"/>
                </a:cubicBezTo>
                <a:cubicBezTo>
                  <a:pt x="358845" y="189683"/>
                  <a:pt x="307455" y="267656"/>
                  <a:pt x="302139" y="232214"/>
                </a:cubicBezTo>
                <a:cubicBezTo>
                  <a:pt x="296823" y="196772"/>
                  <a:pt x="373023" y="35511"/>
                  <a:pt x="344669" y="8930"/>
                </a:cubicBezTo>
                <a:cubicBezTo>
                  <a:pt x="316316" y="-17652"/>
                  <a:pt x="133790" y="19563"/>
                  <a:pt x="100120" y="620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llipse 25"/>
          <p:cNvSpPr>
            <a:spLocks/>
          </p:cNvSpPr>
          <p:nvPr/>
        </p:nvSpPr>
        <p:spPr>
          <a:xfrm>
            <a:off x="5728241" y="555172"/>
            <a:ext cx="1073591" cy="107359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Ellipse 26"/>
          <p:cNvSpPr>
            <a:spLocks/>
          </p:cNvSpPr>
          <p:nvPr/>
        </p:nvSpPr>
        <p:spPr>
          <a:xfrm>
            <a:off x="5822909" y="1766221"/>
            <a:ext cx="483012" cy="30060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frundet rektangel 27"/>
          <p:cNvSpPr>
            <a:spLocks/>
          </p:cNvSpPr>
          <p:nvPr/>
        </p:nvSpPr>
        <p:spPr>
          <a:xfrm rot="3015949">
            <a:off x="5421199" y="1695108"/>
            <a:ext cx="212561" cy="111653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Ellipse 28"/>
          <p:cNvSpPr>
            <a:spLocks/>
          </p:cNvSpPr>
          <p:nvPr/>
        </p:nvSpPr>
        <p:spPr>
          <a:xfrm>
            <a:off x="4919698" y="2574975"/>
            <a:ext cx="281909" cy="1249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Kombinationstegning 29"/>
          <p:cNvSpPr>
            <a:spLocks/>
          </p:cNvSpPr>
          <p:nvPr/>
        </p:nvSpPr>
        <p:spPr>
          <a:xfrm rot="20701526">
            <a:off x="4613453" y="1957004"/>
            <a:ext cx="337623" cy="752034"/>
          </a:xfrm>
          <a:custGeom>
            <a:avLst/>
            <a:gdLst>
              <a:gd name="connsiteX0" fmla="*/ 280330 w 283064"/>
              <a:gd name="connsiteY0" fmla="*/ 340245 h 450409"/>
              <a:gd name="connsiteX1" fmla="*/ 78311 w 283064"/>
              <a:gd name="connsiteY1" fmla="*/ 21269 h 450409"/>
              <a:gd name="connsiteX2" fmla="*/ 3883 w 283064"/>
              <a:gd name="connsiteY2" fmla="*/ 74431 h 450409"/>
              <a:gd name="connsiteX3" fmla="*/ 184637 w 283064"/>
              <a:gd name="connsiteY3" fmla="*/ 435938 h 450409"/>
              <a:gd name="connsiteX4" fmla="*/ 280330 w 283064"/>
              <a:gd name="connsiteY4" fmla="*/ 340245 h 45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064" h="450409">
                <a:moveTo>
                  <a:pt x="280330" y="340245"/>
                </a:moveTo>
                <a:cubicBezTo>
                  <a:pt x="262609" y="271133"/>
                  <a:pt x="124385" y="65571"/>
                  <a:pt x="78311" y="21269"/>
                </a:cubicBezTo>
                <a:cubicBezTo>
                  <a:pt x="32237" y="-23033"/>
                  <a:pt x="-13838" y="5319"/>
                  <a:pt x="3883" y="74431"/>
                </a:cubicBezTo>
                <a:cubicBezTo>
                  <a:pt x="21604" y="143542"/>
                  <a:pt x="143879" y="389864"/>
                  <a:pt x="184637" y="435938"/>
                </a:cubicBezTo>
                <a:cubicBezTo>
                  <a:pt x="225395" y="482012"/>
                  <a:pt x="298051" y="409357"/>
                  <a:pt x="280330" y="3402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Ellipse 30"/>
          <p:cNvSpPr>
            <a:spLocks/>
          </p:cNvSpPr>
          <p:nvPr/>
        </p:nvSpPr>
        <p:spPr>
          <a:xfrm flipV="1">
            <a:off x="4969519" y="2512514"/>
            <a:ext cx="121410" cy="7109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Ellipse 31"/>
          <p:cNvSpPr>
            <a:spLocks/>
          </p:cNvSpPr>
          <p:nvPr/>
        </p:nvSpPr>
        <p:spPr>
          <a:xfrm rot="18920085">
            <a:off x="4883120" y="2296139"/>
            <a:ext cx="90829" cy="32850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Kombinationstegning 32"/>
          <p:cNvSpPr>
            <a:spLocks/>
          </p:cNvSpPr>
          <p:nvPr/>
        </p:nvSpPr>
        <p:spPr>
          <a:xfrm rot="610180">
            <a:off x="4111867" y="1345184"/>
            <a:ext cx="651103" cy="781467"/>
          </a:xfrm>
          <a:custGeom>
            <a:avLst/>
            <a:gdLst>
              <a:gd name="connsiteX0" fmla="*/ 686982 w 689521"/>
              <a:gd name="connsiteY0" fmla="*/ 773352 h 827576"/>
              <a:gd name="connsiteX1" fmla="*/ 559391 w 689521"/>
              <a:gd name="connsiteY1" fmla="*/ 560701 h 827576"/>
              <a:gd name="connsiteX2" fmla="*/ 633819 w 689521"/>
              <a:gd name="connsiteY2" fmla="*/ 273622 h 827576"/>
              <a:gd name="connsiteX3" fmla="*/ 548759 w 689521"/>
              <a:gd name="connsiteY3" fmla="*/ 209827 h 827576"/>
              <a:gd name="connsiteX4" fmla="*/ 474331 w 689521"/>
              <a:gd name="connsiteY4" fmla="*/ 411846 h 827576"/>
              <a:gd name="connsiteX5" fmla="*/ 378638 w 689521"/>
              <a:gd name="connsiteY5" fmla="*/ 39706 h 827576"/>
              <a:gd name="connsiteX6" fmla="*/ 282945 w 689521"/>
              <a:gd name="connsiteY6" fmla="*/ 60971 h 827576"/>
              <a:gd name="connsiteX7" fmla="*/ 410535 w 689521"/>
              <a:gd name="connsiteY7" fmla="*/ 486273 h 827576"/>
              <a:gd name="connsiteX8" fmla="*/ 176619 w 689521"/>
              <a:gd name="connsiteY8" fmla="*/ 50339 h 827576"/>
              <a:gd name="connsiteX9" fmla="*/ 80926 w 689521"/>
              <a:gd name="connsiteY9" fmla="*/ 114134 h 827576"/>
              <a:gd name="connsiteX10" fmla="*/ 314842 w 689521"/>
              <a:gd name="connsiteY10" fmla="*/ 518171 h 827576"/>
              <a:gd name="connsiteX11" fmla="*/ 91559 w 689521"/>
              <a:gd name="connsiteY11" fmla="*/ 241725 h 827576"/>
              <a:gd name="connsiteX12" fmla="*/ 6498 w 689521"/>
              <a:gd name="connsiteY12" fmla="*/ 348050 h 827576"/>
              <a:gd name="connsiteX13" fmla="*/ 251047 w 689521"/>
              <a:gd name="connsiteY13" fmla="*/ 613864 h 827576"/>
              <a:gd name="connsiteX14" fmla="*/ 38396 w 689521"/>
              <a:gd name="connsiteY14" fmla="*/ 624497 h 827576"/>
              <a:gd name="connsiteX15" fmla="*/ 38396 w 689521"/>
              <a:gd name="connsiteY15" fmla="*/ 667027 h 827576"/>
              <a:gd name="connsiteX16" fmla="*/ 357373 w 689521"/>
              <a:gd name="connsiteY16" fmla="*/ 730822 h 827576"/>
              <a:gd name="connsiteX17" fmla="*/ 623186 w 689521"/>
              <a:gd name="connsiteY17" fmla="*/ 826515 h 827576"/>
              <a:gd name="connsiteX18" fmla="*/ 686982 w 689521"/>
              <a:gd name="connsiteY18" fmla="*/ 773352 h 82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89521" h="827576">
                <a:moveTo>
                  <a:pt x="686982" y="773352"/>
                </a:moveTo>
                <a:cubicBezTo>
                  <a:pt x="676350" y="729050"/>
                  <a:pt x="568252" y="643989"/>
                  <a:pt x="559391" y="560701"/>
                </a:cubicBezTo>
                <a:cubicBezTo>
                  <a:pt x="550530" y="477413"/>
                  <a:pt x="635591" y="332101"/>
                  <a:pt x="633819" y="273622"/>
                </a:cubicBezTo>
                <a:cubicBezTo>
                  <a:pt x="632047" y="215143"/>
                  <a:pt x="575340" y="186790"/>
                  <a:pt x="548759" y="209827"/>
                </a:cubicBezTo>
                <a:cubicBezTo>
                  <a:pt x="522178" y="232864"/>
                  <a:pt x="502684" y="440199"/>
                  <a:pt x="474331" y="411846"/>
                </a:cubicBezTo>
                <a:cubicBezTo>
                  <a:pt x="445978" y="383493"/>
                  <a:pt x="410536" y="98185"/>
                  <a:pt x="378638" y="39706"/>
                </a:cubicBezTo>
                <a:cubicBezTo>
                  <a:pt x="346740" y="-18773"/>
                  <a:pt x="277629" y="-13457"/>
                  <a:pt x="282945" y="60971"/>
                </a:cubicBezTo>
                <a:cubicBezTo>
                  <a:pt x="288261" y="135399"/>
                  <a:pt x="428256" y="488045"/>
                  <a:pt x="410535" y="486273"/>
                </a:cubicBezTo>
                <a:cubicBezTo>
                  <a:pt x="392814" y="484501"/>
                  <a:pt x="231554" y="112362"/>
                  <a:pt x="176619" y="50339"/>
                </a:cubicBezTo>
                <a:cubicBezTo>
                  <a:pt x="121684" y="-11684"/>
                  <a:pt x="57889" y="36162"/>
                  <a:pt x="80926" y="114134"/>
                </a:cubicBezTo>
                <a:cubicBezTo>
                  <a:pt x="103963" y="192106"/>
                  <a:pt x="313070" y="496906"/>
                  <a:pt x="314842" y="518171"/>
                </a:cubicBezTo>
                <a:cubicBezTo>
                  <a:pt x="316614" y="539436"/>
                  <a:pt x="142950" y="270078"/>
                  <a:pt x="91559" y="241725"/>
                </a:cubicBezTo>
                <a:cubicBezTo>
                  <a:pt x="40168" y="213371"/>
                  <a:pt x="-20083" y="286027"/>
                  <a:pt x="6498" y="348050"/>
                </a:cubicBezTo>
                <a:cubicBezTo>
                  <a:pt x="33079" y="410073"/>
                  <a:pt x="245731" y="567789"/>
                  <a:pt x="251047" y="613864"/>
                </a:cubicBezTo>
                <a:cubicBezTo>
                  <a:pt x="256363" y="659938"/>
                  <a:pt x="73838" y="615637"/>
                  <a:pt x="38396" y="624497"/>
                </a:cubicBezTo>
                <a:cubicBezTo>
                  <a:pt x="2954" y="633357"/>
                  <a:pt x="-14767" y="649306"/>
                  <a:pt x="38396" y="667027"/>
                </a:cubicBezTo>
                <a:cubicBezTo>
                  <a:pt x="91559" y="684748"/>
                  <a:pt x="259908" y="704241"/>
                  <a:pt x="357373" y="730822"/>
                </a:cubicBezTo>
                <a:cubicBezTo>
                  <a:pt x="454838" y="757403"/>
                  <a:pt x="571795" y="821199"/>
                  <a:pt x="623186" y="826515"/>
                </a:cubicBezTo>
                <a:cubicBezTo>
                  <a:pt x="674577" y="831831"/>
                  <a:pt x="697614" y="817654"/>
                  <a:pt x="686982" y="7733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Kombinationstegning 33"/>
          <p:cNvSpPr>
            <a:spLocks/>
          </p:cNvSpPr>
          <p:nvPr/>
        </p:nvSpPr>
        <p:spPr>
          <a:xfrm>
            <a:off x="5417088" y="1762548"/>
            <a:ext cx="2338678" cy="3186587"/>
          </a:xfrm>
          <a:custGeom>
            <a:avLst/>
            <a:gdLst>
              <a:gd name="connsiteX0" fmla="*/ 417897 w 1960751"/>
              <a:gd name="connsiteY0" fmla="*/ 229378 h 2671639"/>
              <a:gd name="connsiteX1" fmla="*/ 460428 w 1960751"/>
              <a:gd name="connsiteY1" fmla="*/ 452662 h 2671639"/>
              <a:gd name="connsiteX2" fmla="*/ 386000 w 1960751"/>
              <a:gd name="connsiteY2" fmla="*/ 994922 h 2671639"/>
              <a:gd name="connsiteX3" fmla="*/ 428530 w 1960751"/>
              <a:gd name="connsiteY3" fmla="*/ 1313899 h 2671639"/>
              <a:gd name="connsiteX4" fmla="*/ 619916 w 1960751"/>
              <a:gd name="connsiteY4" fmla="*/ 2249564 h 2671639"/>
              <a:gd name="connsiteX5" fmla="*/ 577386 w 1960751"/>
              <a:gd name="connsiteY5" fmla="*/ 2440950 h 2671639"/>
              <a:gd name="connsiteX6" fmla="*/ 588018 w 1960751"/>
              <a:gd name="connsiteY6" fmla="*/ 2642969 h 2671639"/>
              <a:gd name="connsiteX7" fmla="*/ 1055851 w 1960751"/>
              <a:gd name="connsiteY7" fmla="*/ 2642969 h 2671639"/>
              <a:gd name="connsiteX8" fmla="*/ 928260 w 1960751"/>
              <a:gd name="connsiteY8" fmla="*/ 2387788 h 2671639"/>
              <a:gd name="connsiteX9" fmla="*/ 853832 w 1960751"/>
              <a:gd name="connsiteY9" fmla="*/ 2334625 h 2671639"/>
              <a:gd name="connsiteX10" fmla="*/ 800670 w 1960751"/>
              <a:gd name="connsiteY10" fmla="*/ 2345257 h 2671639"/>
              <a:gd name="connsiteX11" fmla="*/ 619916 w 1960751"/>
              <a:gd name="connsiteY11" fmla="*/ 1430857 h 2671639"/>
              <a:gd name="connsiteX12" fmla="*/ 938893 w 1960751"/>
              <a:gd name="connsiteY12" fmla="*/ 1345797 h 2671639"/>
              <a:gd name="connsiteX13" fmla="*/ 928260 w 1960751"/>
              <a:gd name="connsiteY13" fmla="*/ 1792364 h 2671639"/>
              <a:gd name="connsiteX14" fmla="*/ 407265 w 1960751"/>
              <a:gd name="connsiteY14" fmla="*/ 2143239 h 2671639"/>
              <a:gd name="connsiteX15" fmla="*/ 258409 w 1960751"/>
              <a:gd name="connsiteY15" fmla="*/ 2164504 h 2671639"/>
              <a:gd name="connsiteX16" fmla="*/ 183981 w 1960751"/>
              <a:gd name="connsiteY16" fmla="*/ 2153871 h 2671639"/>
              <a:gd name="connsiteX17" fmla="*/ 3228 w 1960751"/>
              <a:gd name="connsiteY17" fmla="*/ 2472848 h 2671639"/>
              <a:gd name="connsiteX18" fmla="*/ 354102 w 1960751"/>
              <a:gd name="connsiteY18" fmla="*/ 2642969 h 2671639"/>
              <a:gd name="connsiteX19" fmla="*/ 502958 w 1960751"/>
              <a:gd name="connsiteY19" fmla="*/ 2207034 h 2671639"/>
              <a:gd name="connsiteX20" fmla="*/ 960158 w 1960751"/>
              <a:gd name="connsiteY20" fmla="*/ 2015648 h 2671639"/>
              <a:gd name="connsiteX21" fmla="*/ 1162177 w 1960751"/>
              <a:gd name="connsiteY21" fmla="*/ 1728569 h 2671639"/>
              <a:gd name="connsiteX22" fmla="*/ 1109014 w 1960751"/>
              <a:gd name="connsiteY22" fmla="*/ 1292634 h 2671639"/>
              <a:gd name="connsiteX23" fmla="*/ 1045218 w 1960751"/>
              <a:gd name="connsiteY23" fmla="*/ 484560 h 2671639"/>
              <a:gd name="connsiteX24" fmla="*/ 1757600 w 1960751"/>
              <a:gd name="connsiteY24" fmla="*/ 601518 h 2671639"/>
              <a:gd name="connsiteX25" fmla="*/ 1895823 w 1960751"/>
              <a:gd name="connsiteY25" fmla="*/ 527090 h 2671639"/>
              <a:gd name="connsiteX26" fmla="*/ 832567 w 1960751"/>
              <a:gd name="connsiteY26" fmla="*/ 6094 h 2671639"/>
              <a:gd name="connsiteX27" fmla="*/ 417897 w 1960751"/>
              <a:gd name="connsiteY27" fmla="*/ 229378 h 267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60751" h="2671639">
                <a:moveTo>
                  <a:pt x="417897" y="229378"/>
                </a:moveTo>
                <a:cubicBezTo>
                  <a:pt x="355874" y="303806"/>
                  <a:pt x="465744" y="325071"/>
                  <a:pt x="460428" y="452662"/>
                </a:cubicBezTo>
                <a:cubicBezTo>
                  <a:pt x="455112" y="580253"/>
                  <a:pt x="391316" y="851383"/>
                  <a:pt x="386000" y="994922"/>
                </a:cubicBezTo>
                <a:cubicBezTo>
                  <a:pt x="380684" y="1138461"/>
                  <a:pt x="389544" y="1104792"/>
                  <a:pt x="428530" y="1313899"/>
                </a:cubicBezTo>
                <a:cubicBezTo>
                  <a:pt x="467516" y="1523006"/>
                  <a:pt x="595107" y="2061722"/>
                  <a:pt x="619916" y="2249564"/>
                </a:cubicBezTo>
                <a:cubicBezTo>
                  <a:pt x="644725" y="2437406"/>
                  <a:pt x="582702" y="2375383"/>
                  <a:pt x="577386" y="2440950"/>
                </a:cubicBezTo>
                <a:cubicBezTo>
                  <a:pt x="572070" y="2506517"/>
                  <a:pt x="508274" y="2609299"/>
                  <a:pt x="588018" y="2642969"/>
                </a:cubicBezTo>
                <a:cubicBezTo>
                  <a:pt x="667762" y="2676639"/>
                  <a:pt x="999144" y="2685499"/>
                  <a:pt x="1055851" y="2642969"/>
                </a:cubicBezTo>
                <a:cubicBezTo>
                  <a:pt x="1112558" y="2600439"/>
                  <a:pt x="961930" y="2439179"/>
                  <a:pt x="928260" y="2387788"/>
                </a:cubicBezTo>
                <a:cubicBezTo>
                  <a:pt x="894590" y="2336397"/>
                  <a:pt x="875097" y="2341713"/>
                  <a:pt x="853832" y="2334625"/>
                </a:cubicBezTo>
                <a:cubicBezTo>
                  <a:pt x="832567" y="2327537"/>
                  <a:pt x="839656" y="2495885"/>
                  <a:pt x="800670" y="2345257"/>
                </a:cubicBezTo>
                <a:cubicBezTo>
                  <a:pt x="761684" y="2194629"/>
                  <a:pt x="596879" y="1597434"/>
                  <a:pt x="619916" y="1430857"/>
                </a:cubicBezTo>
                <a:cubicBezTo>
                  <a:pt x="642953" y="1264280"/>
                  <a:pt x="887502" y="1285546"/>
                  <a:pt x="938893" y="1345797"/>
                </a:cubicBezTo>
                <a:cubicBezTo>
                  <a:pt x="990284" y="1406048"/>
                  <a:pt x="1016865" y="1659457"/>
                  <a:pt x="928260" y="1792364"/>
                </a:cubicBezTo>
                <a:cubicBezTo>
                  <a:pt x="839655" y="1925271"/>
                  <a:pt x="518907" y="2081216"/>
                  <a:pt x="407265" y="2143239"/>
                </a:cubicBezTo>
                <a:cubicBezTo>
                  <a:pt x="295623" y="2205262"/>
                  <a:pt x="295623" y="2162732"/>
                  <a:pt x="258409" y="2164504"/>
                </a:cubicBezTo>
                <a:cubicBezTo>
                  <a:pt x="221195" y="2166276"/>
                  <a:pt x="226511" y="2102480"/>
                  <a:pt x="183981" y="2153871"/>
                </a:cubicBezTo>
                <a:cubicBezTo>
                  <a:pt x="141451" y="2205262"/>
                  <a:pt x="-25126" y="2391332"/>
                  <a:pt x="3228" y="2472848"/>
                </a:cubicBezTo>
                <a:cubicBezTo>
                  <a:pt x="31581" y="2554364"/>
                  <a:pt x="270814" y="2687271"/>
                  <a:pt x="354102" y="2642969"/>
                </a:cubicBezTo>
                <a:cubicBezTo>
                  <a:pt x="437390" y="2598667"/>
                  <a:pt x="401949" y="2311587"/>
                  <a:pt x="502958" y="2207034"/>
                </a:cubicBezTo>
                <a:cubicBezTo>
                  <a:pt x="603967" y="2102481"/>
                  <a:pt x="850288" y="2095392"/>
                  <a:pt x="960158" y="2015648"/>
                </a:cubicBezTo>
                <a:cubicBezTo>
                  <a:pt x="1070028" y="1935904"/>
                  <a:pt x="1137368" y="1849071"/>
                  <a:pt x="1162177" y="1728569"/>
                </a:cubicBezTo>
                <a:cubicBezTo>
                  <a:pt x="1186986" y="1608067"/>
                  <a:pt x="1128507" y="1499969"/>
                  <a:pt x="1109014" y="1292634"/>
                </a:cubicBezTo>
                <a:cubicBezTo>
                  <a:pt x="1089521" y="1085299"/>
                  <a:pt x="937120" y="599746"/>
                  <a:pt x="1045218" y="484560"/>
                </a:cubicBezTo>
                <a:cubicBezTo>
                  <a:pt x="1153316" y="369374"/>
                  <a:pt x="1615833" y="594430"/>
                  <a:pt x="1757600" y="601518"/>
                </a:cubicBezTo>
                <a:cubicBezTo>
                  <a:pt x="1899367" y="608606"/>
                  <a:pt x="2049995" y="626327"/>
                  <a:pt x="1895823" y="527090"/>
                </a:cubicBezTo>
                <a:cubicBezTo>
                  <a:pt x="1741651" y="427853"/>
                  <a:pt x="1077116" y="48624"/>
                  <a:pt x="832567" y="6094"/>
                </a:cubicBezTo>
                <a:cubicBezTo>
                  <a:pt x="588018" y="-36436"/>
                  <a:pt x="479920" y="154950"/>
                  <a:pt x="417897" y="2293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Ellipse 34"/>
          <p:cNvSpPr>
            <a:spLocks/>
          </p:cNvSpPr>
          <p:nvPr/>
        </p:nvSpPr>
        <p:spPr>
          <a:xfrm>
            <a:off x="6226206" y="4530622"/>
            <a:ext cx="300605" cy="22731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Ellipse 35"/>
          <p:cNvSpPr>
            <a:spLocks/>
          </p:cNvSpPr>
          <p:nvPr/>
        </p:nvSpPr>
        <p:spPr>
          <a:xfrm rot="1343473">
            <a:off x="5640431" y="4294031"/>
            <a:ext cx="274020" cy="1685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Ellipse 39"/>
          <p:cNvSpPr>
            <a:spLocks/>
          </p:cNvSpPr>
          <p:nvPr/>
        </p:nvSpPr>
        <p:spPr>
          <a:xfrm rot="469250">
            <a:off x="6128907" y="1791916"/>
            <a:ext cx="295046" cy="2489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Ellipse 40"/>
          <p:cNvSpPr>
            <a:spLocks/>
          </p:cNvSpPr>
          <p:nvPr/>
        </p:nvSpPr>
        <p:spPr>
          <a:xfrm rot="852794">
            <a:off x="6185721" y="1827321"/>
            <a:ext cx="386493" cy="22452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Afrundet rektangel 41"/>
          <p:cNvSpPr>
            <a:spLocks/>
          </p:cNvSpPr>
          <p:nvPr/>
        </p:nvSpPr>
        <p:spPr>
          <a:xfrm rot="17860587">
            <a:off x="6652397" y="1702026"/>
            <a:ext cx="106981" cy="66671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Afrundet rektangel 42"/>
          <p:cNvSpPr>
            <a:spLocks/>
          </p:cNvSpPr>
          <p:nvPr/>
        </p:nvSpPr>
        <p:spPr>
          <a:xfrm rot="17670135">
            <a:off x="6708039" y="1656809"/>
            <a:ext cx="143794" cy="83359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Afrundet rektangel 43"/>
          <p:cNvSpPr>
            <a:spLocks/>
          </p:cNvSpPr>
          <p:nvPr/>
        </p:nvSpPr>
        <p:spPr>
          <a:xfrm rot="21178713">
            <a:off x="6168110" y="4124147"/>
            <a:ext cx="127375" cy="178565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Afrundet rektangel 44"/>
          <p:cNvSpPr>
            <a:spLocks/>
          </p:cNvSpPr>
          <p:nvPr/>
        </p:nvSpPr>
        <p:spPr>
          <a:xfrm>
            <a:off x="6123515" y="4171065"/>
            <a:ext cx="54531" cy="12883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Kombinationstegning 45"/>
          <p:cNvSpPr>
            <a:spLocks/>
          </p:cNvSpPr>
          <p:nvPr/>
        </p:nvSpPr>
        <p:spPr>
          <a:xfrm>
            <a:off x="7451631" y="2394802"/>
            <a:ext cx="515324" cy="445010"/>
          </a:xfrm>
          <a:custGeom>
            <a:avLst/>
            <a:gdLst>
              <a:gd name="connsiteX0" fmla="*/ 67938 w 574637"/>
              <a:gd name="connsiteY0" fmla="*/ 378597 h 496230"/>
              <a:gd name="connsiteX1" fmla="*/ 31067 w 574637"/>
              <a:gd name="connsiteY1" fmla="*/ 46758 h 496230"/>
              <a:gd name="connsiteX2" fmla="*/ 547261 w 574637"/>
              <a:gd name="connsiteY2" fmla="*/ 39384 h 496230"/>
              <a:gd name="connsiteX3" fmla="*/ 495641 w 574637"/>
              <a:gd name="connsiteY3" fmla="*/ 393345 h 496230"/>
              <a:gd name="connsiteX4" fmla="*/ 429273 w 574637"/>
              <a:gd name="connsiteY4" fmla="*/ 430216 h 496230"/>
              <a:gd name="connsiteX5" fmla="*/ 473519 w 574637"/>
              <a:gd name="connsiteY5" fmla="*/ 157371 h 496230"/>
              <a:gd name="connsiteX6" fmla="*/ 407151 w 574637"/>
              <a:gd name="connsiteY6" fmla="*/ 142622 h 496230"/>
              <a:gd name="connsiteX7" fmla="*/ 392402 w 574637"/>
              <a:gd name="connsiteY7" fmla="*/ 422842 h 496230"/>
              <a:gd name="connsiteX8" fmla="*/ 333409 w 574637"/>
              <a:gd name="connsiteY8" fmla="*/ 452339 h 496230"/>
              <a:gd name="connsiteX9" fmla="*/ 333409 w 574637"/>
              <a:gd name="connsiteY9" fmla="*/ 127874 h 496230"/>
              <a:gd name="connsiteX10" fmla="*/ 289164 w 574637"/>
              <a:gd name="connsiteY10" fmla="*/ 142622 h 496230"/>
              <a:gd name="connsiteX11" fmla="*/ 289164 w 574637"/>
              <a:gd name="connsiteY11" fmla="*/ 459713 h 496230"/>
              <a:gd name="connsiteX12" fmla="*/ 230170 w 574637"/>
              <a:gd name="connsiteY12" fmla="*/ 452339 h 496230"/>
              <a:gd name="connsiteX13" fmla="*/ 215422 w 574637"/>
              <a:gd name="connsiteY13" fmla="*/ 127874 h 496230"/>
              <a:gd name="connsiteX14" fmla="*/ 163802 w 574637"/>
              <a:gd name="connsiteY14" fmla="*/ 135248 h 496230"/>
              <a:gd name="connsiteX15" fmla="*/ 149054 w 574637"/>
              <a:gd name="connsiteY15" fmla="*/ 400719 h 496230"/>
              <a:gd name="connsiteX16" fmla="*/ 67938 w 574637"/>
              <a:gd name="connsiteY16" fmla="*/ 378597 h 49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4637" h="496230">
                <a:moveTo>
                  <a:pt x="67938" y="378597"/>
                </a:moveTo>
                <a:cubicBezTo>
                  <a:pt x="48274" y="319604"/>
                  <a:pt x="-48820" y="103293"/>
                  <a:pt x="31067" y="46758"/>
                </a:cubicBezTo>
                <a:cubicBezTo>
                  <a:pt x="110954" y="-9777"/>
                  <a:pt x="469832" y="-18381"/>
                  <a:pt x="547261" y="39384"/>
                </a:cubicBezTo>
                <a:cubicBezTo>
                  <a:pt x="624690" y="97149"/>
                  <a:pt x="515306" y="328206"/>
                  <a:pt x="495641" y="393345"/>
                </a:cubicBezTo>
                <a:cubicBezTo>
                  <a:pt x="475976" y="458484"/>
                  <a:pt x="432960" y="469545"/>
                  <a:pt x="429273" y="430216"/>
                </a:cubicBezTo>
                <a:cubicBezTo>
                  <a:pt x="425586" y="390887"/>
                  <a:pt x="477206" y="205303"/>
                  <a:pt x="473519" y="157371"/>
                </a:cubicBezTo>
                <a:cubicBezTo>
                  <a:pt x="469832" y="109439"/>
                  <a:pt x="420671" y="98377"/>
                  <a:pt x="407151" y="142622"/>
                </a:cubicBezTo>
                <a:cubicBezTo>
                  <a:pt x="393632" y="186867"/>
                  <a:pt x="404692" y="371222"/>
                  <a:pt x="392402" y="422842"/>
                </a:cubicBezTo>
                <a:cubicBezTo>
                  <a:pt x="380112" y="474462"/>
                  <a:pt x="343241" y="501500"/>
                  <a:pt x="333409" y="452339"/>
                </a:cubicBezTo>
                <a:cubicBezTo>
                  <a:pt x="323577" y="403178"/>
                  <a:pt x="340783" y="179493"/>
                  <a:pt x="333409" y="127874"/>
                </a:cubicBezTo>
                <a:cubicBezTo>
                  <a:pt x="326035" y="76255"/>
                  <a:pt x="296538" y="87316"/>
                  <a:pt x="289164" y="142622"/>
                </a:cubicBezTo>
                <a:cubicBezTo>
                  <a:pt x="281790" y="197928"/>
                  <a:pt x="298996" y="408094"/>
                  <a:pt x="289164" y="459713"/>
                </a:cubicBezTo>
                <a:cubicBezTo>
                  <a:pt x="279332" y="511333"/>
                  <a:pt x="242460" y="507645"/>
                  <a:pt x="230170" y="452339"/>
                </a:cubicBezTo>
                <a:cubicBezTo>
                  <a:pt x="217880" y="397033"/>
                  <a:pt x="226483" y="180722"/>
                  <a:pt x="215422" y="127874"/>
                </a:cubicBezTo>
                <a:cubicBezTo>
                  <a:pt x="204361" y="75026"/>
                  <a:pt x="174863" y="89774"/>
                  <a:pt x="163802" y="135248"/>
                </a:cubicBezTo>
                <a:cubicBezTo>
                  <a:pt x="152741" y="180722"/>
                  <a:pt x="160115" y="356474"/>
                  <a:pt x="149054" y="400719"/>
                </a:cubicBezTo>
                <a:cubicBezTo>
                  <a:pt x="137993" y="444964"/>
                  <a:pt x="87602" y="437590"/>
                  <a:pt x="67938" y="3785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Afrundet rektangel 48"/>
          <p:cNvSpPr>
            <a:spLocks/>
          </p:cNvSpPr>
          <p:nvPr/>
        </p:nvSpPr>
        <p:spPr>
          <a:xfrm>
            <a:off x="6131991" y="4266216"/>
            <a:ext cx="54531" cy="5453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6225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1970" y="285496"/>
            <a:ext cx="4889293" cy="558062"/>
          </a:xfrm>
        </p:spPr>
        <p:txBody>
          <a:bodyPr/>
          <a:lstStyle/>
          <a:p>
            <a:pPr marL="179025"/>
            <a:r>
              <a:rPr lang="da-DK" sz="2800" dirty="0"/>
              <a:t>Praktikplads til 4. praktik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3369660" y="868514"/>
            <a:ext cx="5702840" cy="4079499"/>
          </a:xfrm>
        </p:spPr>
        <p:txBody>
          <a:bodyPr anchor="t"/>
          <a:lstStyle/>
          <a:p>
            <a:pPr marL="180000">
              <a:lnSpc>
                <a:spcPct val="150000"/>
              </a:lnSpc>
              <a:spcAft>
                <a:spcPts val="1200"/>
              </a:spcAft>
            </a:pPr>
            <a:endParaRPr lang="da-DK" sz="1400" dirty="0"/>
          </a:p>
          <a:p>
            <a:pPr marL="180000">
              <a:lnSpc>
                <a:spcPct val="150000"/>
              </a:lnSpc>
              <a:spcAft>
                <a:spcPts val="1200"/>
              </a:spcAft>
            </a:pPr>
            <a:r>
              <a:rPr lang="da-DK" sz="1400" dirty="0"/>
              <a:t>I 4. praktik kræves det, at I som studerende </a:t>
            </a:r>
            <a:r>
              <a:rPr lang="da-DK" sz="1400" b="1" dirty="0"/>
              <a:t>selv</a:t>
            </a:r>
            <a:r>
              <a:rPr lang="da-DK" sz="1400" dirty="0"/>
              <a:t> finder et praktiksted og laver aftale med dem om praktikforløbet.</a:t>
            </a:r>
          </a:p>
          <a:p>
            <a:pPr marL="180000">
              <a:lnSpc>
                <a:spcPct val="150000"/>
              </a:lnSpc>
              <a:spcAft>
                <a:spcPts val="1200"/>
              </a:spcAft>
            </a:pPr>
            <a:r>
              <a:rPr lang="da-DK" sz="1400" dirty="0"/>
              <a:t>I er ikke bundet af KP-praktiklisten, men kan selv opsøge pladser uden for listen, men inden for jeres specialisering.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378391" y="285496"/>
            <a:ext cx="2368253" cy="4141198"/>
          </a:xfrm>
        </p:spPr>
        <p:txBody>
          <a:bodyPr anchor="ctr"/>
          <a:lstStyle/>
          <a:p>
            <a:pPr marL="180000">
              <a:lnSpc>
                <a:spcPct val="150000"/>
              </a:lnSpc>
              <a:spcAft>
                <a:spcPts val="1800"/>
              </a:spcAft>
            </a:pPr>
            <a:r>
              <a:rPr lang="da-DK" sz="1400" dirty="0">
                <a:latin typeface="+mn-lt"/>
              </a:rPr>
              <a:t>Valg af praktikplads til 4. praktik foregår på en anden måde end ved de foregående praktikfordelinger.</a:t>
            </a:r>
          </a:p>
          <a:p>
            <a:pPr marL="180000">
              <a:lnSpc>
                <a:spcPct val="150000"/>
              </a:lnSpc>
              <a:spcAft>
                <a:spcPts val="1800"/>
              </a:spcAft>
            </a:pPr>
            <a:endParaRPr lang="da-DK" sz="1400" dirty="0">
              <a:latin typeface="+mn-lt"/>
            </a:endParaRPr>
          </a:p>
          <a:p>
            <a:pPr marL="180000">
              <a:lnSpc>
                <a:spcPct val="150000"/>
              </a:lnSpc>
              <a:spcAft>
                <a:spcPts val="1800"/>
              </a:spcAft>
            </a:pPr>
            <a:r>
              <a:rPr lang="da-DK" sz="1400" dirty="0">
                <a:latin typeface="+mn-lt"/>
              </a:rPr>
              <a:t>Proceduren er forskellig for specialiseringerne DAG/SKF og SOS</a:t>
            </a:r>
          </a:p>
        </p:txBody>
      </p:sp>
    </p:spTree>
    <p:extLst>
      <p:ext uri="{BB962C8B-B14F-4D97-AF65-F5344CB8AC3E}">
        <p14:creationId xmlns:p14="http://schemas.microsoft.com/office/powerpoint/2010/main" val="1231358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1970" y="285496"/>
            <a:ext cx="4889293" cy="558062"/>
          </a:xfrm>
        </p:spPr>
        <p:txBody>
          <a:bodyPr/>
          <a:lstStyle/>
          <a:p>
            <a:pPr marL="179025"/>
            <a:r>
              <a:rPr lang="da-DK" sz="2800" dirty="0"/>
              <a:t>Find et praktiksted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3347864" y="843558"/>
            <a:ext cx="5580620" cy="4079499"/>
          </a:xfrm>
        </p:spPr>
        <p:txBody>
          <a:bodyPr anchor="t"/>
          <a:lstStyle/>
          <a:p>
            <a:pPr marL="180000" lvl="1">
              <a:lnSpc>
                <a:spcPct val="150000"/>
              </a:lnSpc>
              <a:spcAft>
                <a:spcPts val="1800"/>
              </a:spcAft>
            </a:pPr>
            <a:r>
              <a:rPr lang="da-DK" sz="1400" dirty="0"/>
              <a:t>Aftaler om pladser i 4. praktik foregår sideløbende med aftaler om bachelorgrupper og tildeling af BA-vejleder (se datoplan i eksamensrummet)</a:t>
            </a:r>
          </a:p>
          <a:p>
            <a:pPr marL="180000" lvl="1"/>
            <a:r>
              <a:rPr lang="da-DK" sz="1400" b="1" dirty="0"/>
              <a:t>Undersøg fx følgende muligheder allerede nu:</a:t>
            </a:r>
          </a:p>
          <a:p>
            <a:pPr marL="647700" lvl="2" indent="-285750">
              <a:buFont typeface="Arial" panose="020B0604020202020204" pitchFamily="34" charset="0"/>
              <a:buChar char="•"/>
            </a:pPr>
            <a:r>
              <a:rPr lang="da-DK" sz="1400" dirty="0"/>
              <a:t>Tal med jeres tidligere praktiksteder</a:t>
            </a:r>
          </a:p>
          <a:p>
            <a:pPr marL="647700" lvl="2" indent="-285750">
              <a:buFont typeface="Arial" panose="020B0604020202020204" pitchFamily="34" charset="0"/>
              <a:buChar char="•"/>
            </a:pPr>
            <a:r>
              <a:rPr lang="da-DK" sz="1400" dirty="0"/>
              <a:t>Kontakt spændende pædagogiske projekter og tilbud</a:t>
            </a:r>
          </a:p>
          <a:p>
            <a:pPr marL="64770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1400" dirty="0"/>
              <a:t>Søg på nettet og find inspiration i fagblade og tidsskrifter</a:t>
            </a:r>
          </a:p>
          <a:p>
            <a:pPr marL="180000" lvl="1">
              <a:lnSpc>
                <a:spcPct val="150000"/>
              </a:lnSpc>
              <a:spcAft>
                <a:spcPts val="1200"/>
              </a:spcAft>
            </a:pPr>
            <a:r>
              <a:rPr lang="da-DK" sz="1400" b="1" dirty="0"/>
              <a:t>Husk at praktikstedet SKAL være inden for jeres specialisering!</a:t>
            </a:r>
          </a:p>
          <a:p>
            <a:pPr marL="180000" lvl="1">
              <a:lnSpc>
                <a:spcPct val="150000"/>
              </a:lnSpc>
              <a:spcAft>
                <a:spcPts val="0"/>
              </a:spcAft>
            </a:pPr>
            <a:r>
              <a:rPr lang="da-DK" sz="1400" dirty="0"/>
              <a:t>Kontakt os, hvis I har spørgsmål eller brug for fiduser og staldtips Campus Carlsberg: 	</a:t>
            </a:r>
            <a:r>
              <a:rPr lang="da-DK" sz="1400" dirty="0">
                <a:solidFill>
                  <a:srgbClr val="FF0000"/>
                </a:solidFill>
                <a:sym typeface="Wingdings" panose="05000000000000000000" pitchFamily="2" charset="2"/>
              </a:rPr>
              <a:t>Gitte og Birgitte: </a:t>
            </a:r>
            <a:r>
              <a:rPr lang="da-DK" sz="1400" dirty="0">
                <a:solidFill>
                  <a:srgbClr val="FF0000"/>
                </a:solidFill>
                <a:sym typeface="Wingdings" panose="05000000000000000000" pitchFamily="2" charset="2"/>
                <a:hlinkClick r:id="rId3"/>
              </a:rPr>
              <a:t>4.praktikpaed@kp.dk</a:t>
            </a:r>
            <a:r>
              <a:rPr lang="da-DK" sz="1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</a:p>
          <a:p>
            <a:pPr marL="180000" lvl="1">
              <a:lnSpc>
                <a:spcPct val="150000"/>
              </a:lnSpc>
              <a:spcAft>
                <a:spcPts val="1200"/>
              </a:spcAft>
            </a:pPr>
            <a:r>
              <a:rPr lang="da-DK" sz="1400" dirty="0">
                <a:solidFill>
                  <a:schemeClr val="tx1"/>
                </a:solidFill>
                <a:sym typeface="Wingdings" panose="05000000000000000000" pitchFamily="2" charset="2"/>
              </a:rPr>
              <a:t>Campus Nord: 	</a:t>
            </a:r>
            <a:r>
              <a:rPr lang="da-DK" sz="1400" dirty="0">
                <a:solidFill>
                  <a:srgbClr val="FF0000"/>
                </a:solidFill>
                <a:sym typeface="Wingdings" panose="05000000000000000000" pitchFamily="2" charset="2"/>
              </a:rPr>
              <a:t>Annelise: </a:t>
            </a:r>
            <a:r>
              <a:rPr lang="da-DK" sz="1400" dirty="0">
                <a:solidFill>
                  <a:srgbClr val="FF0000"/>
                </a:solidFill>
                <a:sym typeface="Wingdings" panose="05000000000000000000" pitchFamily="2" charset="2"/>
                <a:hlinkClick r:id="rId4"/>
              </a:rPr>
              <a:t>anar@kp.dk</a:t>
            </a:r>
            <a:r>
              <a:rPr lang="da-DK" sz="1400" dirty="0">
                <a:solidFill>
                  <a:srgbClr val="FF0000"/>
                </a:solidFill>
                <a:sym typeface="Wingdings" panose="05000000000000000000" pitchFamily="2" charset="2"/>
              </a:rPr>
              <a:t>  </a:t>
            </a:r>
          </a:p>
          <a:p>
            <a:pPr marL="197100" lvl="1">
              <a:lnSpc>
                <a:spcPct val="150000"/>
              </a:lnSpc>
            </a:pP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378391" y="663538"/>
            <a:ext cx="2368253" cy="3763156"/>
          </a:xfrm>
        </p:spPr>
        <p:txBody>
          <a:bodyPr anchor="ctr"/>
          <a:lstStyle/>
          <a:p>
            <a:pPr marL="180000">
              <a:lnSpc>
                <a:spcPct val="150000"/>
              </a:lnSpc>
            </a:pPr>
            <a:r>
              <a:rPr lang="da-DK" sz="2000" b="1" dirty="0">
                <a:latin typeface="+mn-lt"/>
              </a:rPr>
              <a:t>GÅ I GANG </a:t>
            </a:r>
            <a:r>
              <a:rPr lang="da-DK" sz="2000" b="1" i="1" dirty="0">
                <a:latin typeface="+mn-lt"/>
              </a:rPr>
              <a:t>NU</a:t>
            </a:r>
            <a:r>
              <a:rPr lang="da-DK" sz="2000" b="1" dirty="0">
                <a:latin typeface="+mn-lt"/>
              </a:rPr>
              <a:t> </a:t>
            </a:r>
          </a:p>
          <a:p>
            <a:pPr marL="180000">
              <a:lnSpc>
                <a:spcPct val="150000"/>
              </a:lnSpc>
            </a:pPr>
            <a:r>
              <a:rPr lang="da-DK" sz="2000" b="1" dirty="0">
                <a:latin typeface="+mn-lt"/>
                <a:sym typeface="Wingdings" panose="05000000000000000000" pitchFamily="2" charset="2"/>
              </a:rPr>
              <a:t></a:t>
            </a:r>
            <a:endParaRPr lang="da-DK" sz="2000" b="1" dirty="0">
              <a:latin typeface="+mn-lt"/>
            </a:endParaRPr>
          </a:p>
          <a:p>
            <a:pPr marL="180000">
              <a:lnSpc>
                <a:spcPct val="150000"/>
              </a:lnSpc>
              <a:spcAft>
                <a:spcPts val="1800"/>
              </a:spcAft>
            </a:pPr>
            <a:endParaRPr lang="da-DK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5833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1970" y="285496"/>
            <a:ext cx="4889293" cy="558062"/>
          </a:xfrm>
        </p:spPr>
        <p:txBody>
          <a:bodyPr/>
          <a:lstStyle/>
          <a:p>
            <a:pPr marL="179025"/>
            <a:r>
              <a:rPr lang="da-DK" sz="2800" dirty="0"/>
              <a:t>Praktikplads til 4. praktik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3225196" y="868514"/>
            <a:ext cx="5702840" cy="4079499"/>
          </a:xfrm>
        </p:spPr>
        <p:txBody>
          <a:bodyPr anchor="t"/>
          <a:lstStyle/>
          <a:p>
            <a:pPr marL="197100" lvl="1">
              <a:lnSpc>
                <a:spcPct val="150000"/>
              </a:lnSpc>
            </a:pPr>
            <a:r>
              <a:rPr lang="da-DK" b="1" dirty="0"/>
              <a:t>I skal selv finde et praktiksted:</a:t>
            </a:r>
          </a:p>
          <a:p>
            <a:pPr marL="5400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400" dirty="0"/>
              <a:t>I kan lave aftale om at komme i praktik, hvor I tidligere har været i praktik</a:t>
            </a:r>
          </a:p>
          <a:p>
            <a:pPr marL="5400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400" dirty="0"/>
              <a:t>I kan finde et sted på KP’s inspirationsliste og kontakte det, for at høre, om I kan komme i praktik dér. Listen ligger under </a:t>
            </a:r>
            <a:r>
              <a:rPr lang="da-DK" sz="1400" i="1" dirty="0"/>
              <a:t>‘Praktikrelevante dokumenter’</a:t>
            </a:r>
            <a:r>
              <a:rPr lang="da-DK" sz="1400" dirty="0"/>
              <a:t> på Praktikportalen</a:t>
            </a:r>
          </a:p>
          <a:p>
            <a:pPr marL="5400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400" dirty="0"/>
              <a:t>I kan finde en anden type tilbud, som arbejder pædagogfagligt og undersøge, om I kan komme i praktik dér. </a:t>
            </a:r>
          </a:p>
          <a:p>
            <a:pPr marL="197100" lvl="1">
              <a:lnSpc>
                <a:spcPct val="150000"/>
              </a:lnSpc>
            </a:pPr>
            <a:r>
              <a:rPr lang="da-DK" b="1" dirty="0"/>
              <a:t>Praktikstedet SKAL være inden for jeres specialisering</a:t>
            </a:r>
          </a:p>
          <a:p>
            <a:pPr marL="5400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378391" y="663538"/>
            <a:ext cx="2368253" cy="3763156"/>
          </a:xfrm>
        </p:spPr>
        <p:txBody>
          <a:bodyPr anchor="ctr"/>
          <a:lstStyle/>
          <a:p>
            <a:pPr marL="180000">
              <a:lnSpc>
                <a:spcPct val="150000"/>
              </a:lnSpc>
            </a:pPr>
            <a:r>
              <a:rPr lang="da-DK" sz="2400" b="1" dirty="0">
                <a:latin typeface="+mn-lt"/>
              </a:rPr>
              <a:t>DAGTILBUD SKOLE-FRITID</a:t>
            </a:r>
          </a:p>
          <a:p>
            <a:pPr marL="180000">
              <a:lnSpc>
                <a:spcPct val="150000"/>
              </a:lnSpc>
              <a:spcAft>
                <a:spcPts val="1800"/>
              </a:spcAft>
            </a:pPr>
            <a:endParaRPr lang="da-DK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4492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1970" y="285496"/>
            <a:ext cx="4889293" cy="558062"/>
          </a:xfrm>
        </p:spPr>
        <p:txBody>
          <a:bodyPr/>
          <a:lstStyle/>
          <a:p>
            <a:pPr marL="179025"/>
            <a:r>
              <a:rPr lang="da-DK" sz="2800" dirty="0"/>
              <a:t>Praktikplads til 4. praktik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3311860" y="843558"/>
            <a:ext cx="5616176" cy="4172045"/>
          </a:xfrm>
        </p:spPr>
        <p:txBody>
          <a:bodyPr anchor="t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dirty="0"/>
              <a:t>Som udgangspunkt skal I lave en aftale med jeres 3. praktiksted om også at komme i 4. praktik dér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dirty="0"/>
              <a:t>Alternativt kan I kontakte jeres 1. eller 2. praktiksted for at høre, om I kan komme i praktik dér</a:t>
            </a:r>
          </a:p>
          <a:p>
            <a:pPr marL="64770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1400" dirty="0"/>
              <a:t>Mange af praktikstederne på SOS-specialiseringen siger kun ja til studerende, som er kendte i huset i forvejen, fordi 4. praktik er så kort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dirty="0"/>
              <a:t>Hvis I ikke kan komme i praktik på et tidligere praktiksted, skal I selv finde et praktiksted </a:t>
            </a:r>
          </a:p>
          <a:p>
            <a:pPr marL="64770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1400" dirty="0"/>
              <a:t>Det kan fx være gadeplansarbejde, private bosteder, flygtningecentre eller andre socialpædagogiske projekter, som ikke almindeligvis modtager studerende i praktik. Kontakt evt. Gitte eller Birgitte (Campus Carlsberg) for yderligere inspiration: </a:t>
            </a:r>
            <a:r>
              <a:rPr lang="da-DK" sz="1400" dirty="0">
                <a:hlinkClick r:id="rId3"/>
              </a:rPr>
              <a:t>4.praktikpaed@kp.dk</a:t>
            </a:r>
            <a:r>
              <a:rPr lang="da-DK" sz="1400" dirty="0"/>
              <a:t> eller Annelise (Campus Nord): </a:t>
            </a:r>
            <a:r>
              <a:rPr lang="da-DK" sz="1400" dirty="0">
                <a:hlinkClick r:id="rId4"/>
              </a:rPr>
              <a:t>anar@kp.dk</a:t>
            </a:r>
            <a:r>
              <a:rPr lang="da-DK" sz="1400" dirty="0"/>
              <a:t> </a:t>
            </a:r>
          </a:p>
          <a:p>
            <a:pPr marL="5400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378391" y="663538"/>
            <a:ext cx="2368253" cy="3763156"/>
          </a:xfrm>
        </p:spPr>
        <p:txBody>
          <a:bodyPr anchor="ctr"/>
          <a:lstStyle/>
          <a:p>
            <a:pPr marL="180000">
              <a:lnSpc>
                <a:spcPct val="150000"/>
              </a:lnSpc>
            </a:pPr>
            <a:r>
              <a:rPr lang="da-DK" sz="2400" b="1" dirty="0">
                <a:latin typeface="+mn-lt"/>
              </a:rPr>
              <a:t>SOCIAL - SPECIAL</a:t>
            </a:r>
          </a:p>
          <a:p>
            <a:pPr marL="180000">
              <a:lnSpc>
                <a:spcPct val="150000"/>
              </a:lnSpc>
              <a:spcAft>
                <a:spcPts val="1800"/>
              </a:spcAft>
            </a:pPr>
            <a:endParaRPr lang="da-DK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8249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SPØRGSMÅL</a:t>
            </a:r>
          </a:p>
        </p:txBody>
      </p:sp>
      <p:sp>
        <p:nvSpPr>
          <p:cNvPr id="50" name="Titel 1"/>
          <p:cNvSpPr txBox="1">
            <a:spLocks/>
          </p:cNvSpPr>
          <p:nvPr/>
        </p:nvSpPr>
        <p:spPr>
          <a:xfrm>
            <a:off x="6892848" y="2219486"/>
            <a:ext cx="1628114" cy="2565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 cap="none" baseline="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da-DK" sz="20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Kombinationstegning 23"/>
          <p:cNvSpPr>
            <a:spLocks/>
          </p:cNvSpPr>
          <p:nvPr/>
        </p:nvSpPr>
        <p:spPr>
          <a:xfrm>
            <a:off x="5995410" y="1508559"/>
            <a:ext cx="513870" cy="534579"/>
          </a:xfrm>
          <a:custGeom>
            <a:avLst/>
            <a:gdLst>
              <a:gd name="connsiteX0" fmla="*/ 100120 w 430829"/>
              <a:gd name="connsiteY0" fmla="*/ 62093 h 448192"/>
              <a:gd name="connsiteX1" fmla="*/ 142650 w 430829"/>
              <a:gd name="connsiteY1" fmla="*/ 264111 h 448192"/>
              <a:gd name="connsiteX2" fmla="*/ 46957 w 430829"/>
              <a:gd name="connsiteY2" fmla="*/ 232214 h 448192"/>
              <a:gd name="connsiteX3" fmla="*/ 25692 w 430829"/>
              <a:gd name="connsiteY3" fmla="*/ 423600 h 448192"/>
              <a:gd name="connsiteX4" fmla="*/ 408464 w 430829"/>
              <a:gd name="connsiteY4" fmla="*/ 423600 h 448192"/>
              <a:gd name="connsiteX5" fmla="*/ 376566 w 430829"/>
              <a:gd name="connsiteY5" fmla="*/ 221581 h 448192"/>
              <a:gd name="connsiteX6" fmla="*/ 302139 w 430829"/>
              <a:gd name="connsiteY6" fmla="*/ 232214 h 448192"/>
              <a:gd name="connsiteX7" fmla="*/ 344669 w 430829"/>
              <a:gd name="connsiteY7" fmla="*/ 8930 h 448192"/>
              <a:gd name="connsiteX8" fmla="*/ 100120 w 430829"/>
              <a:gd name="connsiteY8" fmla="*/ 62093 h 44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829" h="448192">
                <a:moveTo>
                  <a:pt x="100120" y="62093"/>
                </a:moveTo>
                <a:cubicBezTo>
                  <a:pt x="66450" y="104623"/>
                  <a:pt x="151511" y="235758"/>
                  <a:pt x="142650" y="264111"/>
                </a:cubicBezTo>
                <a:cubicBezTo>
                  <a:pt x="133790" y="292465"/>
                  <a:pt x="66450" y="205633"/>
                  <a:pt x="46957" y="232214"/>
                </a:cubicBezTo>
                <a:cubicBezTo>
                  <a:pt x="27464" y="258796"/>
                  <a:pt x="-34559" y="391702"/>
                  <a:pt x="25692" y="423600"/>
                </a:cubicBezTo>
                <a:cubicBezTo>
                  <a:pt x="85943" y="455498"/>
                  <a:pt x="349985" y="457270"/>
                  <a:pt x="408464" y="423600"/>
                </a:cubicBezTo>
                <a:cubicBezTo>
                  <a:pt x="466943" y="389930"/>
                  <a:pt x="394287" y="253479"/>
                  <a:pt x="376566" y="221581"/>
                </a:cubicBezTo>
                <a:cubicBezTo>
                  <a:pt x="358845" y="189683"/>
                  <a:pt x="307455" y="267656"/>
                  <a:pt x="302139" y="232214"/>
                </a:cubicBezTo>
                <a:cubicBezTo>
                  <a:pt x="296823" y="196772"/>
                  <a:pt x="373023" y="35511"/>
                  <a:pt x="344669" y="8930"/>
                </a:cubicBezTo>
                <a:cubicBezTo>
                  <a:pt x="316316" y="-17652"/>
                  <a:pt x="133790" y="19563"/>
                  <a:pt x="100120" y="620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llipse 25"/>
          <p:cNvSpPr>
            <a:spLocks/>
          </p:cNvSpPr>
          <p:nvPr/>
        </p:nvSpPr>
        <p:spPr>
          <a:xfrm>
            <a:off x="5728241" y="555172"/>
            <a:ext cx="1073591" cy="107359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Ellipse 26"/>
          <p:cNvSpPr>
            <a:spLocks/>
          </p:cNvSpPr>
          <p:nvPr/>
        </p:nvSpPr>
        <p:spPr>
          <a:xfrm>
            <a:off x="5822909" y="1766221"/>
            <a:ext cx="483012" cy="30060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frundet rektangel 27"/>
          <p:cNvSpPr>
            <a:spLocks/>
          </p:cNvSpPr>
          <p:nvPr/>
        </p:nvSpPr>
        <p:spPr>
          <a:xfrm rot="3015949">
            <a:off x="5421199" y="1695108"/>
            <a:ext cx="212561" cy="111653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Ellipse 28"/>
          <p:cNvSpPr>
            <a:spLocks/>
          </p:cNvSpPr>
          <p:nvPr/>
        </p:nvSpPr>
        <p:spPr>
          <a:xfrm>
            <a:off x="4919698" y="2574975"/>
            <a:ext cx="281909" cy="1249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Kombinationstegning 29"/>
          <p:cNvSpPr>
            <a:spLocks/>
          </p:cNvSpPr>
          <p:nvPr/>
        </p:nvSpPr>
        <p:spPr>
          <a:xfrm rot="20701526">
            <a:off x="4613453" y="1957004"/>
            <a:ext cx="337623" cy="752034"/>
          </a:xfrm>
          <a:custGeom>
            <a:avLst/>
            <a:gdLst>
              <a:gd name="connsiteX0" fmla="*/ 280330 w 283064"/>
              <a:gd name="connsiteY0" fmla="*/ 340245 h 450409"/>
              <a:gd name="connsiteX1" fmla="*/ 78311 w 283064"/>
              <a:gd name="connsiteY1" fmla="*/ 21269 h 450409"/>
              <a:gd name="connsiteX2" fmla="*/ 3883 w 283064"/>
              <a:gd name="connsiteY2" fmla="*/ 74431 h 450409"/>
              <a:gd name="connsiteX3" fmla="*/ 184637 w 283064"/>
              <a:gd name="connsiteY3" fmla="*/ 435938 h 450409"/>
              <a:gd name="connsiteX4" fmla="*/ 280330 w 283064"/>
              <a:gd name="connsiteY4" fmla="*/ 340245 h 45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064" h="450409">
                <a:moveTo>
                  <a:pt x="280330" y="340245"/>
                </a:moveTo>
                <a:cubicBezTo>
                  <a:pt x="262609" y="271133"/>
                  <a:pt x="124385" y="65571"/>
                  <a:pt x="78311" y="21269"/>
                </a:cubicBezTo>
                <a:cubicBezTo>
                  <a:pt x="32237" y="-23033"/>
                  <a:pt x="-13838" y="5319"/>
                  <a:pt x="3883" y="74431"/>
                </a:cubicBezTo>
                <a:cubicBezTo>
                  <a:pt x="21604" y="143542"/>
                  <a:pt x="143879" y="389864"/>
                  <a:pt x="184637" y="435938"/>
                </a:cubicBezTo>
                <a:cubicBezTo>
                  <a:pt x="225395" y="482012"/>
                  <a:pt x="298051" y="409357"/>
                  <a:pt x="280330" y="3402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Ellipse 30"/>
          <p:cNvSpPr>
            <a:spLocks/>
          </p:cNvSpPr>
          <p:nvPr/>
        </p:nvSpPr>
        <p:spPr>
          <a:xfrm flipV="1">
            <a:off x="4969519" y="2512514"/>
            <a:ext cx="121410" cy="7109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Ellipse 31"/>
          <p:cNvSpPr>
            <a:spLocks/>
          </p:cNvSpPr>
          <p:nvPr/>
        </p:nvSpPr>
        <p:spPr>
          <a:xfrm rot="18920085">
            <a:off x="4883120" y="2296139"/>
            <a:ext cx="90829" cy="32850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Kombinationstegning 32"/>
          <p:cNvSpPr>
            <a:spLocks/>
          </p:cNvSpPr>
          <p:nvPr/>
        </p:nvSpPr>
        <p:spPr>
          <a:xfrm rot="610180">
            <a:off x="4111867" y="1345184"/>
            <a:ext cx="651103" cy="781467"/>
          </a:xfrm>
          <a:custGeom>
            <a:avLst/>
            <a:gdLst>
              <a:gd name="connsiteX0" fmla="*/ 686982 w 689521"/>
              <a:gd name="connsiteY0" fmla="*/ 773352 h 827576"/>
              <a:gd name="connsiteX1" fmla="*/ 559391 w 689521"/>
              <a:gd name="connsiteY1" fmla="*/ 560701 h 827576"/>
              <a:gd name="connsiteX2" fmla="*/ 633819 w 689521"/>
              <a:gd name="connsiteY2" fmla="*/ 273622 h 827576"/>
              <a:gd name="connsiteX3" fmla="*/ 548759 w 689521"/>
              <a:gd name="connsiteY3" fmla="*/ 209827 h 827576"/>
              <a:gd name="connsiteX4" fmla="*/ 474331 w 689521"/>
              <a:gd name="connsiteY4" fmla="*/ 411846 h 827576"/>
              <a:gd name="connsiteX5" fmla="*/ 378638 w 689521"/>
              <a:gd name="connsiteY5" fmla="*/ 39706 h 827576"/>
              <a:gd name="connsiteX6" fmla="*/ 282945 w 689521"/>
              <a:gd name="connsiteY6" fmla="*/ 60971 h 827576"/>
              <a:gd name="connsiteX7" fmla="*/ 410535 w 689521"/>
              <a:gd name="connsiteY7" fmla="*/ 486273 h 827576"/>
              <a:gd name="connsiteX8" fmla="*/ 176619 w 689521"/>
              <a:gd name="connsiteY8" fmla="*/ 50339 h 827576"/>
              <a:gd name="connsiteX9" fmla="*/ 80926 w 689521"/>
              <a:gd name="connsiteY9" fmla="*/ 114134 h 827576"/>
              <a:gd name="connsiteX10" fmla="*/ 314842 w 689521"/>
              <a:gd name="connsiteY10" fmla="*/ 518171 h 827576"/>
              <a:gd name="connsiteX11" fmla="*/ 91559 w 689521"/>
              <a:gd name="connsiteY11" fmla="*/ 241725 h 827576"/>
              <a:gd name="connsiteX12" fmla="*/ 6498 w 689521"/>
              <a:gd name="connsiteY12" fmla="*/ 348050 h 827576"/>
              <a:gd name="connsiteX13" fmla="*/ 251047 w 689521"/>
              <a:gd name="connsiteY13" fmla="*/ 613864 h 827576"/>
              <a:gd name="connsiteX14" fmla="*/ 38396 w 689521"/>
              <a:gd name="connsiteY14" fmla="*/ 624497 h 827576"/>
              <a:gd name="connsiteX15" fmla="*/ 38396 w 689521"/>
              <a:gd name="connsiteY15" fmla="*/ 667027 h 827576"/>
              <a:gd name="connsiteX16" fmla="*/ 357373 w 689521"/>
              <a:gd name="connsiteY16" fmla="*/ 730822 h 827576"/>
              <a:gd name="connsiteX17" fmla="*/ 623186 w 689521"/>
              <a:gd name="connsiteY17" fmla="*/ 826515 h 827576"/>
              <a:gd name="connsiteX18" fmla="*/ 686982 w 689521"/>
              <a:gd name="connsiteY18" fmla="*/ 773352 h 82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89521" h="827576">
                <a:moveTo>
                  <a:pt x="686982" y="773352"/>
                </a:moveTo>
                <a:cubicBezTo>
                  <a:pt x="676350" y="729050"/>
                  <a:pt x="568252" y="643989"/>
                  <a:pt x="559391" y="560701"/>
                </a:cubicBezTo>
                <a:cubicBezTo>
                  <a:pt x="550530" y="477413"/>
                  <a:pt x="635591" y="332101"/>
                  <a:pt x="633819" y="273622"/>
                </a:cubicBezTo>
                <a:cubicBezTo>
                  <a:pt x="632047" y="215143"/>
                  <a:pt x="575340" y="186790"/>
                  <a:pt x="548759" y="209827"/>
                </a:cubicBezTo>
                <a:cubicBezTo>
                  <a:pt x="522178" y="232864"/>
                  <a:pt x="502684" y="440199"/>
                  <a:pt x="474331" y="411846"/>
                </a:cubicBezTo>
                <a:cubicBezTo>
                  <a:pt x="445978" y="383493"/>
                  <a:pt x="410536" y="98185"/>
                  <a:pt x="378638" y="39706"/>
                </a:cubicBezTo>
                <a:cubicBezTo>
                  <a:pt x="346740" y="-18773"/>
                  <a:pt x="277629" y="-13457"/>
                  <a:pt x="282945" y="60971"/>
                </a:cubicBezTo>
                <a:cubicBezTo>
                  <a:pt x="288261" y="135399"/>
                  <a:pt x="428256" y="488045"/>
                  <a:pt x="410535" y="486273"/>
                </a:cubicBezTo>
                <a:cubicBezTo>
                  <a:pt x="392814" y="484501"/>
                  <a:pt x="231554" y="112362"/>
                  <a:pt x="176619" y="50339"/>
                </a:cubicBezTo>
                <a:cubicBezTo>
                  <a:pt x="121684" y="-11684"/>
                  <a:pt x="57889" y="36162"/>
                  <a:pt x="80926" y="114134"/>
                </a:cubicBezTo>
                <a:cubicBezTo>
                  <a:pt x="103963" y="192106"/>
                  <a:pt x="313070" y="496906"/>
                  <a:pt x="314842" y="518171"/>
                </a:cubicBezTo>
                <a:cubicBezTo>
                  <a:pt x="316614" y="539436"/>
                  <a:pt x="142950" y="270078"/>
                  <a:pt x="91559" y="241725"/>
                </a:cubicBezTo>
                <a:cubicBezTo>
                  <a:pt x="40168" y="213371"/>
                  <a:pt x="-20083" y="286027"/>
                  <a:pt x="6498" y="348050"/>
                </a:cubicBezTo>
                <a:cubicBezTo>
                  <a:pt x="33079" y="410073"/>
                  <a:pt x="245731" y="567789"/>
                  <a:pt x="251047" y="613864"/>
                </a:cubicBezTo>
                <a:cubicBezTo>
                  <a:pt x="256363" y="659938"/>
                  <a:pt x="73838" y="615637"/>
                  <a:pt x="38396" y="624497"/>
                </a:cubicBezTo>
                <a:cubicBezTo>
                  <a:pt x="2954" y="633357"/>
                  <a:pt x="-14767" y="649306"/>
                  <a:pt x="38396" y="667027"/>
                </a:cubicBezTo>
                <a:cubicBezTo>
                  <a:pt x="91559" y="684748"/>
                  <a:pt x="259908" y="704241"/>
                  <a:pt x="357373" y="730822"/>
                </a:cubicBezTo>
                <a:cubicBezTo>
                  <a:pt x="454838" y="757403"/>
                  <a:pt x="571795" y="821199"/>
                  <a:pt x="623186" y="826515"/>
                </a:cubicBezTo>
                <a:cubicBezTo>
                  <a:pt x="674577" y="831831"/>
                  <a:pt x="697614" y="817654"/>
                  <a:pt x="686982" y="7733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Kombinationstegning 33"/>
          <p:cNvSpPr>
            <a:spLocks/>
          </p:cNvSpPr>
          <p:nvPr/>
        </p:nvSpPr>
        <p:spPr>
          <a:xfrm>
            <a:off x="5417088" y="1762548"/>
            <a:ext cx="2338678" cy="3186587"/>
          </a:xfrm>
          <a:custGeom>
            <a:avLst/>
            <a:gdLst>
              <a:gd name="connsiteX0" fmla="*/ 417897 w 1960751"/>
              <a:gd name="connsiteY0" fmla="*/ 229378 h 2671639"/>
              <a:gd name="connsiteX1" fmla="*/ 460428 w 1960751"/>
              <a:gd name="connsiteY1" fmla="*/ 452662 h 2671639"/>
              <a:gd name="connsiteX2" fmla="*/ 386000 w 1960751"/>
              <a:gd name="connsiteY2" fmla="*/ 994922 h 2671639"/>
              <a:gd name="connsiteX3" fmla="*/ 428530 w 1960751"/>
              <a:gd name="connsiteY3" fmla="*/ 1313899 h 2671639"/>
              <a:gd name="connsiteX4" fmla="*/ 619916 w 1960751"/>
              <a:gd name="connsiteY4" fmla="*/ 2249564 h 2671639"/>
              <a:gd name="connsiteX5" fmla="*/ 577386 w 1960751"/>
              <a:gd name="connsiteY5" fmla="*/ 2440950 h 2671639"/>
              <a:gd name="connsiteX6" fmla="*/ 588018 w 1960751"/>
              <a:gd name="connsiteY6" fmla="*/ 2642969 h 2671639"/>
              <a:gd name="connsiteX7" fmla="*/ 1055851 w 1960751"/>
              <a:gd name="connsiteY7" fmla="*/ 2642969 h 2671639"/>
              <a:gd name="connsiteX8" fmla="*/ 928260 w 1960751"/>
              <a:gd name="connsiteY8" fmla="*/ 2387788 h 2671639"/>
              <a:gd name="connsiteX9" fmla="*/ 853832 w 1960751"/>
              <a:gd name="connsiteY9" fmla="*/ 2334625 h 2671639"/>
              <a:gd name="connsiteX10" fmla="*/ 800670 w 1960751"/>
              <a:gd name="connsiteY10" fmla="*/ 2345257 h 2671639"/>
              <a:gd name="connsiteX11" fmla="*/ 619916 w 1960751"/>
              <a:gd name="connsiteY11" fmla="*/ 1430857 h 2671639"/>
              <a:gd name="connsiteX12" fmla="*/ 938893 w 1960751"/>
              <a:gd name="connsiteY12" fmla="*/ 1345797 h 2671639"/>
              <a:gd name="connsiteX13" fmla="*/ 928260 w 1960751"/>
              <a:gd name="connsiteY13" fmla="*/ 1792364 h 2671639"/>
              <a:gd name="connsiteX14" fmla="*/ 407265 w 1960751"/>
              <a:gd name="connsiteY14" fmla="*/ 2143239 h 2671639"/>
              <a:gd name="connsiteX15" fmla="*/ 258409 w 1960751"/>
              <a:gd name="connsiteY15" fmla="*/ 2164504 h 2671639"/>
              <a:gd name="connsiteX16" fmla="*/ 183981 w 1960751"/>
              <a:gd name="connsiteY16" fmla="*/ 2153871 h 2671639"/>
              <a:gd name="connsiteX17" fmla="*/ 3228 w 1960751"/>
              <a:gd name="connsiteY17" fmla="*/ 2472848 h 2671639"/>
              <a:gd name="connsiteX18" fmla="*/ 354102 w 1960751"/>
              <a:gd name="connsiteY18" fmla="*/ 2642969 h 2671639"/>
              <a:gd name="connsiteX19" fmla="*/ 502958 w 1960751"/>
              <a:gd name="connsiteY19" fmla="*/ 2207034 h 2671639"/>
              <a:gd name="connsiteX20" fmla="*/ 960158 w 1960751"/>
              <a:gd name="connsiteY20" fmla="*/ 2015648 h 2671639"/>
              <a:gd name="connsiteX21" fmla="*/ 1162177 w 1960751"/>
              <a:gd name="connsiteY21" fmla="*/ 1728569 h 2671639"/>
              <a:gd name="connsiteX22" fmla="*/ 1109014 w 1960751"/>
              <a:gd name="connsiteY22" fmla="*/ 1292634 h 2671639"/>
              <a:gd name="connsiteX23" fmla="*/ 1045218 w 1960751"/>
              <a:gd name="connsiteY23" fmla="*/ 484560 h 2671639"/>
              <a:gd name="connsiteX24" fmla="*/ 1757600 w 1960751"/>
              <a:gd name="connsiteY24" fmla="*/ 601518 h 2671639"/>
              <a:gd name="connsiteX25" fmla="*/ 1895823 w 1960751"/>
              <a:gd name="connsiteY25" fmla="*/ 527090 h 2671639"/>
              <a:gd name="connsiteX26" fmla="*/ 832567 w 1960751"/>
              <a:gd name="connsiteY26" fmla="*/ 6094 h 2671639"/>
              <a:gd name="connsiteX27" fmla="*/ 417897 w 1960751"/>
              <a:gd name="connsiteY27" fmla="*/ 229378 h 267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60751" h="2671639">
                <a:moveTo>
                  <a:pt x="417897" y="229378"/>
                </a:moveTo>
                <a:cubicBezTo>
                  <a:pt x="355874" y="303806"/>
                  <a:pt x="465744" y="325071"/>
                  <a:pt x="460428" y="452662"/>
                </a:cubicBezTo>
                <a:cubicBezTo>
                  <a:pt x="455112" y="580253"/>
                  <a:pt x="391316" y="851383"/>
                  <a:pt x="386000" y="994922"/>
                </a:cubicBezTo>
                <a:cubicBezTo>
                  <a:pt x="380684" y="1138461"/>
                  <a:pt x="389544" y="1104792"/>
                  <a:pt x="428530" y="1313899"/>
                </a:cubicBezTo>
                <a:cubicBezTo>
                  <a:pt x="467516" y="1523006"/>
                  <a:pt x="595107" y="2061722"/>
                  <a:pt x="619916" y="2249564"/>
                </a:cubicBezTo>
                <a:cubicBezTo>
                  <a:pt x="644725" y="2437406"/>
                  <a:pt x="582702" y="2375383"/>
                  <a:pt x="577386" y="2440950"/>
                </a:cubicBezTo>
                <a:cubicBezTo>
                  <a:pt x="572070" y="2506517"/>
                  <a:pt x="508274" y="2609299"/>
                  <a:pt x="588018" y="2642969"/>
                </a:cubicBezTo>
                <a:cubicBezTo>
                  <a:pt x="667762" y="2676639"/>
                  <a:pt x="999144" y="2685499"/>
                  <a:pt x="1055851" y="2642969"/>
                </a:cubicBezTo>
                <a:cubicBezTo>
                  <a:pt x="1112558" y="2600439"/>
                  <a:pt x="961930" y="2439179"/>
                  <a:pt x="928260" y="2387788"/>
                </a:cubicBezTo>
                <a:cubicBezTo>
                  <a:pt x="894590" y="2336397"/>
                  <a:pt x="875097" y="2341713"/>
                  <a:pt x="853832" y="2334625"/>
                </a:cubicBezTo>
                <a:cubicBezTo>
                  <a:pt x="832567" y="2327537"/>
                  <a:pt x="839656" y="2495885"/>
                  <a:pt x="800670" y="2345257"/>
                </a:cubicBezTo>
                <a:cubicBezTo>
                  <a:pt x="761684" y="2194629"/>
                  <a:pt x="596879" y="1597434"/>
                  <a:pt x="619916" y="1430857"/>
                </a:cubicBezTo>
                <a:cubicBezTo>
                  <a:pt x="642953" y="1264280"/>
                  <a:pt x="887502" y="1285546"/>
                  <a:pt x="938893" y="1345797"/>
                </a:cubicBezTo>
                <a:cubicBezTo>
                  <a:pt x="990284" y="1406048"/>
                  <a:pt x="1016865" y="1659457"/>
                  <a:pt x="928260" y="1792364"/>
                </a:cubicBezTo>
                <a:cubicBezTo>
                  <a:pt x="839655" y="1925271"/>
                  <a:pt x="518907" y="2081216"/>
                  <a:pt x="407265" y="2143239"/>
                </a:cubicBezTo>
                <a:cubicBezTo>
                  <a:pt x="295623" y="2205262"/>
                  <a:pt x="295623" y="2162732"/>
                  <a:pt x="258409" y="2164504"/>
                </a:cubicBezTo>
                <a:cubicBezTo>
                  <a:pt x="221195" y="2166276"/>
                  <a:pt x="226511" y="2102480"/>
                  <a:pt x="183981" y="2153871"/>
                </a:cubicBezTo>
                <a:cubicBezTo>
                  <a:pt x="141451" y="2205262"/>
                  <a:pt x="-25126" y="2391332"/>
                  <a:pt x="3228" y="2472848"/>
                </a:cubicBezTo>
                <a:cubicBezTo>
                  <a:pt x="31581" y="2554364"/>
                  <a:pt x="270814" y="2687271"/>
                  <a:pt x="354102" y="2642969"/>
                </a:cubicBezTo>
                <a:cubicBezTo>
                  <a:pt x="437390" y="2598667"/>
                  <a:pt x="401949" y="2311587"/>
                  <a:pt x="502958" y="2207034"/>
                </a:cubicBezTo>
                <a:cubicBezTo>
                  <a:pt x="603967" y="2102481"/>
                  <a:pt x="850288" y="2095392"/>
                  <a:pt x="960158" y="2015648"/>
                </a:cubicBezTo>
                <a:cubicBezTo>
                  <a:pt x="1070028" y="1935904"/>
                  <a:pt x="1137368" y="1849071"/>
                  <a:pt x="1162177" y="1728569"/>
                </a:cubicBezTo>
                <a:cubicBezTo>
                  <a:pt x="1186986" y="1608067"/>
                  <a:pt x="1128507" y="1499969"/>
                  <a:pt x="1109014" y="1292634"/>
                </a:cubicBezTo>
                <a:cubicBezTo>
                  <a:pt x="1089521" y="1085299"/>
                  <a:pt x="937120" y="599746"/>
                  <a:pt x="1045218" y="484560"/>
                </a:cubicBezTo>
                <a:cubicBezTo>
                  <a:pt x="1153316" y="369374"/>
                  <a:pt x="1615833" y="594430"/>
                  <a:pt x="1757600" y="601518"/>
                </a:cubicBezTo>
                <a:cubicBezTo>
                  <a:pt x="1899367" y="608606"/>
                  <a:pt x="2049995" y="626327"/>
                  <a:pt x="1895823" y="527090"/>
                </a:cubicBezTo>
                <a:cubicBezTo>
                  <a:pt x="1741651" y="427853"/>
                  <a:pt x="1077116" y="48624"/>
                  <a:pt x="832567" y="6094"/>
                </a:cubicBezTo>
                <a:cubicBezTo>
                  <a:pt x="588018" y="-36436"/>
                  <a:pt x="479920" y="154950"/>
                  <a:pt x="417897" y="2293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Ellipse 34"/>
          <p:cNvSpPr>
            <a:spLocks/>
          </p:cNvSpPr>
          <p:nvPr/>
        </p:nvSpPr>
        <p:spPr>
          <a:xfrm>
            <a:off x="6226206" y="4530622"/>
            <a:ext cx="300605" cy="22731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Ellipse 35"/>
          <p:cNvSpPr>
            <a:spLocks/>
          </p:cNvSpPr>
          <p:nvPr/>
        </p:nvSpPr>
        <p:spPr>
          <a:xfrm rot="1343473">
            <a:off x="5640431" y="4294031"/>
            <a:ext cx="274020" cy="1685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Ellipse 39"/>
          <p:cNvSpPr>
            <a:spLocks/>
          </p:cNvSpPr>
          <p:nvPr/>
        </p:nvSpPr>
        <p:spPr>
          <a:xfrm rot="469250">
            <a:off x="6128907" y="1791916"/>
            <a:ext cx="295046" cy="2489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Ellipse 40"/>
          <p:cNvSpPr>
            <a:spLocks/>
          </p:cNvSpPr>
          <p:nvPr/>
        </p:nvSpPr>
        <p:spPr>
          <a:xfrm rot="852794">
            <a:off x="6185721" y="1827321"/>
            <a:ext cx="386493" cy="22452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Afrundet rektangel 41"/>
          <p:cNvSpPr>
            <a:spLocks/>
          </p:cNvSpPr>
          <p:nvPr/>
        </p:nvSpPr>
        <p:spPr>
          <a:xfrm rot="17860587">
            <a:off x="6652397" y="1702026"/>
            <a:ext cx="106981" cy="66671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Afrundet rektangel 42"/>
          <p:cNvSpPr>
            <a:spLocks/>
          </p:cNvSpPr>
          <p:nvPr/>
        </p:nvSpPr>
        <p:spPr>
          <a:xfrm rot="17670135">
            <a:off x="6708039" y="1656809"/>
            <a:ext cx="143794" cy="83359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Afrundet rektangel 43"/>
          <p:cNvSpPr>
            <a:spLocks/>
          </p:cNvSpPr>
          <p:nvPr/>
        </p:nvSpPr>
        <p:spPr>
          <a:xfrm rot="21178713">
            <a:off x="6168110" y="4124147"/>
            <a:ext cx="127375" cy="178565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Afrundet rektangel 44"/>
          <p:cNvSpPr>
            <a:spLocks/>
          </p:cNvSpPr>
          <p:nvPr/>
        </p:nvSpPr>
        <p:spPr>
          <a:xfrm>
            <a:off x="6123515" y="4171065"/>
            <a:ext cx="54531" cy="12883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Kombinationstegning 45"/>
          <p:cNvSpPr>
            <a:spLocks/>
          </p:cNvSpPr>
          <p:nvPr/>
        </p:nvSpPr>
        <p:spPr>
          <a:xfrm>
            <a:off x="7451631" y="2394802"/>
            <a:ext cx="515324" cy="445010"/>
          </a:xfrm>
          <a:custGeom>
            <a:avLst/>
            <a:gdLst>
              <a:gd name="connsiteX0" fmla="*/ 67938 w 574637"/>
              <a:gd name="connsiteY0" fmla="*/ 378597 h 496230"/>
              <a:gd name="connsiteX1" fmla="*/ 31067 w 574637"/>
              <a:gd name="connsiteY1" fmla="*/ 46758 h 496230"/>
              <a:gd name="connsiteX2" fmla="*/ 547261 w 574637"/>
              <a:gd name="connsiteY2" fmla="*/ 39384 h 496230"/>
              <a:gd name="connsiteX3" fmla="*/ 495641 w 574637"/>
              <a:gd name="connsiteY3" fmla="*/ 393345 h 496230"/>
              <a:gd name="connsiteX4" fmla="*/ 429273 w 574637"/>
              <a:gd name="connsiteY4" fmla="*/ 430216 h 496230"/>
              <a:gd name="connsiteX5" fmla="*/ 473519 w 574637"/>
              <a:gd name="connsiteY5" fmla="*/ 157371 h 496230"/>
              <a:gd name="connsiteX6" fmla="*/ 407151 w 574637"/>
              <a:gd name="connsiteY6" fmla="*/ 142622 h 496230"/>
              <a:gd name="connsiteX7" fmla="*/ 392402 w 574637"/>
              <a:gd name="connsiteY7" fmla="*/ 422842 h 496230"/>
              <a:gd name="connsiteX8" fmla="*/ 333409 w 574637"/>
              <a:gd name="connsiteY8" fmla="*/ 452339 h 496230"/>
              <a:gd name="connsiteX9" fmla="*/ 333409 w 574637"/>
              <a:gd name="connsiteY9" fmla="*/ 127874 h 496230"/>
              <a:gd name="connsiteX10" fmla="*/ 289164 w 574637"/>
              <a:gd name="connsiteY10" fmla="*/ 142622 h 496230"/>
              <a:gd name="connsiteX11" fmla="*/ 289164 w 574637"/>
              <a:gd name="connsiteY11" fmla="*/ 459713 h 496230"/>
              <a:gd name="connsiteX12" fmla="*/ 230170 w 574637"/>
              <a:gd name="connsiteY12" fmla="*/ 452339 h 496230"/>
              <a:gd name="connsiteX13" fmla="*/ 215422 w 574637"/>
              <a:gd name="connsiteY13" fmla="*/ 127874 h 496230"/>
              <a:gd name="connsiteX14" fmla="*/ 163802 w 574637"/>
              <a:gd name="connsiteY14" fmla="*/ 135248 h 496230"/>
              <a:gd name="connsiteX15" fmla="*/ 149054 w 574637"/>
              <a:gd name="connsiteY15" fmla="*/ 400719 h 496230"/>
              <a:gd name="connsiteX16" fmla="*/ 67938 w 574637"/>
              <a:gd name="connsiteY16" fmla="*/ 378597 h 49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4637" h="496230">
                <a:moveTo>
                  <a:pt x="67938" y="378597"/>
                </a:moveTo>
                <a:cubicBezTo>
                  <a:pt x="48274" y="319604"/>
                  <a:pt x="-48820" y="103293"/>
                  <a:pt x="31067" y="46758"/>
                </a:cubicBezTo>
                <a:cubicBezTo>
                  <a:pt x="110954" y="-9777"/>
                  <a:pt x="469832" y="-18381"/>
                  <a:pt x="547261" y="39384"/>
                </a:cubicBezTo>
                <a:cubicBezTo>
                  <a:pt x="624690" y="97149"/>
                  <a:pt x="515306" y="328206"/>
                  <a:pt x="495641" y="393345"/>
                </a:cubicBezTo>
                <a:cubicBezTo>
                  <a:pt x="475976" y="458484"/>
                  <a:pt x="432960" y="469545"/>
                  <a:pt x="429273" y="430216"/>
                </a:cubicBezTo>
                <a:cubicBezTo>
                  <a:pt x="425586" y="390887"/>
                  <a:pt x="477206" y="205303"/>
                  <a:pt x="473519" y="157371"/>
                </a:cubicBezTo>
                <a:cubicBezTo>
                  <a:pt x="469832" y="109439"/>
                  <a:pt x="420671" y="98377"/>
                  <a:pt x="407151" y="142622"/>
                </a:cubicBezTo>
                <a:cubicBezTo>
                  <a:pt x="393632" y="186867"/>
                  <a:pt x="404692" y="371222"/>
                  <a:pt x="392402" y="422842"/>
                </a:cubicBezTo>
                <a:cubicBezTo>
                  <a:pt x="380112" y="474462"/>
                  <a:pt x="343241" y="501500"/>
                  <a:pt x="333409" y="452339"/>
                </a:cubicBezTo>
                <a:cubicBezTo>
                  <a:pt x="323577" y="403178"/>
                  <a:pt x="340783" y="179493"/>
                  <a:pt x="333409" y="127874"/>
                </a:cubicBezTo>
                <a:cubicBezTo>
                  <a:pt x="326035" y="76255"/>
                  <a:pt x="296538" y="87316"/>
                  <a:pt x="289164" y="142622"/>
                </a:cubicBezTo>
                <a:cubicBezTo>
                  <a:pt x="281790" y="197928"/>
                  <a:pt x="298996" y="408094"/>
                  <a:pt x="289164" y="459713"/>
                </a:cubicBezTo>
                <a:cubicBezTo>
                  <a:pt x="279332" y="511333"/>
                  <a:pt x="242460" y="507645"/>
                  <a:pt x="230170" y="452339"/>
                </a:cubicBezTo>
                <a:cubicBezTo>
                  <a:pt x="217880" y="397033"/>
                  <a:pt x="226483" y="180722"/>
                  <a:pt x="215422" y="127874"/>
                </a:cubicBezTo>
                <a:cubicBezTo>
                  <a:pt x="204361" y="75026"/>
                  <a:pt x="174863" y="89774"/>
                  <a:pt x="163802" y="135248"/>
                </a:cubicBezTo>
                <a:cubicBezTo>
                  <a:pt x="152741" y="180722"/>
                  <a:pt x="160115" y="356474"/>
                  <a:pt x="149054" y="400719"/>
                </a:cubicBezTo>
                <a:cubicBezTo>
                  <a:pt x="137993" y="444964"/>
                  <a:pt x="87602" y="437590"/>
                  <a:pt x="67938" y="3785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Afrundet rektangel 48"/>
          <p:cNvSpPr>
            <a:spLocks/>
          </p:cNvSpPr>
          <p:nvPr/>
        </p:nvSpPr>
        <p:spPr>
          <a:xfrm>
            <a:off x="6131991" y="4266216"/>
            <a:ext cx="54531" cy="5453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8308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1970" y="285496"/>
            <a:ext cx="4889293" cy="558062"/>
          </a:xfrm>
        </p:spPr>
        <p:txBody>
          <a:bodyPr/>
          <a:lstStyle/>
          <a:p>
            <a:pPr marL="179025"/>
            <a:r>
              <a:rPr lang="da-DK" sz="2800" dirty="0"/>
              <a:t>Praktikregistrering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3369660" y="868514"/>
            <a:ext cx="5395949" cy="4079499"/>
          </a:xfrm>
        </p:spPr>
        <p:txBody>
          <a:bodyPr anchor="t"/>
          <a:lstStyle/>
          <a:p>
            <a:pPr marL="46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a-DK" sz="1400" b="1" dirty="0"/>
          </a:p>
          <a:p>
            <a:pPr marL="46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400" b="1" dirty="0"/>
              <a:t>Når I har fundet en plads, skal I selv registrere det </a:t>
            </a:r>
          </a:p>
          <a:p>
            <a:pPr marL="64477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400" dirty="0"/>
              <a:t>I skal først registrere jeres plads, når I har været i kontakt med praktikstedet, og de har sagt ja til at modtage jer i 4. praktik</a:t>
            </a:r>
          </a:p>
          <a:p>
            <a:pPr marL="64477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400" dirty="0"/>
              <a:t>Vejledning om, hvordan man registrerer sin praktikplads samt øvrig information om 4. praktik lægges under </a:t>
            </a:r>
            <a:r>
              <a:rPr lang="da-DK" sz="1400" i="1" dirty="0"/>
              <a:t>‘Praktikrelevante dokumenter’</a:t>
            </a:r>
            <a:r>
              <a:rPr lang="da-DK" sz="1400" dirty="0"/>
              <a:t> på Praktikportalen</a:t>
            </a:r>
          </a:p>
          <a:p>
            <a:pPr marL="64477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400" dirty="0"/>
              <a:t>Spørgetimer i august – fremgår af skema</a:t>
            </a:r>
          </a:p>
          <a:p>
            <a:pPr marL="359025">
              <a:lnSpc>
                <a:spcPct val="150000"/>
              </a:lnSpc>
            </a:pPr>
            <a:endParaRPr lang="da-DK" sz="1400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378391" y="285496"/>
            <a:ext cx="2368253" cy="4141198"/>
          </a:xfrm>
        </p:spPr>
        <p:txBody>
          <a:bodyPr anchor="ctr"/>
          <a:lstStyle/>
          <a:p>
            <a:pPr marL="180000">
              <a:lnSpc>
                <a:spcPct val="150000"/>
              </a:lnSpc>
              <a:spcAft>
                <a:spcPts val="1800"/>
              </a:spcAft>
            </a:pPr>
            <a:r>
              <a:rPr lang="da-DK" sz="2000" b="1" dirty="0">
                <a:latin typeface="+mn-lt"/>
              </a:rPr>
              <a:t>Praktikplads </a:t>
            </a:r>
          </a:p>
          <a:p>
            <a:pPr marL="180000">
              <a:lnSpc>
                <a:spcPct val="150000"/>
              </a:lnSpc>
              <a:spcAft>
                <a:spcPts val="1800"/>
              </a:spcAft>
            </a:pPr>
            <a:r>
              <a:rPr lang="da-DK" sz="2000" b="1" dirty="0">
                <a:latin typeface="+mn-lt"/>
              </a:rPr>
              <a:t>til </a:t>
            </a:r>
          </a:p>
          <a:p>
            <a:pPr marL="180000">
              <a:lnSpc>
                <a:spcPct val="150000"/>
              </a:lnSpc>
              <a:spcAft>
                <a:spcPts val="1800"/>
              </a:spcAft>
            </a:pPr>
            <a:r>
              <a:rPr lang="da-DK" sz="2000" b="1" dirty="0">
                <a:latin typeface="+mn-lt"/>
              </a:rPr>
              <a:t>4. praktik</a:t>
            </a:r>
          </a:p>
        </p:txBody>
      </p:sp>
    </p:spTree>
    <p:extLst>
      <p:ext uri="{BB962C8B-B14F-4D97-AF65-F5344CB8AC3E}">
        <p14:creationId xmlns:p14="http://schemas.microsoft.com/office/powerpoint/2010/main" val="2369737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200" y="375506"/>
            <a:ext cx="7488758" cy="504056"/>
          </a:xfrm>
        </p:spPr>
        <p:txBody>
          <a:bodyPr/>
          <a:lstStyle/>
          <a:p>
            <a:pPr algn="ctr"/>
            <a:r>
              <a:rPr lang="da-DK" dirty="0"/>
              <a:t>Sådan registrerer du din praktikplads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3300F0E-983A-45CC-AC3A-10D8D85962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6920282"/>
              </p:ext>
            </p:extLst>
          </p:nvPr>
        </p:nvGraphicFramePr>
        <p:xfrm>
          <a:off x="431540" y="1059582"/>
          <a:ext cx="828092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34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CA701FAC-040B-4B3E-B1EF-EEA303D5227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2887" y="663538"/>
            <a:ext cx="8658225" cy="4248471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2159A229-49F7-4682-A6A8-608C245E7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67" y="182564"/>
            <a:ext cx="8658225" cy="372962"/>
          </a:xfrm>
        </p:spPr>
        <p:txBody>
          <a:bodyPr/>
          <a:lstStyle/>
          <a:p>
            <a:pPr marL="179025"/>
            <a:r>
              <a:rPr lang="da-DK" sz="2800" dirty="0"/>
              <a:t>Undersøg, om pladsen er på Praktikportalen</a:t>
            </a:r>
          </a:p>
        </p:txBody>
      </p:sp>
    </p:spTree>
    <p:extLst>
      <p:ext uri="{BB962C8B-B14F-4D97-AF65-F5344CB8AC3E}">
        <p14:creationId xmlns:p14="http://schemas.microsoft.com/office/powerpoint/2010/main" val="1428175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66801" y="303498"/>
            <a:ext cx="4889293" cy="576064"/>
          </a:xfrm>
        </p:spPr>
        <p:txBody>
          <a:bodyPr/>
          <a:lstStyle/>
          <a:p>
            <a:r>
              <a:rPr lang="da-DK" sz="3200" dirty="0"/>
              <a:t>Bachelorprojektet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3275856" y="1148222"/>
            <a:ext cx="5652628" cy="3799792"/>
          </a:xfrm>
        </p:spPr>
        <p:txBody>
          <a:bodyPr anchor="t"/>
          <a:lstStyle/>
          <a:p>
            <a:pPr marL="52387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400" dirty="0"/>
              <a:t>indgår som en del af specialiseringen</a:t>
            </a:r>
          </a:p>
          <a:p>
            <a:pPr marL="52387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400" dirty="0"/>
              <a:t>svarer til </a:t>
            </a:r>
            <a:r>
              <a:rPr lang="da-DK" sz="1400" b="1" dirty="0"/>
              <a:t>15 ECTS-point</a:t>
            </a:r>
          </a:p>
          <a:p>
            <a:pPr marL="52387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400" dirty="0"/>
              <a:t>udarbejdes i tilknytning til </a:t>
            </a:r>
            <a:r>
              <a:rPr lang="da-DK" sz="1400" b="1" dirty="0"/>
              <a:t>4. praktikperiode</a:t>
            </a:r>
            <a:r>
              <a:rPr lang="da-DK" sz="1400" dirty="0"/>
              <a:t>, hvor den studerende indhenter empiri </a:t>
            </a:r>
          </a:p>
          <a:p>
            <a:pPr marL="52387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400" dirty="0"/>
              <a:t>skal være skriftligt </a:t>
            </a:r>
          </a:p>
          <a:p>
            <a:pPr marL="52387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400" dirty="0"/>
              <a:t>udarbejdes individuelt eller i en studiegruppe på 2-4 studerende</a:t>
            </a:r>
          </a:p>
          <a:p>
            <a:pPr lvl="1">
              <a:lnSpc>
                <a:spcPct val="150000"/>
              </a:lnSpc>
            </a:pPr>
            <a:endParaRPr lang="da-DK" sz="1400" dirty="0"/>
          </a:p>
          <a:p>
            <a:pPr lvl="1">
              <a:lnSpc>
                <a:spcPct val="150000"/>
              </a:lnSpc>
            </a:pPr>
            <a:endParaRPr lang="da-DK" sz="1400" dirty="0"/>
          </a:p>
          <a:p>
            <a:pPr lvl="1">
              <a:lnSpc>
                <a:spcPct val="150000"/>
              </a:lnSpc>
              <a:spcAft>
                <a:spcPts val="1200"/>
              </a:spcAft>
            </a:pPr>
            <a:endParaRPr lang="da-DK" sz="1400" dirty="0"/>
          </a:p>
          <a:p>
            <a:pPr>
              <a:lnSpc>
                <a:spcPct val="150000"/>
              </a:lnSpc>
            </a:pPr>
            <a:endParaRPr lang="da-DK" sz="1400" dirty="0"/>
          </a:p>
          <a:p>
            <a:pPr>
              <a:lnSpc>
                <a:spcPct val="150000"/>
              </a:lnSpc>
            </a:pPr>
            <a:endParaRPr lang="da-DK" sz="1400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pPr>
              <a:buClr>
                <a:schemeClr val="bg1"/>
              </a:buClr>
            </a:pPr>
            <a:r>
              <a:rPr lang="da-DK" sz="4000" b="1" dirty="0">
                <a:latin typeface="+mn-lt"/>
              </a:rPr>
              <a:t>Formalia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47C9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0612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Praktikhåndbog Pædagoguddannelsen 2014 rev. nov 2018.pdf</a:t>
            </a:r>
            <a:endParaRPr kumimoji="0" lang="da-DK" altLang="da-DK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da-DK" altLang="da-DK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a-DK" altLang="da-D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Praktikhåndbog Pædagoguddannelsen 2014 rev. nov 2018.pdf</a:t>
            </a:r>
            <a:r>
              <a:rPr kumimoji="0" lang="da-DK" altLang="da-D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8761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2159A229-49F7-4682-A6A8-608C245E7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67" y="182564"/>
            <a:ext cx="8658225" cy="372962"/>
          </a:xfrm>
        </p:spPr>
        <p:txBody>
          <a:bodyPr/>
          <a:lstStyle/>
          <a:p>
            <a:pPr marL="179025"/>
            <a:r>
              <a:rPr lang="da-DK" sz="2800" dirty="0"/>
              <a:t>Opret din praktikplads på Praktikportalen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FB6C548-E363-4E8A-88BB-8887A9AE32A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2887" y="735546"/>
            <a:ext cx="8658225" cy="4407954"/>
          </a:xfrm>
          <a:prstGeom prst="rect">
            <a:avLst/>
          </a:prstGeom>
        </p:spPr>
      </p:pic>
      <p:sp>
        <p:nvSpPr>
          <p:cNvPr id="2" name="Pil: højre 1">
            <a:extLst>
              <a:ext uri="{FF2B5EF4-FFF2-40B4-BE49-F238E27FC236}">
                <a16:creationId xmlns:a16="http://schemas.microsoft.com/office/drawing/2014/main" id="{61283DE4-4CD0-4FE7-8385-68BCCDF1BB58}"/>
              </a:ext>
            </a:extLst>
          </p:cNvPr>
          <p:cNvSpPr/>
          <p:nvPr/>
        </p:nvSpPr>
        <p:spPr>
          <a:xfrm>
            <a:off x="6171028" y="2823778"/>
            <a:ext cx="978408" cy="484632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421661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2159A229-49F7-4682-A6A8-608C245E7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67" y="182564"/>
            <a:ext cx="8658225" cy="372962"/>
          </a:xfrm>
        </p:spPr>
        <p:txBody>
          <a:bodyPr/>
          <a:lstStyle/>
          <a:p>
            <a:pPr marL="179025"/>
            <a:r>
              <a:rPr lang="da-DK" sz="2800" dirty="0"/>
              <a:t>Udfyld følgende felter – og kun disse </a:t>
            </a:r>
            <a:r>
              <a:rPr lang="da-DK" sz="2800" dirty="0">
                <a:sym typeface="Wingdings" panose="05000000000000000000" pitchFamily="2" charset="2"/>
              </a:rPr>
              <a:t></a:t>
            </a:r>
            <a:endParaRPr lang="da-DK" sz="28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33EA025-E6C0-4971-BD46-E84C7D25A0F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663537"/>
            <a:ext cx="8658225" cy="43231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il: venstre 1">
            <a:extLst>
              <a:ext uri="{FF2B5EF4-FFF2-40B4-BE49-F238E27FC236}">
                <a16:creationId xmlns:a16="http://schemas.microsoft.com/office/drawing/2014/main" id="{82402C02-3F0F-4A49-997D-36F22839BD7B}"/>
              </a:ext>
            </a:extLst>
          </p:cNvPr>
          <p:cNvSpPr/>
          <p:nvPr/>
        </p:nvSpPr>
        <p:spPr>
          <a:xfrm>
            <a:off x="2123728" y="4576670"/>
            <a:ext cx="1353300" cy="386332"/>
          </a:xfrm>
          <a:prstGeom prst="lef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2120119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2159A229-49F7-4682-A6A8-608C245E7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67" y="182564"/>
            <a:ext cx="8658225" cy="444970"/>
          </a:xfrm>
        </p:spPr>
        <p:txBody>
          <a:bodyPr/>
          <a:lstStyle/>
          <a:p>
            <a:pPr marL="179025"/>
            <a:r>
              <a:rPr lang="da-DK" sz="2400" dirty="0"/>
              <a:t>Din praktikplads er nu oprettet</a:t>
            </a:r>
            <a:br>
              <a:rPr lang="da-DK" sz="2400" dirty="0"/>
            </a:br>
            <a:br>
              <a:rPr lang="da-DK" sz="1800" dirty="0"/>
            </a:br>
            <a:r>
              <a:rPr lang="da-DK" dirty="0"/>
              <a:t> </a:t>
            </a:r>
            <a:endParaRPr lang="da-DK" sz="28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72DA87D-3E8C-4AD8-83D9-316C44B7054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2887" y="1377157"/>
            <a:ext cx="8658225" cy="3536473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127AA047-71EE-4BB6-8E9B-B55405C9FA0C}"/>
              </a:ext>
            </a:extLst>
          </p:cNvPr>
          <p:cNvSpPr txBox="1">
            <a:spLocks/>
          </p:cNvSpPr>
          <p:nvPr/>
        </p:nvSpPr>
        <p:spPr>
          <a:xfrm>
            <a:off x="352987" y="729085"/>
            <a:ext cx="8658225" cy="5465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cap="none" baseline="0">
                <a:solidFill>
                  <a:srgbClr val="FF0000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marL="179025"/>
            <a:r>
              <a:rPr lang="da-DK" sz="1600" b="0" dirty="0">
                <a:solidFill>
                  <a:schemeClr val="tx1"/>
                </a:solidFill>
              </a:rPr>
              <a:t>Herefter godkender praktikkoordinatorerne pladsen</a:t>
            </a:r>
            <a:br>
              <a:rPr lang="da-DK" sz="1600" b="0" dirty="0">
                <a:solidFill>
                  <a:schemeClr val="tx1"/>
                </a:solidFill>
              </a:rPr>
            </a:br>
            <a:r>
              <a:rPr lang="da-DK" sz="1600" b="0" dirty="0">
                <a:solidFill>
                  <a:schemeClr val="tx1"/>
                </a:solidFill>
              </a:rPr>
              <a:t>Du og dit praktiksted vil få en notifikation fra Praktikportalen, når din praktikplads er godkendt. </a:t>
            </a:r>
            <a:br>
              <a:rPr lang="da-DK" sz="1600" b="0" dirty="0">
                <a:solidFill>
                  <a:schemeClr val="tx1"/>
                </a:solidFill>
              </a:rPr>
            </a:br>
            <a:r>
              <a:rPr lang="da-DK" dirty="0"/>
              <a:t> 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4240133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200" y="375506"/>
            <a:ext cx="7488758" cy="828092"/>
          </a:xfrm>
        </p:spPr>
        <p:txBody>
          <a:bodyPr/>
          <a:lstStyle/>
          <a:p>
            <a:pPr algn="ctr"/>
            <a:r>
              <a:rPr lang="da-DK" dirty="0"/>
              <a:t>Hvis praktikstedet </a:t>
            </a:r>
            <a:r>
              <a:rPr lang="da-DK" i="1" dirty="0"/>
              <a:t>ikke</a:t>
            </a:r>
            <a:r>
              <a:rPr lang="da-DK" dirty="0"/>
              <a:t> findes på Praktikportalen</a:t>
            </a:r>
            <a:br>
              <a:rPr lang="da-DK" dirty="0"/>
            </a:br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8411D6C-1B9E-496C-B36B-E2512FD58E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448" y="1527634"/>
            <a:ext cx="7732849" cy="30963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dirty="0"/>
              <a:t>Hvis I laver aftale med et praktiksted, som ikke er på Praktikportalen i forvejen, skal I indsende skemaet ”Oplysninger om praktikplads til 4. praktik” til </a:t>
            </a:r>
            <a:r>
              <a:rPr lang="da-DK" dirty="0">
                <a:hlinkClick r:id="rId3"/>
              </a:rPr>
              <a:t>4.praktikpaed@kp.dk</a:t>
            </a:r>
            <a:r>
              <a:rPr lang="da-DK" dirty="0"/>
              <a:t> – så registrerer vi pladsen på Praktikportalen</a:t>
            </a:r>
            <a:endParaRPr lang="da-DK" b="1" dirty="0"/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da-DK" sz="2000" b="1" dirty="0">
                <a:solidFill>
                  <a:srgbClr val="FF0000"/>
                </a:solidFill>
              </a:rPr>
              <a:t>Hvis I har brug for hjælp,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da-DK" sz="2000" b="1" dirty="0">
                <a:solidFill>
                  <a:srgbClr val="FF0000"/>
                </a:solidFill>
              </a:rPr>
              <a:t>så kom til den skemalagte spørgetime i august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da-DK" sz="2000" b="1" dirty="0">
                <a:solidFill>
                  <a:srgbClr val="FF0000"/>
                </a:solidFill>
              </a:rPr>
              <a:t>eller kontakt os på </a:t>
            </a:r>
            <a:r>
              <a:rPr lang="da-DK" sz="2000" b="1" dirty="0">
                <a:solidFill>
                  <a:srgbClr val="FF0000"/>
                </a:solidFill>
                <a:hlinkClick r:id="rId3"/>
              </a:rPr>
              <a:t>4.praktikpaed@kp.dk</a:t>
            </a:r>
            <a:r>
              <a:rPr lang="da-DK" sz="2000" b="1" dirty="0">
                <a:solidFill>
                  <a:srgbClr val="FF0000"/>
                </a:solidFill>
              </a:rPr>
              <a:t> (Campus Carlsberg) eller </a:t>
            </a:r>
            <a:r>
              <a:rPr lang="da-DK" sz="2000" b="1" dirty="0">
                <a:solidFill>
                  <a:srgbClr val="FF0000"/>
                </a:solidFill>
                <a:hlinkClick r:id="rId4"/>
              </a:rPr>
              <a:t>anar@kp.dk</a:t>
            </a:r>
            <a:r>
              <a:rPr lang="da-DK" sz="2000" b="1" dirty="0">
                <a:solidFill>
                  <a:srgbClr val="FF0000"/>
                </a:solidFill>
              </a:rPr>
              <a:t> (Campus Nord)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7789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C635E769-368D-4774-9031-1906D94658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79302"/>
              </p:ext>
            </p:extLst>
          </p:nvPr>
        </p:nvGraphicFramePr>
        <p:xfrm>
          <a:off x="438250" y="2571750"/>
          <a:ext cx="8454229" cy="247752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987113">
                  <a:extLst>
                    <a:ext uri="{9D8B030D-6E8A-4147-A177-3AD203B41FA5}">
                      <a16:colId xmlns:a16="http://schemas.microsoft.com/office/drawing/2014/main" val="3781237992"/>
                    </a:ext>
                  </a:extLst>
                </a:gridCol>
                <a:gridCol w="6467116">
                  <a:extLst>
                    <a:ext uri="{9D8B030D-6E8A-4147-A177-3AD203B41FA5}">
                      <a16:colId xmlns:a16="http://schemas.microsoft.com/office/drawing/2014/main" val="32786063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Praktikstedets navn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7214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Adresse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0818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By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3109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Postnummer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4613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E-mail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407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Telefonnummer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1021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Hjemmeside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065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Kontaktperson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7701646"/>
                  </a:ext>
                </a:extLst>
              </a:tr>
            </a:tbl>
          </a:graphicData>
        </a:graphic>
      </p:graphicFrame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ABE358A2-420E-4297-9102-7DA1B86558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146914"/>
              </p:ext>
            </p:extLst>
          </p:nvPr>
        </p:nvGraphicFramePr>
        <p:xfrm>
          <a:off x="431540" y="411510"/>
          <a:ext cx="8431646" cy="199352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981804">
                  <a:extLst>
                    <a:ext uri="{9D8B030D-6E8A-4147-A177-3AD203B41FA5}">
                      <a16:colId xmlns:a16="http://schemas.microsoft.com/office/drawing/2014/main" val="3898124735"/>
                    </a:ext>
                  </a:extLst>
                </a:gridCol>
                <a:gridCol w="6449842">
                  <a:extLst>
                    <a:ext uri="{9D8B030D-6E8A-4147-A177-3AD203B41FA5}">
                      <a16:colId xmlns:a16="http://schemas.microsoft.com/office/drawing/2014/main" val="24279919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Den studerendes fornavn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5690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Efternavn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68919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Studienummer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1344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Studiemail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5875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Telefonnummer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1416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Specialisering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9537172"/>
                  </a:ext>
                </a:extLst>
              </a:tr>
            </a:tbl>
          </a:graphicData>
        </a:graphic>
      </p:graphicFrame>
      <p:sp>
        <p:nvSpPr>
          <p:cNvPr id="13" name="Rektangel 12">
            <a:extLst>
              <a:ext uri="{FF2B5EF4-FFF2-40B4-BE49-F238E27FC236}">
                <a16:creationId xmlns:a16="http://schemas.microsoft.com/office/drawing/2014/main" id="{51FA6EA8-6034-4AAD-A9F3-84ABA465C352}"/>
              </a:ext>
            </a:extLst>
          </p:cNvPr>
          <p:cNvSpPr/>
          <p:nvPr/>
        </p:nvSpPr>
        <p:spPr>
          <a:xfrm>
            <a:off x="2087724" y="9644"/>
            <a:ext cx="4788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>
                <a:solidFill>
                  <a:srgbClr val="FF0000"/>
                </a:solidFill>
              </a:rPr>
              <a:t>Oplysninger om praktikplads til 4. praktik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1992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1970" y="285496"/>
            <a:ext cx="4889293" cy="558062"/>
          </a:xfrm>
        </p:spPr>
        <p:txBody>
          <a:bodyPr/>
          <a:lstStyle/>
          <a:p>
            <a:pPr marL="179025"/>
            <a:r>
              <a:rPr lang="da-DK" sz="2800" dirty="0"/>
              <a:t>Den første kontakt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3347864" y="870252"/>
            <a:ext cx="5616624" cy="4079499"/>
          </a:xfrm>
        </p:spPr>
        <p:txBody>
          <a:bodyPr anchor="t"/>
          <a:lstStyle/>
          <a:p>
            <a:pPr marL="180000" lvl="1">
              <a:lnSpc>
                <a:spcPct val="150000"/>
              </a:lnSpc>
              <a:spcAft>
                <a:spcPts val="1800"/>
              </a:spcAft>
            </a:pPr>
            <a:r>
              <a:rPr lang="da-DK" sz="1400" dirty="0"/>
              <a:t>Når I kontakter et praktiksted, er det godt være forberedt:</a:t>
            </a:r>
          </a:p>
          <a:p>
            <a:pPr marL="465750" lvl="1" indent="-28575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FF0000"/>
                </a:solidFill>
                <a:sym typeface="Wingdings" panose="05000000000000000000" pitchFamily="2" charset="2"/>
              </a:rPr>
              <a:t>Sæt jer ind i rammer og regler omkring 4. praktik, så I kan svare på praktikstedets spørgsmål – det gør det lettere for dem at forholde sig til jeres ønske om at komme i praktik dér:</a:t>
            </a:r>
          </a:p>
          <a:p>
            <a:pPr marL="46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FF0000"/>
                </a:solidFill>
                <a:sym typeface="Wingdings" panose="05000000000000000000" pitchFamily="2" charset="2"/>
              </a:rPr>
              <a:t>Læs og tilbyd at sende følgende:</a:t>
            </a:r>
          </a:p>
          <a:p>
            <a:pPr marL="646725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400" i="1" dirty="0">
                <a:solidFill>
                  <a:srgbClr val="FF0000"/>
                </a:solidFill>
                <a:sym typeface="Wingdings" panose="05000000000000000000" pitchFamily="2" charset="2"/>
              </a:rPr>
              <a:t>INFORMATION TIL PRAKTIKSTEDER OM 4. PRAKTIK</a:t>
            </a:r>
          </a:p>
          <a:p>
            <a:pPr marL="646725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400" i="1" dirty="0">
                <a:solidFill>
                  <a:srgbClr val="FF0000"/>
                </a:solidFill>
                <a:sym typeface="Wingdings" panose="05000000000000000000" pitchFamily="2" charset="2"/>
              </a:rPr>
              <a:t>Pjece til studerende om 4. praktik</a:t>
            </a:r>
          </a:p>
          <a:p>
            <a:pPr marL="646725" lvl="2" indent="-28575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a-DK" sz="1400" i="1" dirty="0">
                <a:solidFill>
                  <a:srgbClr val="FF0000"/>
                </a:solidFill>
                <a:sym typeface="Wingdings" panose="05000000000000000000" pitchFamily="2" charset="2"/>
              </a:rPr>
              <a:t>Praktikhåndbogen, kapitlet om 4. praktik</a:t>
            </a:r>
          </a:p>
          <a:p>
            <a:pPr marL="4828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400" dirty="0"/>
              <a:t>Alle dokumenter bliver </a:t>
            </a:r>
            <a:r>
              <a:rPr lang="da-DK" sz="1400"/>
              <a:t>uploadet på Praktikportalen</a:t>
            </a:r>
            <a:r>
              <a:rPr lang="da-DK" sz="1400" dirty="0"/>
              <a:t> under </a:t>
            </a:r>
            <a:r>
              <a:rPr lang="da-DK" sz="1400" i="1" dirty="0"/>
              <a:t>‘Praktikrelevante dokumenter’</a:t>
            </a:r>
            <a:r>
              <a:rPr lang="da-DK" sz="1400" dirty="0"/>
              <a:t> 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378391" y="663538"/>
            <a:ext cx="2368253" cy="3763156"/>
          </a:xfrm>
        </p:spPr>
        <p:txBody>
          <a:bodyPr anchor="ctr"/>
          <a:lstStyle/>
          <a:p>
            <a:pPr marL="180000">
              <a:lnSpc>
                <a:spcPct val="150000"/>
              </a:lnSpc>
            </a:pPr>
            <a:r>
              <a:rPr lang="da-DK" sz="2000" b="1" dirty="0">
                <a:latin typeface="+mn-lt"/>
              </a:rPr>
              <a:t>GÅ I GANG NU </a:t>
            </a:r>
          </a:p>
          <a:p>
            <a:pPr marL="180000">
              <a:lnSpc>
                <a:spcPct val="150000"/>
              </a:lnSpc>
            </a:pPr>
            <a:r>
              <a:rPr lang="da-DK" sz="2000" b="1" dirty="0">
                <a:latin typeface="+mn-lt"/>
                <a:sym typeface="Wingdings" panose="05000000000000000000" pitchFamily="2" charset="2"/>
              </a:rPr>
              <a:t></a:t>
            </a:r>
            <a:endParaRPr lang="da-DK" sz="2000" b="1" dirty="0">
              <a:latin typeface="+mn-lt"/>
            </a:endParaRPr>
          </a:p>
          <a:p>
            <a:pPr marL="180000">
              <a:lnSpc>
                <a:spcPct val="150000"/>
              </a:lnSpc>
              <a:spcAft>
                <a:spcPts val="1800"/>
              </a:spcAft>
            </a:pPr>
            <a:endParaRPr lang="da-DK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4330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1970" y="285496"/>
            <a:ext cx="5224506" cy="558062"/>
          </a:xfrm>
        </p:spPr>
        <p:txBody>
          <a:bodyPr/>
          <a:lstStyle/>
          <a:p>
            <a:pPr marL="179025"/>
            <a:r>
              <a:rPr lang="da-DK" sz="2800" dirty="0"/>
              <a:t>Flere på samme praktiksted?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3527884" y="951571"/>
            <a:ext cx="5237725" cy="3348372"/>
          </a:xfrm>
        </p:spPr>
        <p:txBody>
          <a:bodyPr anchor="t"/>
          <a:lstStyle/>
          <a:p>
            <a:pPr>
              <a:lnSpc>
                <a:spcPct val="150000"/>
              </a:lnSpc>
              <a:defRPr/>
            </a:pPr>
            <a:endParaRPr lang="da-DK" sz="1400" dirty="0"/>
          </a:p>
          <a:p>
            <a:pPr>
              <a:lnSpc>
                <a:spcPct val="150000"/>
              </a:lnSpc>
              <a:defRPr/>
            </a:pPr>
            <a:r>
              <a:rPr lang="da-DK" sz="1400" dirty="0"/>
              <a:t>Hvis I ønsker at skrive bacheloropgave i en gruppe, er det en </a:t>
            </a:r>
            <a:r>
              <a:rPr lang="da-DK" sz="1400" u="sng" dirty="0"/>
              <a:t>mulighed,</a:t>
            </a:r>
            <a:r>
              <a:rPr lang="da-DK" sz="1400" dirty="0"/>
              <a:t> men ikke et krav, at flere studerende kan være på det samme praktiksted</a:t>
            </a:r>
          </a:p>
          <a:p>
            <a:pPr marL="466725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da-DK" sz="1400" b="1" dirty="0"/>
          </a:p>
          <a:p>
            <a:pPr lvl="1">
              <a:lnSpc>
                <a:spcPct val="150000"/>
              </a:lnSpc>
              <a:defRPr/>
            </a:pPr>
            <a:r>
              <a:rPr lang="da-DK" sz="1400" b="1" dirty="0"/>
              <a:t>DET SKAL ALTID AFTALES MED PRAKTIKSTEDET </a:t>
            </a:r>
          </a:p>
          <a:p>
            <a:pPr marL="466725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a-DK" sz="1400" dirty="0"/>
              <a:t>Det er ikke en selvfølge, at I kan komme ud sammen, fordi I er en bachelorgruppe</a:t>
            </a:r>
          </a:p>
          <a:p>
            <a:pPr lvl="1">
              <a:defRPr/>
            </a:pPr>
            <a:endParaRPr lang="da-DK" sz="1400" b="1" dirty="0"/>
          </a:p>
          <a:p>
            <a:pPr marL="197100" lvl="1">
              <a:lnSpc>
                <a:spcPct val="150000"/>
              </a:lnSpc>
            </a:pP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378391" y="663538"/>
            <a:ext cx="2368253" cy="3763156"/>
          </a:xfrm>
        </p:spPr>
        <p:txBody>
          <a:bodyPr anchor="ctr"/>
          <a:lstStyle/>
          <a:p>
            <a:pPr marL="180000"/>
            <a:r>
              <a:rPr lang="da-DK" sz="2000" b="1" dirty="0">
                <a:latin typeface="+mn-lt"/>
              </a:rPr>
              <a:t>4. praktik </a:t>
            </a:r>
          </a:p>
          <a:p>
            <a:pPr marL="180000"/>
            <a:r>
              <a:rPr lang="da-DK" sz="2000" b="1" dirty="0">
                <a:latin typeface="+mn-lt"/>
              </a:rPr>
              <a:t>og bachelorprojektet</a:t>
            </a:r>
          </a:p>
        </p:txBody>
      </p:sp>
    </p:spTree>
    <p:extLst>
      <p:ext uri="{BB962C8B-B14F-4D97-AF65-F5344CB8AC3E}">
        <p14:creationId xmlns:p14="http://schemas.microsoft.com/office/powerpoint/2010/main" val="1077011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55876" y="275901"/>
            <a:ext cx="4889293" cy="558062"/>
          </a:xfrm>
        </p:spPr>
        <p:txBody>
          <a:bodyPr/>
          <a:lstStyle/>
          <a:p>
            <a:pPr marL="180000">
              <a:spcBef>
                <a:spcPts val="0"/>
              </a:spcBef>
            </a:pPr>
            <a:r>
              <a:rPr lang="da-DK" sz="2800" dirty="0"/>
              <a:t>Forbesøg på praktikstedet</a:t>
            </a:r>
            <a:endParaRPr lang="da-DK" sz="2800" b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3203848" y="843558"/>
            <a:ext cx="5734042" cy="4079499"/>
          </a:xfrm>
        </p:spPr>
        <p:txBody>
          <a:bodyPr anchor="t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400" dirty="0"/>
              <a:t>At give samtykke til indhentelse af straffe- og børneattest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1400" dirty="0"/>
              <a:t>At drøfte og lave en gensidig forventningsafstemning vedr. tilrettelæggelsen af de 16 dages praktikforløb (brug skabelonen til samarbejdsaftale som inspiration)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400" dirty="0"/>
              <a:t>At aftale hvornår og hvordan de 16 dage skal placeres: </a:t>
            </a:r>
          </a:p>
          <a:p>
            <a:pPr marL="52387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200" dirty="0"/>
              <a:t>Som studerende skal I formulere jeres ønsker og behov i forhold til, hvad I gerne vil undersøge, og hvilke metoder I overvejer at anvende</a:t>
            </a:r>
          </a:p>
          <a:p>
            <a:pPr marL="52387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200" dirty="0"/>
              <a:t>Praktikstedet skitserer de rammer og muligheder, der er for praktikken og for arbejdet med jeres undersøgelse.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400" dirty="0"/>
              <a:t>Det er denne drøftelse, der senere skal munde ud i en samarbejdsaftale</a:t>
            </a:r>
          </a:p>
          <a:p>
            <a:pPr marL="197100" lvl="1">
              <a:lnSpc>
                <a:spcPct val="150000"/>
              </a:lnSpc>
            </a:pP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378391" y="663538"/>
            <a:ext cx="2368253" cy="3763156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da-DK" sz="2000" dirty="0">
                <a:latin typeface="+mn-lt"/>
              </a:rPr>
              <a:t>Når I har et praktiksted, skal I aftale et forbesøg på praktikstedet med henblik på:</a:t>
            </a:r>
          </a:p>
        </p:txBody>
      </p:sp>
    </p:spTree>
    <p:extLst>
      <p:ext uri="{BB962C8B-B14F-4D97-AF65-F5344CB8AC3E}">
        <p14:creationId xmlns:p14="http://schemas.microsoft.com/office/powerpoint/2010/main" val="1373737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200" y="375506"/>
            <a:ext cx="7488758" cy="576064"/>
          </a:xfrm>
        </p:spPr>
        <p:txBody>
          <a:bodyPr/>
          <a:lstStyle/>
          <a:p>
            <a:pPr algn="ctr"/>
            <a:r>
              <a:rPr lang="da-DK" sz="3600" dirty="0"/>
              <a:t>Materiale om 4. praktik</a:t>
            </a:r>
            <a:br>
              <a:rPr lang="da-DK" sz="2800" dirty="0"/>
            </a:b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143507" y="1077584"/>
            <a:ext cx="3024580" cy="3942438"/>
          </a:xfrm>
          <a:ln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da-DK" sz="1400" b="1" dirty="0"/>
              <a:t>Praktikportalen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a-DK" sz="1400" dirty="0"/>
              <a:t>Under </a:t>
            </a:r>
            <a:r>
              <a:rPr lang="da-DK" sz="1400" i="1" dirty="0"/>
              <a:t>‘Praktikrelevante dokumenter</a:t>
            </a:r>
            <a:r>
              <a:rPr lang="da-DK" sz="1400" i="1"/>
              <a:t>’</a:t>
            </a:r>
            <a:r>
              <a:rPr lang="da-DK" sz="1400"/>
              <a:t> uploades</a:t>
            </a:r>
            <a:r>
              <a:rPr lang="da-DK" sz="1400" dirty="0"/>
              <a:t>:</a:t>
            </a:r>
          </a:p>
          <a:p>
            <a:pPr marL="352425" lvl="1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400" dirty="0"/>
              <a:t>Information om 4. praktik</a:t>
            </a:r>
          </a:p>
          <a:p>
            <a:pPr marL="352425" lvl="1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400" dirty="0"/>
              <a:t>Metode- og analyseværksteder</a:t>
            </a:r>
          </a:p>
          <a:p>
            <a:pPr marL="352425" lvl="1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400" dirty="0"/>
              <a:t>Praktikopslag</a:t>
            </a:r>
          </a:p>
          <a:p>
            <a:pPr marL="352425" lvl="1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400" dirty="0"/>
              <a:t>Skabeloner (samarbejdsaftale, oplysninger om praktiksted til 4. praktik)</a:t>
            </a:r>
          </a:p>
          <a:p>
            <a:pPr marL="352425" lvl="1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400" dirty="0"/>
              <a:t>Samlet datoplan for BA og 4. praktik</a:t>
            </a:r>
          </a:p>
          <a:p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2"/>
          </p:nvPr>
        </p:nvSpPr>
        <p:spPr>
          <a:xfrm>
            <a:off x="3455875" y="1077584"/>
            <a:ext cx="2913511" cy="3942438"/>
          </a:xfrm>
          <a:ln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da-DK" sz="1400" b="1" dirty="0"/>
              <a:t>Eksamensrummet på </a:t>
            </a:r>
            <a:br>
              <a:rPr lang="da-DK" sz="1400" b="1" dirty="0"/>
            </a:br>
            <a:r>
              <a:rPr lang="da-DK" sz="1400" b="1" dirty="0"/>
              <a:t>KP-Intra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a-DK" sz="1400" dirty="0"/>
              <a:t>I mappen for bachelorprojektet uploades: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400" dirty="0"/>
              <a:t>Vejlederfordeling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400" dirty="0"/>
              <a:t>Samlet datoplan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400" dirty="0"/>
              <a:t>Prøvefolder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400" dirty="0"/>
              <a:t>Introduktion til BA-perioden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400" dirty="0"/>
              <a:t>Dispensation for at skrive på tværs af specialiseringer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400" dirty="0"/>
              <a:t>Retningslinjer om datasikkerhed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400" dirty="0"/>
              <a:t>Skabelon til samtykke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1200" dirty="0"/>
          </a:p>
          <a:p>
            <a:pPr marL="0" lvl="1" indent="-47625"/>
            <a:endParaRPr lang="da-DK" sz="1200" dirty="0"/>
          </a:p>
          <a:p>
            <a:endParaRPr lang="da-DK" dirty="0"/>
          </a:p>
        </p:txBody>
      </p:sp>
      <p:sp>
        <p:nvSpPr>
          <p:cNvPr id="6" name="Rektangel 5"/>
          <p:cNvSpPr/>
          <p:nvPr/>
        </p:nvSpPr>
        <p:spPr>
          <a:xfrm>
            <a:off x="6657174" y="2219255"/>
            <a:ext cx="2221814" cy="280076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a-DK" sz="1400" b="1" dirty="0"/>
              <a:t>Nyttige mailadresser</a:t>
            </a:r>
          </a:p>
          <a:p>
            <a:pPr>
              <a:spcAft>
                <a:spcPts val="600"/>
              </a:spcAft>
            </a:pPr>
            <a:r>
              <a:rPr lang="da-DK" sz="1400" dirty="0"/>
              <a:t>Studerende på Campus Carlsberg:</a:t>
            </a:r>
          </a:p>
          <a:p>
            <a:pPr>
              <a:spcAft>
                <a:spcPts val="600"/>
              </a:spcAft>
            </a:pPr>
            <a:r>
              <a:rPr lang="da-DK" sz="1400" dirty="0"/>
              <a:t>Gitte Andersen og Birgitte Højberg:</a:t>
            </a:r>
          </a:p>
          <a:p>
            <a:pPr marL="0" lvl="1" indent="-47625"/>
            <a:r>
              <a:rPr lang="da-DK" sz="1400" dirty="0">
                <a:solidFill>
                  <a:srgbClr val="0070C0"/>
                </a:solidFill>
                <a:hlinkClick r:id="rId3"/>
              </a:rPr>
              <a:t>4.praktikpaed@kp.dk</a:t>
            </a:r>
            <a:endParaRPr lang="da-DK" sz="1400" dirty="0">
              <a:solidFill>
                <a:srgbClr val="0070C0"/>
              </a:solidFill>
            </a:endParaRPr>
          </a:p>
          <a:p>
            <a:pPr marL="0" lvl="1" indent="-47625"/>
            <a:endParaRPr lang="da-DK" sz="1400" dirty="0">
              <a:solidFill>
                <a:srgbClr val="0070C0"/>
              </a:solidFill>
            </a:endParaRPr>
          </a:p>
          <a:p>
            <a:pPr marL="0" lvl="1" indent="-47625">
              <a:spcAft>
                <a:spcPts val="600"/>
              </a:spcAft>
            </a:pPr>
            <a:r>
              <a:rPr lang="da-DK" sz="1400" dirty="0"/>
              <a:t>Studerende på Campus Nord og meritstuderende:</a:t>
            </a:r>
          </a:p>
          <a:p>
            <a:pPr marL="0" lvl="1" indent="-47625"/>
            <a:r>
              <a:rPr lang="da-DK" sz="1400" dirty="0"/>
              <a:t>Annelise Arent</a:t>
            </a:r>
          </a:p>
          <a:p>
            <a:pPr marL="0" lvl="1" indent="-47625"/>
            <a:r>
              <a:rPr lang="da-DK" sz="1400" dirty="0">
                <a:solidFill>
                  <a:srgbClr val="0070C0"/>
                </a:solidFill>
                <a:hlinkClick r:id="rId4"/>
              </a:rPr>
              <a:t>anar@kp.dk</a:t>
            </a:r>
            <a:endParaRPr lang="da-DK" sz="1400" dirty="0">
              <a:solidFill>
                <a:srgbClr val="0070C0"/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4DA9910-7A09-4AB6-B4AC-FC02393520A8}"/>
              </a:ext>
            </a:extLst>
          </p:cNvPr>
          <p:cNvSpPr/>
          <p:nvPr/>
        </p:nvSpPr>
        <p:spPr>
          <a:xfrm>
            <a:off x="6657174" y="1077584"/>
            <a:ext cx="2221814" cy="84638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da-DK" sz="1400" b="1" dirty="0"/>
              <a:t>itslearning</a:t>
            </a:r>
          </a:p>
          <a:p>
            <a:pPr>
              <a:spcAft>
                <a:spcPts val="600"/>
              </a:spcAft>
            </a:pPr>
            <a:r>
              <a:rPr lang="da-DK" sz="1400" dirty="0">
                <a:solidFill>
                  <a:srgbClr val="000000"/>
                </a:solidFill>
              </a:rPr>
              <a:t>Undervisningsrelaterede aktiviteter og materialer</a:t>
            </a:r>
          </a:p>
        </p:txBody>
      </p:sp>
    </p:spTree>
    <p:extLst>
      <p:ext uri="{BB962C8B-B14F-4D97-AF65-F5344CB8AC3E}">
        <p14:creationId xmlns:p14="http://schemas.microsoft.com/office/powerpoint/2010/main" val="799756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SPØRGSMÅL</a:t>
            </a:r>
          </a:p>
        </p:txBody>
      </p:sp>
      <p:sp>
        <p:nvSpPr>
          <p:cNvPr id="50" name="Titel 1"/>
          <p:cNvSpPr txBox="1">
            <a:spLocks/>
          </p:cNvSpPr>
          <p:nvPr/>
        </p:nvSpPr>
        <p:spPr>
          <a:xfrm>
            <a:off x="6892848" y="2219486"/>
            <a:ext cx="1628114" cy="2565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 cap="none" baseline="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da-DK" sz="20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Kombinationstegning 23"/>
          <p:cNvSpPr>
            <a:spLocks/>
          </p:cNvSpPr>
          <p:nvPr/>
        </p:nvSpPr>
        <p:spPr>
          <a:xfrm>
            <a:off x="5995410" y="1508559"/>
            <a:ext cx="513870" cy="534579"/>
          </a:xfrm>
          <a:custGeom>
            <a:avLst/>
            <a:gdLst>
              <a:gd name="connsiteX0" fmla="*/ 100120 w 430829"/>
              <a:gd name="connsiteY0" fmla="*/ 62093 h 448192"/>
              <a:gd name="connsiteX1" fmla="*/ 142650 w 430829"/>
              <a:gd name="connsiteY1" fmla="*/ 264111 h 448192"/>
              <a:gd name="connsiteX2" fmla="*/ 46957 w 430829"/>
              <a:gd name="connsiteY2" fmla="*/ 232214 h 448192"/>
              <a:gd name="connsiteX3" fmla="*/ 25692 w 430829"/>
              <a:gd name="connsiteY3" fmla="*/ 423600 h 448192"/>
              <a:gd name="connsiteX4" fmla="*/ 408464 w 430829"/>
              <a:gd name="connsiteY4" fmla="*/ 423600 h 448192"/>
              <a:gd name="connsiteX5" fmla="*/ 376566 w 430829"/>
              <a:gd name="connsiteY5" fmla="*/ 221581 h 448192"/>
              <a:gd name="connsiteX6" fmla="*/ 302139 w 430829"/>
              <a:gd name="connsiteY6" fmla="*/ 232214 h 448192"/>
              <a:gd name="connsiteX7" fmla="*/ 344669 w 430829"/>
              <a:gd name="connsiteY7" fmla="*/ 8930 h 448192"/>
              <a:gd name="connsiteX8" fmla="*/ 100120 w 430829"/>
              <a:gd name="connsiteY8" fmla="*/ 62093 h 44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829" h="448192">
                <a:moveTo>
                  <a:pt x="100120" y="62093"/>
                </a:moveTo>
                <a:cubicBezTo>
                  <a:pt x="66450" y="104623"/>
                  <a:pt x="151511" y="235758"/>
                  <a:pt x="142650" y="264111"/>
                </a:cubicBezTo>
                <a:cubicBezTo>
                  <a:pt x="133790" y="292465"/>
                  <a:pt x="66450" y="205633"/>
                  <a:pt x="46957" y="232214"/>
                </a:cubicBezTo>
                <a:cubicBezTo>
                  <a:pt x="27464" y="258796"/>
                  <a:pt x="-34559" y="391702"/>
                  <a:pt x="25692" y="423600"/>
                </a:cubicBezTo>
                <a:cubicBezTo>
                  <a:pt x="85943" y="455498"/>
                  <a:pt x="349985" y="457270"/>
                  <a:pt x="408464" y="423600"/>
                </a:cubicBezTo>
                <a:cubicBezTo>
                  <a:pt x="466943" y="389930"/>
                  <a:pt x="394287" y="253479"/>
                  <a:pt x="376566" y="221581"/>
                </a:cubicBezTo>
                <a:cubicBezTo>
                  <a:pt x="358845" y="189683"/>
                  <a:pt x="307455" y="267656"/>
                  <a:pt x="302139" y="232214"/>
                </a:cubicBezTo>
                <a:cubicBezTo>
                  <a:pt x="296823" y="196772"/>
                  <a:pt x="373023" y="35511"/>
                  <a:pt x="344669" y="8930"/>
                </a:cubicBezTo>
                <a:cubicBezTo>
                  <a:pt x="316316" y="-17652"/>
                  <a:pt x="133790" y="19563"/>
                  <a:pt x="100120" y="620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llipse 25"/>
          <p:cNvSpPr>
            <a:spLocks/>
          </p:cNvSpPr>
          <p:nvPr/>
        </p:nvSpPr>
        <p:spPr>
          <a:xfrm>
            <a:off x="5728241" y="555172"/>
            <a:ext cx="1073591" cy="107359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Ellipse 26"/>
          <p:cNvSpPr>
            <a:spLocks/>
          </p:cNvSpPr>
          <p:nvPr/>
        </p:nvSpPr>
        <p:spPr>
          <a:xfrm>
            <a:off x="5822909" y="1766221"/>
            <a:ext cx="483012" cy="30060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frundet rektangel 27"/>
          <p:cNvSpPr>
            <a:spLocks/>
          </p:cNvSpPr>
          <p:nvPr/>
        </p:nvSpPr>
        <p:spPr>
          <a:xfrm rot="3015949">
            <a:off x="5421199" y="1695108"/>
            <a:ext cx="212561" cy="111653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Ellipse 28"/>
          <p:cNvSpPr>
            <a:spLocks/>
          </p:cNvSpPr>
          <p:nvPr/>
        </p:nvSpPr>
        <p:spPr>
          <a:xfrm>
            <a:off x="4919698" y="2574975"/>
            <a:ext cx="281909" cy="1249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Kombinationstegning 29"/>
          <p:cNvSpPr>
            <a:spLocks/>
          </p:cNvSpPr>
          <p:nvPr/>
        </p:nvSpPr>
        <p:spPr>
          <a:xfrm rot="20701526">
            <a:off x="4613453" y="1957004"/>
            <a:ext cx="337623" cy="752034"/>
          </a:xfrm>
          <a:custGeom>
            <a:avLst/>
            <a:gdLst>
              <a:gd name="connsiteX0" fmla="*/ 280330 w 283064"/>
              <a:gd name="connsiteY0" fmla="*/ 340245 h 450409"/>
              <a:gd name="connsiteX1" fmla="*/ 78311 w 283064"/>
              <a:gd name="connsiteY1" fmla="*/ 21269 h 450409"/>
              <a:gd name="connsiteX2" fmla="*/ 3883 w 283064"/>
              <a:gd name="connsiteY2" fmla="*/ 74431 h 450409"/>
              <a:gd name="connsiteX3" fmla="*/ 184637 w 283064"/>
              <a:gd name="connsiteY3" fmla="*/ 435938 h 450409"/>
              <a:gd name="connsiteX4" fmla="*/ 280330 w 283064"/>
              <a:gd name="connsiteY4" fmla="*/ 340245 h 45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064" h="450409">
                <a:moveTo>
                  <a:pt x="280330" y="340245"/>
                </a:moveTo>
                <a:cubicBezTo>
                  <a:pt x="262609" y="271133"/>
                  <a:pt x="124385" y="65571"/>
                  <a:pt x="78311" y="21269"/>
                </a:cubicBezTo>
                <a:cubicBezTo>
                  <a:pt x="32237" y="-23033"/>
                  <a:pt x="-13838" y="5319"/>
                  <a:pt x="3883" y="74431"/>
                </a:cubicBezTo>
                <a:cubicBezTo>
                  <a:pt x="21604" y="143542"/>
                  <a:pt x="143879" y="389864"/>
                  <a:pt x="184637" y="435938"/>
                </a:cubicBezTo>
                <a:cubicBezTo>
                  <a:pt x="225395" y="482012"/>
                  <a:pt x="298051" y="409357"/>
                  <a:pt x="280330" y="3402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Ellipse 30"/>
          <p:cNvSpPr>
            <a:spLocks/>
          </p:cNvSpPr>
          <p:nvPr/>
        </p:nvSpPr>
        <p:spPr>
          <a:xfrm flipV="1">
            <a:off x="4969519" y="2512514"/>
            <a:ext cx="121410" cy="7109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Ellipse 31"/>
          <p:cNvSpPr>
            <a:spLocks/>
          </p:cNvSpPr>
          <p:nvPr/>
        </p:nvSpPr>
        <p:spPr>
          <a:xfrm rot="18920085">
            <a:off x="4883120" y="2296139"/>
            <a:ext cx="90829" cy="32850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Kombinationstegning 32"/>
          <p:cNvSpPr>
            <a:spLocks/>
          </p:cNvSpPr>
          <p:nvPr/>
        </p:nvSpPr>
        <p:spPr>
          <a:xfrm rot="610180">
            <a:off x="4111867" y="1345184"/>
            <a:ext cx="651103" cy="781467"/>
          </a:xfrm>
          <a:custGeom>
            <a:avLst/>
            <a:gdLst>
              <a:gd name="connsiteX0" fmla="*/ 686982 w 689521"/>
              <a:gd name="connsiteY0" fmla="*/ 773352 h 827576"/>
              <a:gd name="connsiteX1" fmla="*/ 559391 w 689521"/>
              <a:gd name="connsiteY1" fmla="*/ 560701 h 827576"/>
              <a:gd name="connsiteX2" fmla="*/ 633819 w 689521"/>
              <a:gd name="connsiteY2" fmla="*/ 273622 h 827576"/>
              <a:gd name="connsiteX3" fmla="*/ 548759 w 689521"/>
              <a:gd name="connsiteY3" fmla="*/ 209827 h 827576"/>
              <a:gd name="connsiteX4" fmla="*/ 474331 w 689521"/>
              <a:gd name="connsiteY4" fmla="*/ 411846 h 827576"/>
              <a:gd name="connsiteX5" fmla="*/ 378638 w 689521"/>
              <a:gd name="connsiteY5" fmla="*/ 39706 h 827576"/>
              <a:gd name="connsiteX6" fmla="*/ 282945 w 689521"/>
              <a:gd name="connsiteY6" fmla="*/ 60971 h 827576"/>
              <a:gd name="connsiteX7" fmla="*/ 410535 w 689521"/>
              <a:gd name="connsiteY7" fmla="*/ 486273 h 827576"/>
              <a:gd name="connsiteX8" fmla="*/ 176619 w 689521"/>
              <a:gd name="connsiteY8" fmla="*/ 50339 h 827576"/>
              <a:gd name="connsiteX9" fmla="*/ 80926 w 689521"/>
              <a:gd name="connsiteY9" fmla="*/ 114134 h 827576"/>
              <a:gd name="connsiteX10" fmla="*/ 314842 w 689521"/>
              <a:gd name="connsiteY10" fmla="*/ 518171 h 827576"/>
              <a:gd name="connsiteX11" fmla="*/ 91559 w 689521"/>
              <a:gd name="connsiteY11" fmla="*/ 241725 h 827576"/>
              <a:gd name="connsiteX12" fmla="*/ 6498 w 689521"/>
              <a:gd name="connsiteY12" fmla="*/ 348050 h 827576"/>
              <a:gd name="connsiteX13" fmla="*/ 251047 w 689521"/>
              <a:gd name="connsiteY13" fmla="*/ 613864 h 827576"/>
              <a:gd name="connsiteX14" fmla="*/ 38396 w 689521"/>
              <a:gd name="connsiteY14" fmla="*/ 624497 h 827576"/>
              <a:gd name="connsiteX15" fmla="*/ 38396 w 689521"/>
              <a:gd name="connsiteY15" fmla="*/ 667027 h 827576"/>
              <a:gd name="connsiteX16" fmla="*/ 357373 w 689521"/>
              <a:gd name="connsiteY16" fmla="*/ 730822 h 827576"/>
              <a:gd name="connsiteX17" fmla="*/ 623186 w 689521"/>
              <a:gd name="connsiteY17" fmla="*/ 826515 h 827576"/>
              <a:gd name="connsiteX18" fmla="*/ 686982 w 689521"/>
              <a:gd name="connsiteY18" fmla="*/ 773352 h 82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89521" h="827576">
                <a:moveTo>
                  <a:pt x="686982" y="773352"/>
                </a:moveTo>
                <a:cubicBezTo>
                  <a:pt x="676350" y="729050"/>
                  <a:pt x="568252" y="643989"/>
                  <a:pt x="559391" y="560701"/>
                </a:cubicBezTo>
                <a:cubicBezTo>
                  <a:pt x="550530" y="477413"/>
                  <a:pt x="635591" y="332101"/>
                  <a:pt x="633819" y="273622"/>
                </a:cubicBezTo>
                <a:cubicBezTo>
                  <a:pt x="632047" y="215143"/>
                  <a:pt x="575340" y="186790"/>
                  <a:pt x="548759" y="209827"/>
                </a:cubicBezTo>
                <a:cubicBezTo>
                  <a:pt x="522178" y="232864"/>
                  <a:pt x="502684" y="440199"/>
                  <a:pt x="474331" y="411846"/>
                </a:cubicBezTo>
                <a:cubicBezTo>
                  <a:pt x="445978" y="383493"/>
                  <a:pt x="410536" y="98185"/>
                  <a:pt x="378638" y="39706"/>
                </a:cubicBezTo>
                <a:cubicBezTo>
                  <a:pt x="346740" y="-18773"/>
                  <a:pt x="277629" y="-13457"/>
                  <a:pt x="282945" y="60971"/>
                </a:cubicBezTo>
                <a:cubicBezTo>
                  <a:pt x="288261" y="135399"/>
                  <a:pt x="428256" y="488045"/>
                  <a:pt x="410535" y="486273"/>
                </a:cubicBezTo>
                <a:cubicBezTo>
                  <a:pt x="392814" y="484501"/>
                  <a:pt x="231554" y="112362"/>
                  <a:pt x="176619" y="50339"/>
                </a:cubicBezTo>
                <a:cubicBezTo>
                  <a:pt x="121684" y="-11684"/>
                  <a:pt x="57889" y="36162"/>
                  <a:pt x="80926" y="114134"/>
                </a:cubicBezTo>
                <a:cubicBezTo>
                  <a:pt x="103963" y="192106"/>
                  <a:pt x="313070" y="496906"/>
                  <a:pt x="314842" y="518171"/>
                </a:cubicBezTo>
                <a:cubicBezTo>
                  <a:pt x="316614" y="539436"/>
                  <a:pt x="142950" y="270078"/>
                  <a:pt x="91559" y="241725"/>
                </a:cubicBezTo>
                <a:cubicBezTo>
                  <a:pt x="40168" y="213371"/>
                  <a:pt x="-20083" y="286027"/>
                  <a:pt x="6498" y="348050"/>
                </a:cubicBezTo>
                <a:cubicBezTo>
                  <a:pt x="33079" y="410073"/>
                  <a:pt x="245731" y="567789"/>
                  <a:pt x="251047" y="613864"/>
                </a:cubicBezTo>
                <a:cubicBezTo>
                  <a:pt x="256363" y="659938"/>
                  <a:pt x="73838" y="615637"/>
                  <a:pt x="38396" y="624497"/>
                </a:cubicBezTo>
                <a:cubicBezTo>
                  <a:pt x="2954" y="633357"/>
                  <a:pt x="-14767" y="649306"/>
                  <a:pt x="38396" y="667027"/>
                </a:cubicBezTo>
                <a:cubicBezTo>
                  <a:pt x="91559" y="684748"/>
                  <a:pt x="259908" y="704241"/>
                  <a:pt x="357373" y="730822"/>
                </a:cubicBezTo>
                <a:cubicBezTo>
                  <a:pt x="454838" y="757403"/>
                  <a:pt x="571795" y="821199"/>
                  <a:pt x="623186" y="826515"/>
                </a:cubicBezTo>
                <a:cubicBezTo>
                  <a:pt x="674577" y="831831"/>
                  <a:pt x="697614" y="817654"/>
                  <a:pt x="686982" y="7733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Kombinationstegning 33"/>
          <p:cNvSpPr>
            <a:spLocks/>
          </p:cNvSpPr>
          <p:nvPr/>
        </p:nvSpPr>
        <p:spPr>
          <a:xfrm>
            <a:off x="5417088" y="1762548"/>
            <a:ext cx="2338678" cy="3186587"/>
          </a:xfrm>
          <a:custGeom>
            <a:avLst/>
            <a:gdLst>
              <a:gd name="connsiteX0" fmla="*/ 417897 w 1960751"/>
              <a:gd name="connsiteY0" fmla="*/ 229378 h 2671639"/>
              <a:gd name="connsiteX1" fmla="*/ 460428 w 1960751"/>
              <a:gd name="connsiteY1" fmla="*/ 452662 h 2671639"/>
              <a:gd name="connsiteX2" fmla="*/ 386000 w 1960751"/>
              <a:gd name="connsiteY2" fmla="*/ 994922 h 2671639"/>
              <a:gd name="connsiteX3" fmla="*/ 428530 w 1960751"/>
              <a:gd name="connsiteY3" fmla="*/ 1313899 h 2671639"/>
              <a:gd name="connsiteX4" fmla="*/ 619916 w 1960751"/>
              <a:gd name="connsiteY4" fmla="*/ 2249564 h 2671639"/>
              <a:gd name="connsiteX5" fmla="*/ 577386 w 1960751"/>
              <a:gd name="connsiteY5" fmla="*/ 2440950 h 2671639"/>
              <a:gd name="connsiteX6" fmla="*/ 588018 w 1960751"/>
              <a:gd name="connsiteY6" fmla="*/ 2642969 h 2671639"/>
              <a:gd name="connsiteX7" fmla="*/ 1055851 w 1960751"/>
              <a:gd name="connsiteY7" fmla="*/ 2642969 h 2671639"/>
              <a:gd name="connsiteX8" fmla="*/ 928260 w 1960751"/>
              <a:gd name="connsiteY8" fmla="*/ 2387788 h 2671639"/>
              <a:gd name="connsiteX9" fmla="*/ 853832 w 1960751"/>
              <a:gd name="connsiteY9" fmla="*/ 2334625 h 2671639"/>
              <a:gd name="connsiteX10" fmla="*/ 800670 w 1960751"/>
              <a:gd name="connsiteY10" fmla="*/ 2345257 h 2671639"/>
              <a:gd name="connsiteX11" fmla="*/ 619916 w 1960751"/>
              <a:gd name="connsiteY11" fmla="*/ 1430857 h 2671639"/>
              <a:gd name="connsiteX12" fmla="*/ 938893 w 1960751"/>
              <a:gd name="connsiteY12" fmla="*/ 1345797 h 2671639"/>
              <a:gd name="connsiteX13" fmla="*/ 928260 w 1960751"/>
              <a:gd name="connsiteY13" fmla="*/ 1792364 h 2671639"/>
              <a:gd name="connsiteX14" fmla="*/ 407265 w 1960751"/>
              <a:gd name="connsiteY14" fmla="*/ 2143239 h 2671639"/>
              <a:gd name="connsiteX15" fmla="*/ 258409 w 1960751"/>
              <a:gd name="connsiteY15" fmla="*/ 2164504 h 2671639"/>
              <a:gd name="connsiteX16" fmla="*/ 183981 w 1960751"/>
              <a:gd name="connsiteY16" fmla="*/ 2153871 h 2671639"/>
              <a:gd name="connsiteX17" fmla="*/ 3228 w 1960751"/>
              <a:gd name="connsiteY17" fmla="*/ 2472848 h 2671639"/>
              <a:gd name="connsiteX18" fmla="*/ 354102 w 1960751"/>
              <a:gd name="connsiteY18" fmla="*/ 2642969 h 2671639"/>
              <a:gd name="connsiteX19" fmla="*/ 502958 w 1960751"/>
              <a:gd name="connsiteY19" fmla="*/ 2207034 h 2671639"/>
              <a:gd name="connsiteX20" fmla="*/ 960158 w 1960751"/>
              <a:gd name="connsiteY20" fmla="*/ 2015648 h 2671639"/>
              <a:gd name="connsiteX21" fmla="*/ 1162177 w 1960751"/>
              <a:gd name="connsiteY21" fmla="*/ 1728569 h 2671639"/>
              <a:gd name="connsiteX22" fmla="*/ 1109014 w 1960751"/>
              <a:gd name="connsiteY22" fmla="*/ 1292634 h 2671639"/>
              <a:gd name="connsiteX23" fmla="*/ 1045218 w 1960751"/>
              <a:gd name="connsiteY23" fmla="*/ 484560 h 2671639"/>
              <a:gd name="connsiteX24" fmla="*/ 1757600 w 1960751"/>
              <a:gd name="connsiteY24" fmla="*/ 601518 h 2671639"/>
              <a:gd name="connsiteX25" fmla="*/ 1895823 w 1960751"/>
              <a:gd name="connsiteY25" fmla="*/ 527090 h 2671639"/>
              <a:gd name="connsiteX26" fmla="*/ 832567 w 1960751"/>
              <a:gd name="connsiteY26" fmla="*/ 6094 h 2671639"/>
              <a:gd name="connsiteX27" fmla="*/ 417897 w 1960751"/>
              <a:gd name="connsiteY27" fmla="*/ 229378 h 267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60751" h="2671639">
                <a:moveTo>
                  <a:pt x="417897" y="229378"/>
                </a:moveTo>
                <a:cubicBezTo>
                  <a:pt x="355874" y="303806"/>
                  <a:pt x="465744" y="325071"/>
                  <a:pt x="460428" y="452662"/>
                </a:cubicBezTo>
                <a:cubicBezTo>
                  <a:pt x="455112" y="580253"/>
                  <a:pt x="391316" y="851383"/>
                  <a:pt x="386000" y="994922"/>
                </a:cubicBezTo>
                <a:cubicBezTo>
                  <a:pt x="380684" y="1138461"/>
                  <a:pt x="389544" y="1104792"/>
                  <a:pt x="428530" y="1313899"/>
                </a:cubicBezTo>
                <a:cubicBezTo>
                  <a:pt x="467516" y="1523006"/>
                  <a:pt x="595107" y="2061722"/>
                  <a:pt x="619916" y="2249564"/>
                </a:cubicBezTo>
                <a:cubicBezTo>
                  <a:pt x="644725" y="2437406"/>
                  <a:pt x="582702" y="2375383"/>
                  <a:pt x="577386" y="2440950"/>
                </a:cubicBezTo>
                <a:cubicBezTo>
                  <a:pt x="572070" y="2506517"/>
                  <a:pt x="508274" y="2609299"/>
                  <a:pt x="588018" y="2642969"/>
                </a:cubicBezTo>
                <a:cubicBezTo>
                  <a:pt x="667762" y="2676639"/>
                  <a:pt x="999144" y="2685499"/>
                  <a:pt x="1055851" y="2642969"/>
                </a:cubicBezTo>
                <a:cubicBezTo>
                  <a:pt x="1112558" y="2600439"/>
                  <a:pt x="961930" y="2439179"/>
                  <a:pt x="928260" y="2387788"/>
                </a:cubicBezTo>
                <a:cubicBezTo>
                  <a:pt x="894590" y="2336397"/>
                  <a:pt x="875097" y="2341713"/>
                  <a:pt x="853832" y="2334625"/>
                </a:cubicBezTo>
                <a:cubicBezTo>
                  <a:pt x="832567" y="2327537"/>
                  <a:pt x="839656" y="2495885"/>
                  <a:pt x="800670" y="2345257"/>
                </a:cubicBezTo>
                <a:cubicBezTo>
                  <a:pt x="761684" y="2194629"/>
                  <a:pt x="596879" y="1597434"/>
                  <a:pt x="619916" y="1430857"/>
                </a:cubicBezTo>
                <a:cubicBezTo>
                  <a:pt x="642953" y="1264280"/>
                  <a:pt x="887502" y="1285546"/>
                  <a:pt x="938893" y="1345797"/>
                </a:cubicBezTo>
                <a:cubicBezTo>
                  <a:pt x="990284" y="1406048"/>
                  <a:pt x="1016865" y="1659457"/>
                  <a:pt x="928260" y="1792364"/>
                </a:cubicBezTo>
                <a:cubicBezTo>
                  <a:pt x="839655" y="1925271"/>
                  <a:pt x="518907" y="2081216"/>
                  <a:pt x="407265" y="2143239"/>
                </a:cubicBezTo>
                <a:cubicBezTo>
                  <a:pt x="295623" y="2205262"/>
                  <a:pt x="295623" y="2162732"/>
                  <a:pt x="258409" y="2164504"/>
                </a:cubicBezTo>
                <a:cubicBezTo>
                  <a:pt x="221195" y="2166276"/>
                  <a:pt x="226511" y="2102480"/>
                  <a:pt x="183981" y="2153871"/>
                </a:cubicBezTo>
                <a:cubicBezTo>
                  <a:pt x="141451" y="2205262"/>
                  <a:pt x="-25126" y="2391332"/>
                  <a:pt x="3228" y="2472848"/>
                </a:cubicBezTo>
                <a:cubicBezTo>
                  <a:pt x="31581" y="2554364"/>
                  <a:pt x="270814" y="2687271"/>
                  <a:pt x="354102" y="2642969"/>
                </a:cubicBezTo>
                <a:cubicBezTo>
                  <a:pt x="437390" y="2598667"/>
                  <a:pt x="401949" y="2311587"/>
                  <a:pt x="502958" y="2207034"/>
                </a:cubicBezTo>
                <a:cubicBezTo>
                  <a:pt x="603967" y="2102481"/>
                  <a:pt x="850288" y="2095392"/>
                  <a:pt x="960158" y="2015648"/>
                </a:cubicBezTo>
                <a:cubicBezTo>
                  <a:pt x="1070028" y="1935904"/>
                  <a:pt x="1137368" y="1849071"/>
                  <a:pt x="1162177" y="1728569"/>
                </a:cubicBezTo>
                <a:cubicBezTo>
                  <a:pt x="1186986" y="1608067"/>
                  <a:pt x="1128507" y="1499969"/>
                  <a:pt x="1109014" y="1292634"/>
                </a:cubicBezTo>
                <a:cubicBezTo>
                  <a:pt x="1089521" y="1085299"/>
                  <a:pt x="937120" y="599746"/>
                  <a:pt x="1045218" y="484560"/>
                </a:cubicBezTo>
                <a:cubicBezTo>
                  <a:pt x="1153316" y="369374"/>
                  <a:pt x="1615833" y="594430"/>
                  <a:pt x="1757600" y="601518"/>
                </a:cubicBezTo>
                <a:cubicBezTo>
                  <a:pt x="1899367" y="608606"/>
                  <a:pt x="2049995" y="626327"/>
                  <a:pt x="1895823" y="527090"/>
                </a:cubicBezTo>
                <a:cubicBezTo>
                  <a:pt x="1741651" y="427853"/>
                  <a:pt x="1077116" y="48624"/>
                  <a:pt x="832567" y="6094"/>
                </a:cubicBezTo>
                <a:cubicBezTo>
                  <a:pt x="588018" y="-36436"/>
                  <a:pt x="479920" y="154950"/>
                  <a:pt x="417897" y="2293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Ellipse 34"/>
          <p:cNvSpPr>
            <a:spLocks/>
          </p:cNvSpPr>
          <p:nvPr/>
        </p:nvSpPr>
        <p:spPr>
          <a:xfrm>
            <a:off x="6226206" y="4530622"/>
            <a:ext cx="300605" cy="22731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Ellipse 35"/>
          <p:cNvSpPr>
            <a:spLocks/>
          </p:cNvSpPr>
          <p:nvPr/>
        </p:nvSpPr>
        <p:spPr>
          <a:xfrm rot="1343473">
            <a:off x="5640431" y="4294031"/>
            <a:ext cx="274020" cy="1685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Ellipse 39"/>
          <p:cNvSpPr>
            <a:spLocks/>
          </p:cNvSpPr>
          <p:nvPr/>
        </p:nvSpPr>
        <p:spPr>
          <a:xfrm rot="469250">
            <a:off x="6128907" y="1791916"/>
            <a:ext cx="295046" cy="2489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Ellipse 40"/>
          <p:cNvSpPr>
            <a:spLocks/>
          </p:cNvSpPr>
          <p:nvPr/>
        </p:nvSpPr>
        <p:spPr>
          <a:xfrm rot="852794">
            <a:off x="6185721" y="1827321"/>
            <a:ext cx="386493" cy="22452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Afrundet rektangel 41"/>
          <p:cNvSpPr>
            <a:spLocks/>
          </p:cNvSpPr>
          <p:nvPr/>
        </p:nvSpPr>
        <p:spPr>
          <a:xfrm rot="17860587">
            <a:off x="6652397" y="1702026"/>
            <a:ext cx="106981" cy="66671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Afrundet rektangel 42"/>
          <p:cNvSpPr>
            <a:spLocks/>
          </p:cNvSpPr>
          <p:nvPr/>
        </p:nvSpPr>
        <p:spPr>
          <a:xfrm rot="17670135">
            <a:off x="6708039" y="1656809"/>
            <a:ext cx="143794" cy="83359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Afrundet rektangel 43"/>
          <p:cNvSpPr>
            <a:spLocks/>
          </p:cNvSpPr>
          <p:nvPr/>
        </p:nvSpPr>
        <p:spPr>
          <a:xfrm rot="21178713">
            <a:off x="6168110" y="4124147"/>
            <a:ext cx="127375" cy="178565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Afrundet rektangel 44"/>
          <p:cNvSpPr>
            <a:spLocks/>
          </p:cNvSpPr>
          <p:nvPr/>
        </p:nvSpPr>
        <p:spPr>
          <a:xfrm>
            <a:off x="6123515" y="4171065"/>
            <a:ext cx="54531" cy="12883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Kombinationstegning 45"/>
          <p:cNvSpPr>
            <a:spLocks/>
          </p:cNvSpPr>
          <p:nvPr/>
        </p:nvSpPr>
        <p:spPr>
          <a:xfrm>
            <a:off x="7451631" y="2394802"/>
            <a:ext cx="515324" cy="445010"/>
          </a:xfrm>
          <a:custGeom>
            <a:avLst/>
            <a:gdLst>
              <a:gd name="connsiteX0" fmla="*/ 67938 w 574637"/>
              <a:gd name="connsiteY0" fmla="*/ 378597 h 496230"/>
              <a:gd name="connsiteX1" fmla="*/ 31067 w 574637"/>
              <a:gd name="connsiteY1" fmla="*/ 46758 h 496230"/>
              <a:gd name="connsiteX2" fmla="*/ 547261 w 574637"/>
              <a:gd name="connsiteY2" fmla="*/ 39384 h 496230"/>
              <a:gd name="connsiteX3" fmla="*/ 495641 w 574637"/>
              <a:gd name="connsiteY3" fmla="*/ 393345 h 496230"/>
              <a:gd name="connsiteX4" fmla="*/ 429273 w 574637"/>
              <a:gd name="connsiteY4" fmla="*/ 430216 h 496230"/>
              <a:gd name="connsiteX5" fmla="*/ 473519 w 574637"/>
              <a:gd name="connsiteY5" fmla="*/ 157371 h 496230"/>
              <a:gd name="connsiteX6" fmla="*/ 407151 w 574637"/>
              <a:gd name="connsiteY6" fmla="*/ 142622 h 496230"/>
              <a:gd name="connsiteX7" fmla="*/ 392402 w 574637"/>
              <a:gd name="connsiteY7" fmla="*/ 422842 h 496230"/>
              <a:gd name="connsiteX8" fmla="*/ 333409 w 574637"/>
              <a:gd name="connsiteY8" fmla="*/ 452339 h 496230"/>
              <a:gd name="connsiteX9" fmla="*/ 333409 w 574637"/>
              <a:gd name="connsiteY9" fmla="*/ 127874 h 496230"/>
              <a:gd name="connsiteX10" fmla="*/ 289164 w 574637"/>
              <a:gd name="connsiteY10" fmla="*/ 142622 h 496230"/>
              <a:gd name="connsiteX11" fmla="*/ 289164 w 574637"/>
              <a:gd name="connsiteY11" fmla="*/ 459713 h 496230"/>
              <a:gd name="connsiteX12" fmla="*/ 230170 w 574637"/>
              <a:gd name="connsiteY12" fmla="*/ 452339 h 496230"/>
              <a:gd name="connsiteX13" fmla="*/ 215422 w 574637"/>
              <a:gd name="connsiteY13" fmla="*/ 127874 h 496230"/>
              <a:gd name="connsiteX14" fmla="*/ 163802 w 574637"/>
              <a:gd name="connsiteY14" fmla="*/ 135248 h 496230"/>
              <a:gd name="connsiteX15" fmla="*/ 149054 w 574637"/>
              <a:gd name="connsiteY15" fmla="*/ 400719 h 496230"/>
              <a:gd name="connsiteX16" fmla="*/ 67938 w 574637"/>
              <a:gd name="connsiteY16" fmla="*/ 378597 h 49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4637" h="496230">
                <a:moveTo>
                  <a:pt x="67938" y="378597"/>
                </a:moveTo>
                <a:cubicBezTo>
                  <a:pt x="48274" y="319604"/>
                  <a:pt x="-48820" y="103293"/>
                  <a:pt x="31067" y="46758"/>
                </a:cubicBezTo>
                <a:cubicBezTo>
                  <a:pt x="110954" y="-9777"/>
                  <a:pt x="469832" y="-18381"/>
                  <a:pt x="547261" y="39384"/>
                </a:cubicBezTo>
                <a:cubicBezTo>
                  <a:pt x="624690" y="97149"/>
                  <a:pt x="515306" y="328206"/>
                  <a:pt x="495641" y="393345"/>
                </a:cubicBezTo>
                <a:cubicBezTo>
                  <a:pt x="475976" y="458484"/>
                  <a:pt x="432960" y="469545"/>
                  <a:pt x="429273" y="430216"/>
                </a:cubicBezTo>
                <a:cubicBezTo>
                  <a:pt x="425586" y="390887"/>
                  <a:pt x="477206" y="205303"/>
                  <a:pt x="473519" y="157371"/>
                </a:cubicBezTo>
                <a:cubicBezTo>
                  <a:pt x="469832" y="109439"/>
                  <a:pt x="420671" y="98377"/>
                  <a:pt x="407151" y="142622"/>
                </a:cubicBezTo>
                <a:cubicBezTo>
                  <a:pt x="393632" y="186867"/>
                  <a:pt x="404692" y="371222"/>
                  <a:pt x="392402" y="422842"/>
                </a:cubicBezTo>
                <a:cubicBezTo>
                  <a:pt x="380112" y="474462"/>
                  <a:pt x="343241" y="501500"/>
                  <a:pt x="333409" y="452339"/>
                </a:cubicBezTo>
                <a:cubicBezTo>
                  <a:pt x="323577" y="403178"/>
                  <a:pt x="340783" y="179493"/>
                  <a:pt x="333409" y="127874"/>
                </a:cubicBezTo>
                <a:cubicBezTo>
                  <a:pt x="326035" y="76255"/>
                  <a:pt x="296538" y="87316"/>
                  <a:pt x="289164" y="142622"/>
                </a:cubicBezTo>
                <a:cubicBezTo>
                  <a:pt x="281790" y="197928"/>
                  <a:pt x="298996" y="408094"/>
                  <a:pt x="289164" y="459713"/>
                </a:cubicBezTo>
                <a:cubicBezTo>
                  <a:pt x="279332" y="511333"/>
                  <a:pt x="242460" y="507645"/>
                  <a:pt x="230170" y="452339"/>
                </a:cubicBezTo>
                <a:cubicBezTo>
                  <a:pt x="217880" y="397033"/>
                  <a:pt x="226483" y="180722"/>
                  <a:pt x="215422" y="127874"/>
                </a:cubicBezTo>
                <a:cubicBezTo>
                  <a:pt x="204361" y="75026"/>
                  <a:pt x="174863" y="89774"/>
                  <a:pt x="163802" y="135248"/>
                </a:cubicBezTo>
                <a:cubicBezTo>
                  <a:pt x="152741" y="180722"/>
                  <a:pt x="160115" y="356474"/>
                  <a:pt x="149054" y="400719"/>
                </a:cubicBezTo>
                <a:cubicBezTo>
                  <a:pt x="137993" y="444964"/>
                  <a:pt x="87602" y="437590"/>
                  <a:pt x="67938" y="3785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Afrundet rektangel 48"/>
          <p:cNvSpPr>
            <a:spLocks/>
          </p:cNvSpPr>
          <p:nvPr/>
        </p:nvSpPr>
        <p:spPr>
          <a:xfrm>
            <a:off x="6131991" y="4266216"/>
            <a:ext cx="54531" cy="5453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8664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66801" y="303498"/>
            <a:ext cx="4889293" cy="576064"/>
          </a:xfrm>
        </p:spPr>
        <p:txBody>
          <a:bodyPr/>
          <a:lstStyle/>
          <a:p>
            <a:r>
              <a:rPr lang="da-DK" sz="3200" dirty="0"/>
              <a:t>4. praktik</a:t>
            </a:r>
            <a:br>
              <a:rPr lang="da-DK" sz="3200" dirty="0"/>
            </a:b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3275856" y="1148222"/>
            <a:ext cx="5280238" cy="3763788"/>
          </a:xfrm>
        </p:spPr>
        <p:txBody>
          <a:bodyPr anchor="t"/>
          <a:lstStyle/>
          <a:p>
            <a:pPr marL="35242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400" dirty="0"/>
              <a:t>tilrettelægges som ulønnet praktik på 7. semester i sammenhæng med bachelorprojektet på et praktiksted i tilknytning til specialiseringen. </a:t>
            </a:r>
          </a:p>
          <a:p>
            <a:pPr marL="35242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400" dirty="0"/>
              <a:t>indeholder den studerendes </a:t>
            </a:r>
            <a:r>
              <a:rPr lang="da-DK" sz="1400" b="1" dirty="0"/>
              <a:t>opsamling af empiri</a:t>
            </a:r>
            <a:r>
              <a:rPr lang="da-DK" sz="1400" dirty="0"/>
              <a:t> </a:t>
            </a:r>
          </a:p>
          <a:p>
            <a:pPr marL="35242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400" dirty="0"/>
              <a:t>fordeles over 16 arbejdsdage med et gennemsnitligt timetal på 6 timer</a:t>
            </a:r>
          </a:p>
          <a:p>
            <a:pPr marL="35242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400" dirty="0"/>
              <a:t>svarer til 5 ECTS-point</a:t>
            </a:r>
          </a:p>
          <a:p>
            <a:pPr lvl="1">
              <a:lnSpc>
                <a:spcPct val="150000"/>
              </a:lnSpc>
            </a:pPr>
            <a:endParaRPr lang="da-DK" sz="1400" b="1" dirty="0"/>
          </a:p>
          <a:p>
            <a:pPr marL="52387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a-DK" sz="1400" b="1" dirty="0"/>
          </a:p>
          <a:p>
            <a:pPr marL="52387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a-DK" sz="1400" b="1" dirty="0"/>
          </a:p>
          <a:p>
            <a:pPr marL="466725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a-DK" sz="1400" dirty="0"/>
          </a:p>
          <a:p>
            <a:pPr lvl="1">
              <a:lnSpc>
                <a:spcPct val="150000"/>
              </a:lnSpc>
              <a:spcAft>
                <a:spcPts val="1200"/>
              </a:spcAft>
            </a:pPr>
            <a:endParaRPr lang="da-DK" sz="1400" dirty="0"/>
          </a:p>
          <a:p>
            <a:pPr>
              <a:lnSpc>
                <a:spcPct val="150000"/>
              </a:lnSpc>
            </a:pPr>
            <a:endParaRPr lang="da-DK" sz="1400" dirty="0"/>
          </a:p>
          <a:p>
            <a:pPr>
              <a:lnSpc>
                <a:spcPct val="150000"/>
              </a:lnSpc>
            </a:pPr>
            <a:endParaRPr lang="da-DK" sz="1400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pPr>
              <a:buClr>
                <a:schemeClr val="bg1"/>
              </a:buClr>
            </a:pPr>
            <a:r>
              <a:rPr lang="da-DK" sz="4000" b="1" dirty="0">
                <a:latin typeface="+mn-lt"/>
              </a:rPr>
              <a:t>Formalia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47C9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0612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Praktikhåndbog Pædagoguddannelsen 2014 rev. nov 2018.pdf</a:t>
            </a:r>
            <a:endParaRPr kumimoji="0" lang="da-DK" altLang="da-DK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da-DK" altLang="da-DK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a-DK" altLang="da-D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Praktikhåndbog Pædagoguddannelsen 2014 rev. nov 2018.pdf</a:t>
            </a:r>
            <a:r>
              <a:rPr kumimoji="0" lang="da-DK" altLang="da-D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984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66801" y="303498"/>
            <a:ext cx="4889293" cy="576064"/>
          </a:xfrm>
        </p:spPr>
        <p:txBody>
          <a:bodyPr/>
          <a:lstStyle/>
          <a:p>
            <a:r>
              <a:rPr lang="da-DK" sz="3200" dirty="0"/>
              <a:t>Bachelorvejledning</a:t>
            </a:r>
            <a:br>
              <a:rPr lang="da-DK" sz="3200" dirty="0"/>
            </a:br>
            <a:br>
              <a:rPr lang="da-DK" dirty="0"/>
            </a:b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3383868" y="1039044"/>
            <a:ext cx="5652628" cy="3872966"/>
          </a:xfrm>
        </p:spPr>
        <p:txBody>
          <a:bodyPr anchor="t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400" dirty="0"/>
              <a:t>De studerende får tildelt en bachelorvejleder fra KP:</a:t>
            </a:r>
          </a:p>
          <a:p>
            <a:pPr marL="52387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400" dirty="0"/>
              <a:t>vejleder i faglige og metodiske spørgsmål </a:t>
            </a:r>
          </a:p>
          <a:p>
            <a:pPr marL="52387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400" dirty="0"/>
              <a:t>godkender den valgte problemstilling</a:t>
            </a:r>
          </a:p>
          <a:p>
            <a:pPr marL="523875" lvl="1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1400" dirty="0"/>
              <a:t>drøfter og underskriver samarbejdsaftalen 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1400" dirty="0"/>
              <a:t>Bachelorvejlederen er også vejleder ift. forløbet i 4. praktik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1400" dirty="0"/>
              <a:t>Alle grupper har 7 x 45 min. vejledning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400" dirty="0"/>
              <a:t>Vejledning er et samarbejde mellem vejleder og gruppe</a:t>
            </a:r>
          </a:p>
          <a:p>
            <a:pPr>
              <a:lnSpc>
                <a:spcPct val="150000"/>
              </a:lnSpc>
            </a:pPr>
            <a:r>
              <a:rPr lang="da-DK" sz="1400" dirty="0"/>
              <a:t>		↓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400" dirty="0"/>
              <a:t>Studerende skal selv tage kontakt til vejleder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pPr>
              <a:buClr>
                <a:schemeClr val="bg1"/>
              </a:buClr>
            </a:pPr>
            <a:r>
              <a:rPr lang="da-DK" sz="4000" b="1" dirty="0">
                <a:latin typeface="+mn-lt"/>
              </a:rPr>
              <a:t>Formalia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47C9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0612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Praktikhåndbog Pædagoguddannelsen 2014 rev. nov 2018.pdf</a:t>
            </a:r>
            <a:endParaRPr kumimoji="0" lang="da-DK" altLang="da-DK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da-DK" altLang="da-DK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a-DK" altLang="da-D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Praktikhåndbog Pædagoguddannelsen 2014 rev. nov 2018.pdf</a:t>
            </a:r>
            <a:r>
              <a:rPr kumimoji="0" lang="da-DK" altLang="da-D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3679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7864" y="303498"/>
            <a:ext cx="5508611" cy="576064"/>
          </a:xfrm>
        </p:spPr>
        <p:txBody>
          <a:bodyPr/>
          <a:lstStyle/>
          <a:p>
            <a:r>
              <a:rPr lang="da-DK" sz="2800" dirty="0"/>
              <a:t>Kontaktperson på praktikstedet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3490555" y="1039044"/>
            <a:ext cx="5652628" cy="3584934"/>
          </a:xfrm>
        </p:spPr>
        <p:txBody>
          <a:bodyPr anchor="t"/>
          <a:lstStyle/>
          <a:p>
            <a:pPr marL="52387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a-DK" sz="1400" dirty="0"/>
          </a:p>
          <a:p>
            <a:pPr marL="52387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400" dirty="0"/>
              <a:t>sikrer samspillet med praktikstedet → gatekeeper</a:t>
            </a:r>
          </a:p>
          <a:p>
            <a:pPr marL="523875" lvl="1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1400" dirty="0"/>
              <a:t>indgår aftaler med den studerende om praktikforløbet → underskriver samarbejdsaftale</a:t>
            </a:r>
          </a:p>
          <a:p>
            <a:pPr lvl="1">
              <a:lnSpc>
                <a:spcPct val="150000"/>
              </a:lnSpc>
              <a:spcAft>
                <a:spcPts val="1200"/>
              </a:spcAft>
            </a:pPr>
            <a:r>
              <a:rPr lang="da-DK" sz="1400" dirty="0"/>
              <a:t>	</a:t>
            </a:r>
            <a:r>
              <a:rPr lang="da-DK" sz="1400" b="1" dirty="0"/>
              <a:t>Husk dog:</a:t>
            </a:r>
          </a:p>
          <a:p>
            <a:pPr marL="704850" lvl="2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1400" b="1" dirty="0"/>
              <a:t>Altid</a:t>
            </a:r>
            <a:r>
              <a:rPr lang="da-DK" sz="1400" dirty="0"/>
              <a:t> at orientere andre på praktikstedet om jeres undersøgelser og aktiviteter</a:t>
            </a:r>
          </a:p>
          <a:p>
            <a:pPr lvl="1">
              <a:lnSpc>
                <a:spcPct val="150000"/>
              </a:lnSpc>
              <a:spcAft>
                <a:spcPts val="1200"/>
              </a:spcAft>
            </a:pPr>
            <a:endParaRPr lang="da-DK" sz="1400" dirty="0"/>
          </a:p>
          <a:p>
            <a:pPr lvl="1">
              <a:lnSpc>
                <a:spcPct val="150000"/>
              </a:lnSpc>
              <a:spcAft>
                <a:spcPts val="1200"/>
              </a:spcAft>
            </a:pPr>
            <a:endParaRPr lang="da-DK" sz="1200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pPr>
              <a:buClr>
                <a:schemeClr val="bg1"/>
              </a:buClr>
            </a:pPr>
            <a:r>
              <a:rPr lang="da-DK" sz="4000" b="1" dirty="0">
                <a:latin typeface="+mn-lt"/>
              </a:rPr>
              <a:t>Formalia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47C9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0612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Praktikhåndbog Pædagoguddannelsen 2014 rev. nov 2018.pdf</a:t>
            </a:r>
            <a:endParaRPr kumimoji="0" lang="da-DK" altLang="da-DK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da-DK" altLang="da-DK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a-DK" altLang="da-D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Praktikhåndbog Pædagoguddannelsen 2014 rev. nov 2018.pdf</a:t>
            </a:r>
            <a:r>
              <a:rPr kumimoji="0" lang="da-DK" altLang="da-D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234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1970" y="285496"/>
            <a:ext cx="4889293" cy="558062"/>
          </a:xfrm>
        </p:spPr>
        <p:txBody>
          <a:bodyPr/>
          <a:lstStyle/>
          <a:p>
            <a:pPr marL="179025"/>
            <a:r>
              <a:rPr lang="da-DK" sz="2800" dirty="0"/>
              <a:t>Tilrettelæggelse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3383869" y="843558"/>
            <a:ext cx="5137394" cy="4104456"/>
          </a:xfrm>
        </p:spPr>
        <p:txBody>
          <a:bodyPr anchor="t"/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400" dirty="0"/>
              <a:t>16 dage à 6 timer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a-DK" sz="1400" dirty="0"/>
              <a:t>fastlægges i samarbejde med praktikstedet →</a:t>
            </a:r>
          </a:p>
          <a:p>
            <a:pPr>
              <a:spcAft>
                <a:spcPts val="1200"/>
              </a:spcAft>
            </a:pPr>
            <a:r>
              <a:rPr lang="da-DK" b="1" dirty="0">
                <a:solidFill>
                  <a:srgbClr val="FF0000"/>
                </a:solidFill>
              </a:rPr>
              <a:t>Samarbejdsaftale</a:t>
            </a:r>
          </a:p>
          <a:p>
            <a:pPr lvl="1">
              <a:spcAft>
                <a:spcPts val="0"/>
              </a:spcAft>
            </a:pPr>
            <a:r>
              <a:rPr lang="da-DK" sz="1400" b="1" dirty="0">
                <a:solidFill>
                  <a:srgbClr val="FF0000"/>
                </a:solidFill>
              </a:rPr>
              <a:t>Hvem</a:t>
            </a:r>
          </a:p>
          <a:p>
            <a:pPr marL="64770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chemeClr val="tx1"/>
                </a:solidFill>
              </a:rPr>
              <a:t>Data om studerende, praktiksted og bachelorvejleder</a:t>
            </a:r>
          </a:p>
          <a:p>
            <a:pPr lvl="1">
              <a:spcAft>
                <a:spcPts val="0"/>
              </a:spcAft>
            </a:pPr>
            <a:r>
              <a:rPr lang="da-DK" sz="1400" b="1" dirty="0">
                <a:solidFill>
                  <a:srgbClr val="FF0000"/>
                </a:solidFill>
              </a:rPr>
              <a:t>Hvad</a:t>
            </a:r>
          </a:p>
          <a:p>
            <a:pPr marL="64770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chemeClr val="tx1"/>
                </a:solidFill>
              </a:rPr>
              <a:t>Undersøgelsesfokus/problemstilling </a:t>
            </a:r>
          </a:p>
          <a:p>
            <a:pPr lvl="1">
              <a:spcAft>
                <a:spcPts val="0"/>
              </a:spcAft>
            </a:pPr>
            <a:r>
              <a:rPr lang="da-DK" sz="1400" b="1" dirty="0">
                <a:solidFill>
                  <a:srgbClr val="FF0000"/>
                </a:solidFill>
              </a:rPr>
              <a:t>Hvordan</a:t>
            </a:r>
          </a:p>
          <a:p>
            <a:pPr marL="647700" lvl="2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chemeClr val="tx1"/>
                </a:solidFill>
              </a:rPr>
              <a:t>Metoder</a:t>
            </a:r>
          </a:p>
          <a:p>
            <a:pPr marL="64770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chemeClr val="tx1"/>
                </a:solidFill>
              </a:rPr>
              <a:t>Forhold vedrørende fortrolighed og anonymitet (GDPR)  </a:t>
            </a:r>
          </a:p>
          <a:p>
            <a:pPr lvl="1">
              <a:spcAft>
                <a:spcPts val="0"/>
              </a:spcAft>
            </a:pPr>
            <a:r>
              <a:rPr lang="da-DK" sz="1400" b="1" dirty="0">
                <a:solidFill>
                  <a:srgbClr val="FF0000"/>
                </a:solidFill>
              </a:rPr>
              <a:t>Hvornår</a:t>
            </a:r>
          </a:p>
          <a:p>
            <a:pPr marL="647700" lvl="2" indent="-285750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chemeClr val="tx1"/>
                </a:solidFill>
              </a:rPr>
              <a:t>Tidsplan for de 16 dage</a:t>
            </a:r>
          </a:p>
          <a:p>
            <a:pPr marL="647700" lvl="2" indent="-285750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chemeClr val="tx1"/>
                </a:solidFill>
              </a:rPr>
              <a:t>Underskrives af den studerende, kontaktpersonen på praktikstedet og BA-vejlederen og afleveres til praktiksted og BA-vejleder senest tre uger efter BA-start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378391" y="663538"/>
            <a:ext cx="2368253" cy="3763156"/>
          </a:xfrm>
        </p:spPr>
        <p:txBody>
          <a:bodyPr anchor="ctr"/>
          <a:lstStyle/>
          <a:p>
            <a:pPr>
              <a:buClr>
                <a:schemeClr val="bg1"/>
              </a:buClr>
            </a:pPr>
            <a:r>
              <a:rPr lang="da-DK" sz="4000" b="1" dirty="0">
                <a:latin typeface="+mn-lt"/>
              </a:rPr>
              <a:t>4. praktik</a:t>
            </a:r>
          </a:p>
        </p:txBody>
      </p:sp>
    </p:spTree>
    <p:extLst>
      <p:ext uri="{BB962C8B-B14F-4D97-AF65-F5344CB8AC3E}">
        <p14:creationId xmlns:p14="http://schemas.microsoft.com/office/powerpoint/2010/main" val="2231110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Pladsholder til indhol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3039552"/>
              </p:ext>
            </p:extLst>
          </p:nvPr>
        </p:nvGraphicFramePr>
        <p:xfrm>
          <a:off x="0" y="2"/>
          <a:ext cx="9143999" cy="5217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2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5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1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034"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Samarbejdsaftale om 4. praktik</a:t>
                      </a:r>
                    </a:p>
                  </a:txBody>
                  <a:tcPr marL="23209" marR="232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133">
                <a:tc rowSpan="2">
                  <a:txBody>
                    <a:bodyPr/>
                    <a:lstStyle/>
                    <a:p>
                      <a:pPr algn="l"/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Studerende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Hold nr.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Navn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534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Studienummer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effectLst/>
                        </a:rPr>
                        <a:t>Mail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9" marR="232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effectLst/>
                        </a:rPr>
                        <a:t>Telefon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9" marR="232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534">
                <a:tc rowSpan="3"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Eventuelt øvrige gruppemedlemmer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Navn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534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Navn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534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Navn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534">
                <a:tc rowSpan="2"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Praktiksted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Navn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effectLst/>
                        </a:rPr>
                        <a:t>Mail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9" marR="232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323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Adresse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effectLst/>
                        </a:rPr>
                        <a:t>Telefon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09" marR="232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534">
                <a:tc rowSpan="3"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Eventuelt andre praktiksteder, der er koblet til bachelorprojektet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Navn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534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Navn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183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Navn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850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Praktikstedets leder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Navn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199">
                <a:tc rowSpan="2"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Praktikstedets kontaktperson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Navn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534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Mail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1534">
                <a:tc rowSpan="2"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Bachelorvejleder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Navn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280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Mail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6467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Undersøgelsesfokus/problemstilling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14617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Evt. kort beskrivelse af undersøgelsen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34603">
                <a:tc>
                  <a:txBody>
                    <a:bodyPr/>
                    <a:lstStyle/>
                    <a:p>
                      <a:pPr marL="45720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Forhold vedrørende fortrolighed og anonymitet </a:t>
                      </a:r>
                      <a:r>
                        <a:rPr lang="da-DK" sz="1100" b="0" dirty="0">
                          <a:solidFill>
                            <a:schemeClr val="tx1"/>
                          </a:solidFill>
                          <a:effectLst/>
                        </a:rPr>
                        <a:t>(se </a:t>
                      </a:r>
                      <a:r>
                        <a:rPr lang="da-DK" sz="1100" b="0" i="1" dirty="0">
                          <a:solidFill>
                            <a:schemeClr val="tx1"/>
                          </a:solidFill>
                          <a:effectLst/>
                        </a:rPr>
                        <a:t>KP’s </a:t>
                      </a:r>
                      <a:r>
                        <a:rPr lang="da-DK" sz="1100" b="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Vejledning vedr. indsamling og håndtering af data ifm. BA-projekt</a:t>
                      </a:r>
                      <a:r>
                        <a:rPr lang="da-DK" sz="11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31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858605"/>
              </p:ext>
            </p:extLst>
          </p:nvPr>
        </p:nvGraphicFramePr>
        <p:xfrm>
          <a:off x="0" y="-1"/>
          <a:ext cx="9144000" cy="5143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4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194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</a:rPr>
                        <a:t>Plan for praktikkens 16 dage</a:t>
                      </a: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9571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892">
                <a:tc>
                  <a:txBody>
                    <a:bodyPr/>
                    <a:lstStyle/>
                    <a:p>
                      <a:pPr lvl="1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Tidsplan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b="1" dirty="0">
                          <a:solidFill>
                            <a:schemeClr val="tx1"/>
                          </a:solidFill>
                          <a:effectLst/>
                        </a:rPr>
                        <a:t>Dato + tidsrum</a:t>
                      </a:r>
                      <a:endParaRPr lang="da-DK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b="1" dirty="0">
                          <a:solidFill>
                            <a:schemeClr val="tx1"/>
                          </a:solidFill>
                          <a:effectLst/>
                        </a:rPr>
                        <a:t>Dagens indhold</a:t>
                      </a:r>
                      <a:endParaRPr lang="da-DK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714">
                <a:tc>
                  <a:txBody>
                    <a:bodyPr/>
                    <a:lstStyle/>
                    <a:p>
                      <a:pPr lvl="1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1.dag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71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2.dag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71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3.dag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71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4.dag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71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5.dag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71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6.dag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71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7.dag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71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8.dag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71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9.dag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71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10.dag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571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11.dag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571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12.dag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571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13.dag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571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14.dag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5714">
                <a:tc>
                  <a:txBody>
                    <a:bodyPr/>
                    <a:lstStyle/>
                    <a:p>
                      <a:pPr lv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15.dag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5714">
                <a:tc>
                  <a:txBody>
                    <a:bodyPr/>
                    <a:lstStyle/>
                    <a:p>
                      <a:pPr lv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16.dag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1" marR="39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976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526484"/>
              </p:ext>
            </p:extLst>
          </p:nvPr>
        </p:nvGraphicFramePr>
        <p:xfrm>
          <a:off x="0" y="-2"/>
          <a:ext cx="9143999" cy="5143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4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9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4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Formidling til praktikstedet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2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b="0" dirty="0">
                          <a:solidFill>
                            <a:schemeClr val="tx1"/>
                          </a:solidFill>
                          <a:effectLst/>
                        </a:rPr>
                        <a:t>Vi anbefaler, at de studerende fremlægger deres resultater ved et personalemøde. Hvis dette ikke er muligt, beskrives hvilken form formidlingen får og tidspunkt for aflevering. </a:t>
                      </a:r>
                      <a:endParaRPr lang="da-DK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278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Praktikstedets personale skal alene godkende, at de er indforståede med, </a:t>
                      </a:r>
                      <a:b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at de beskrevne aktiviteter finder sted på praktikstedet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Leder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Dato og underskrift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Kontaktperson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Dato og underskrift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4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BA-vejleder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Dato og underskrift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4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BA-studerende 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Dato og underskrift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3502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928005351740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928005351740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92800535174060"/>
</p:tagLst>
</file>

<file path=ppt/theme/theme1.xml><?xml version="1.0" encoding="utf-8"?>
<a:theme xmlns:a="http://schemas.openxmlformats.org/drawingml/2006/main" name="Københavns Professionshøjskole">
  <a:themeElements>
    <a:clrScheme name="Københavns Professionshøjskol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3C3C"/>
      </a:accent1>
      <a:accent2>
        <a:srgbClr val="FA8C8C"/>
      </a:accent2>
      <a:accent3>
        <a:srgbClr val="FAD9D9"/>
      </a:accent3>
      <a:accent4>
        <a:srgbClr val="005447"/>
      </a:accent4>
      <a:accent5>
        <a:srgbClr val="449A92"/>
      </a:accent5>
      <a:accent6>
        <a:srgbClr val="C6DEDB"/>
      </a:accent6>
      <a:hlink>
        <a:srgbClr val="FA3C3C"/>
      </a:hlink>
      <a:folHlink>
        <a:srgbClr val="005447"/>
      </a:folHlink>
    </a:clrScheme>
    <a:fontScheme name="K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  <a:effectLst/>
      </a:spPr>
      <a:bodyPr rtlCol="0" anchor="ctr"/>
      <a:lstStyle>
        <a:defPPr algn="ctr">
          <a:defRPr dirty="0" err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92337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b="1" noProof="0" dirty="0">
            <a:solidFill>
              <a:schemeClr val="bg1"/>
            </a:solidFill>
            <a:latin typeface="+mn-lt"/>
            <a:cs typeface="Arial Bol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tropol Basis.potx" id="{AE914001-0B5F-4CC7-BC1C-7FDF869E2037}" vid="{4D584845-0B5D-4D78-8C36-79E14000C3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18D31E382477E42A5C0EC9F6DFDB65E" ma:contentTypeVersion="12" ma:contentTypeDescription="Opret et nyt dokument." ma:contentTypeScope="" ma:versionID="3a6d2c1b6c6d37de930ad3c2464ca0c1">
  <xsd:schema xmlns:xsd="http://www.w3.org/2001/XMLSchema" xmlns:xs="http://www.w3.org/2001/XMLSchema" xmlns:p="http://schemas.microsoft.com/office/2006/metadata/properties" xmlns:ns2="48fd01be-ed17-4e25-9cb8-423ff0495851" xmlns:ns3="94c4626b-7e21-438c-b402-fcf60414e1a8" targetNamespace="http://schemas.microsoft.com/office/2006/metadata/properties" ma:root="true" ma:fieldsID="10e9279221a53f0d527b7fa9ae2b4428" ns2:_="" ns3:_="">
    <xsd:import namespace="48fd01be-ed17-4e25-9cb8-423ff0495851"/>
    <xsd:import namespace="94c4626b-7e21-438c-b402-fcf60414e1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d01be-ed17-4e25-9cb8-423ff04958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4626b-7e21-438c-b402-fcf60414e1a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484C63-9E43-4788-9913-E455BE9AFA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178B94-E740-49F7-A4DD-B7CFEB39CEE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10FB902-4413-48CF-A72A-8AD5C78E00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fd01be-ed17-4e25-9cb8-423ff0495851"/>
    <ds:schemaRef ds:uri="94c4626b-7e21-438c-b402-fcf60414e1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1808</Words>
  <Application>Microsoft Office PowerPoint</Application>
  <PresentationFormat>Skærmshow (16:9)</PresentationFormat>
  <Paragraphs>350</Paragraphs>
  <Slides>29</Slides>
  <Notes>27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29</vt:i4>
      </vt:variant>
    </vt:vector>
  </HeadingPairs>
  <TitlesOfParts>
    <vt:vector size="34" baseType="lpstr">
      <vt:lpstr>Arial</vt:lpstr>
      <vt:lpstr>Calibri</vt:lpstr>
      <vt:lpstr>Georgia</vt:lpstr>
      <vt:lpstr>Wingdings</vt:lpstr>
      <vt:lpstr>Københavns Professionshøjskole</vt:lpstr>
      <vt:lpstr>Bachelorprojektet og 4. praktik</vt:lpstr>
      <vt:lpstr>Bachelorprojektet </vt:lpstr>
      <vt:lpstr>4. praktik </vt:lpstr>
      <vt:lpstr>Bachelorvejledning  </vt:lpstr>
      <vt:lpstr>Kontaktperson på praktikstedet</vt:lpstr>
      <vt:lpstr>Tilrettelæggelse</vt:lpstr>
      <vt:lpstr>PowerPoint-præsentation</vt:lpstr>
      <vt:lpstr>PowerPoint-præsentation</vt:lpstr>
      <vt:lpstr>PowerPoint-præsentation</vt:lpstr>
      <vt:lpstr>Tilstedeværelse</vt:lpstr>
      <vt:lpstr>SPØRGSMÅL</vt:lpstr>
      <vt:lpstr>Praktikplads til 4. praktik</vt:lpstr>
      <vt:lpstr>Find et praktiksted</vt:lpstr>
      <vt:lpstr>Praktikplads til 4. praktik</vt:lpstr>
      <vt:lpstr>Praktikplads til 4. praktik</vt:lpstr>
      <vt:lpstr>SPØRGSMÅL</vt:lpstr>
      <vt:lpstr>Praktikregistrering</vt:lpstr>
      <vt:lpstr>Sådan registrerer du din praktikplads</vt:lpstr>
      <vt:lpstr>Undersøg, om pladsen er på Praktikportalen</vt:lpstr>
      <vt:lpstr>Opret din praktikplads på Praktikportalen</vt:lpstr>
      <vt:lpstr>Udfyld følgende felter – og kun disse </vt:lpstr>
      <vt:lpstr>Din praktikplads er nu oprettet   </vt:lpstr>
      <vt:lpstr>Hvis praktikstedet ikke findes på Praktikportalen </vt:lpstr>
      <vt:lpstr>PowerPoint-præsentation</vt:lpstr>
      <vt:lpstr>Den første kontakt</vt:lpstr>
      <vt:lpstr>Flere på samme praktiksted?</vt:lpstr>
      <vt:lpstr>Forbesøg på praktikstedet</vt:lpstr>
      <vt:lpstr>Materiale om 4. praktik </vt:lpstr>
      <vt:lpstr>SPØRGSMÅL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2020-06-18T07:50:57Z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2017-09-21T12:30:54.3270011Z</vt:lpwstr>
  </property>
  <property fmtid="{D5CDD505-2E9C-101B-9397-08002B2CF9AE}" pid="3" name="ContentTypeId">
    <vt:lpwstr>0x010100218D31E382477E42A5C0EC9F6DFDB65E</vt:lpwstr>
  </property>
</Properties>
</file>