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9"/>
  </p:notesMasterIdLst>
  <p:handoutMasterIdLst>
    <p:handoutMasterId r:id="rId10"/>
  </p:handoutMasterIdLst>
  <p:sldIdLst>
    <p:sldId id="257" r:id="rId5"/>
    <p:sldId id="262" r:id="rId6"/>
    <p:sldId id="268" r:id="rId7"/>
    <p:sldId id="269" r:id="rId8"/>
  </p:sldIdLst>
  <p:sldSz cx="9144000" cy="5143500" type="screen16x9"/>
  <p:notesSz cx="6797675" cy="99266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p15:clr>
            <a:srgbClr val="A4A3A4"/>
          </p15:clr>
        </p15:guide>
        <p15:guide id="2" orient="horz" pos="1469">
          <p15:clr>
            <a:srgbClr val="A4A3A4"/>
          </p15:clr>
        </p15:guide>
        <p15:guide id="3" orient="horz" pos="3929">
          <p15:clr>
            <a:srgbClr val="A4A3A4"/>
          </p15:clr>
        </p15:guide>
        <p15:guide id="4" pos="5284">
          <p15:clr>
            <a:srgbClr val="A4A3A4"/>
          </p15:clr>
        </p15:guide>
        <p15:guide id="5" pos="567">
          <p15:clr>
            <a:srgbClr val="A4A3A4"/>
          </p15:clr>
        </p15:guide>
        <p15:guide id="6" orient="horz" pos="1076">
          <p15:clr>
            <a:srgbClr val="A4A3A4"/>
          </p15:clr>
        </p15:guide>
        <p15:guide id="7" orient="horz" pos="1102">
          <p15:clr>
            <a:srgbClr val="A4A3A4"/>
          </p15:clr>
        </p15:guide>
        <p15:guide id="8" orient="horz" pos="294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C3C"/>
    <a:srgbClr val="000000"/>
    <a:srgbClr val="1923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Objects="1">
      <p:cViewPr varScale="1">
        <p:scale>
          <a:sx n="90" d="100"/>
          <a:sy n="90" d="100"/>
        </p:scale>
        <p:origin x="72" y="446"/>
      </p:cViewPr>
      <p:guideLst>
        <p:guide orient="horz" pos="1434"/>
        <p:guide orient="horz" pos="1469"/>
        <p:guide orient="horz" pos="3929"/>
        <p:guide pos="5284"/>
        <p:guide pos="567"/>
        <p:guide orient="horz" pos="1076"/>
        <p:guide orient="horz" pos="1102"/>
        <p:guide orient="horz" pos="2947"/>
      </p:guideLst>
    </p:cSldViewPr>
  </p:slideViewPr>
  <p:notesTextViewPr>
    <p:cViewPr>
      <p:scale>
        <a:sx n="100" d="100"/>
        <a:sy n="100" d="100"/>
      </p:scale>
      <p:origin x="0" y="0"/>
    </p:cViewPr>
  </p:notesTextViewPr>
  <p:notesViewPr>
    <p:cSldViewPr snapToObjects="1">
      <p:cViewPr varScale="1">
        <p:scale>
          <a:sx n="81" d="100"/>
          <a:sy n="81" d="100"/>
        </p:scale>
        <p:origin x="3240" y="10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135" cy="497838"/>
          </a:xfrm>
          <a:prstGeom prst="rect">
            <a:avLst/>
          </a:prstGeom>
        </p:spPr>
        <p:txBody>
          <a:bodyPr vert="horz" lIns="91320" tIns="45660" rIns="91320" bIns="45660" rtlCol="0"/>
          <a:lstStyle>
            <a:lvl1pPr algn="l">
              <a:defRPr sz="1200"/>
            </a:lvl1pPr>
          </a:lstStyle>
          <a:p>
            <a:endParaRPr lang="en-US"/>
          </a:p>
        </p:txBody>
      </p:sp>
      <p:sp>
        <p:nvSpPr>
          <p:cNvPr id="3" name="Date Placeholder 2"/>
          <p:cNvSpPr>
            <a:spLocks noGrp="1"/>
          </p:cNvSpPr>
          <p:nvPr>
            <p:ph type="dt" sz="quarter" idx="1"/>
          </p:nvPr>
        </p:nvSpPr>
        <p:spPr>
          <a:xfrm>
            <a:off x="3849954" y="1"/>
            <a:ext cx="2946135" cy="497838"/>
          </a:xfrm>
          <a:prstGeom prst="rect">
            <a:avLst/>
          </a:prstGeom>
        </p:spPr>
        <p:txBody>
          <a:bodyPr vert="horz" lIns="91320" tIns="45660" rIns="91320" bIns="45660" rtlCol="0"/>
          <a:lstStyle>
            <a:lvl1pPr algn="r">
              <a:defRPr sz="1200"/>
            </a:lvl1pPr>
          </a:lstStyle>
          <a:p>
            <a:fld id="{3BDBD347-9913-4ABB-8A43-9B8FF372A2DD}" type="datetimeFigureOut">
              <a:rPr lang="en-US"/>
              <a:t>1/20/2020</a:t>
            </a:fld>
            <a:endParaRPr lang="en-US"/>
          </a:p>
        </p:txBody>
      </p:sp>
      <p:sp>
        <p:nvSpPr>
          <p:cNvPr id="4" name="Footer Placeholder 3"/>
          <p:cNvSpPr>
            <a:spLocks noGrp="1"/>
          </p:cNvSpPr>
          <p:nvPr>
            <p:ph type="ftr" sz="quarter" idx="2"/>
          </p:nvPr>
        </p:nvSpPr>
        <p:spPr>
          <a:xfrm>
            <a:off x="0" y="9428801"/>
            <a:ext cx="2946135" cy="497838"/>
          </a:xfrm>
          <a:prstGeom prst="rect">
            <a:avLst/>
          </a:prstGeom>
        </p:spPr>
        <p:txBody>
          <a:bodyPr vert="horz" lIns="91320" tIns="45660" rIns="91320" bIns="45660" rtlCol="0" anchor="b"/>
          <a:lstStyle>
            <a:lvl1pPr algn="l">
              <a:defRPr sz="1200"/>
            </a:lvl1pPr>
          </a:lstStyle>
          <a:p>
            <a:endParaRPr lang="en-US"/>
          </a:p>
        </p:txBody>
      </p:sp>
      <p:sp>
        <p:nvSpPr>
          <p:cNvPr id="5" name="Slide Number Placeholder 4"/>
          <p:cNvSpPr>
            <a:spLocks noGrp="1"/>
          </p:cNvSpPr>
          <p:nvPr>
            <p:ph type="sldNum" sz="quarter" idx="3"/>
          </p:nvPr>
        </p:nvSpPr>
        <p:spPr>
          <a:xfrm>
            <a:off x="3849954" y="9428801"/>
            <a:ext cx="2946135" cy="497838"/>
          </a:xfrm>
          <a:prstGeom prst="rect">
            <a:avLst/>
          </a:prstGeom>
        </p:spPr>
        <p:txBody>
          <a:bodyPr vert="horz" lIns="91320" tIns="45660" rIns="91320" bIns="45660" rtlCol="0" anchor="b"/>
          <a:lstStyle>
            <a:lvl1pPr algn="r">
              <a:defRPr sz="1200"/>
            </a:lvl1pPr>
          </a:lstStyle>
          <a:p>
            <a:fld id="{8B116402-ABF7-47D5-AC3C-5EC41B4152DB}" type="slidenum">
              <a:rPr lang="en-US"/>
              <a:t>‹nr.›</a:t>
            </a:fld>
            <a:endParaRPr lang="en-US"/>
          </a:p>
        </p:txBody>
      </p:sp>
    </p:spTree>
    <p:extLst>
      <p:ext uri="{BB962C8B-B14F-4D97-AF65-F5344CB8AC3E}">
        <p14:creationId xmlns:p14="http://schemas.microsoft.com/office/powerpoint/2010/main" val="712812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253"/>
          </a:xfrm>
          <a:prstGeom prst="rect">
            <a:avLst/>
          </a:prstGeom>
        </p:spPr>
        <p:txBody>
          <a:bodyPr vert="horz" lIns="91320" tIns="45660" rIns="91320" bIns="45660" rtlCol="0"/>
          <a:lstStyle>
            <a:lvl1pPr algn="l">
              <a:defRPr sz="1200"/>
            </a:lvl1pPr>
          </a:lstStyle>
          <a:p>
            <a:endParaRPr lang="en-GB" dirty="0"/>
          </a:p>
        </p:txBody>
      </p:sp>
      <p:sp>
        <p:nvSpPr>
          <p:cNvPr id="3" name="Date Placeholder 2"/>
          <p:cNvSpPr>
            <a:spLocks noGrp="1"/>
          </p:cNvSpPr>
          <p:nvPr>
            <p:ph type="dt" idx="1"/>
          </p:nvPr>
        </p:nvSpPr>
        <p:spPr>
          <a:xfrm>
            <a:off x="3849954" y="0"/>
            <a:ext cx="2946135" cy="496253"/>
          </a:xfrm>
          <a:prstGeom prst="rect">
            <a:avLst/>
          </a:prstGeom>
        </p:spPr>
        <p:txBody>
          <a:bodyPr vert="horz" lIns="91320" tIns="45660" rIns="91320" bIns="45660" rtlCol="0"/>
          <a:lstStyle>
            <a:lvl1pPr algn="r">
              <a:defRPr sz="1200"/>
            </a:lvl1pPr>
          </a:lstStyle>
          <a:p>
            <a:fld id="{FA120F30-42D0-4B58-B5B5-52B23DE7A863}" type="datetimeFigureOut">
              <a:rPr lang="da-DK"/>
              <a:pPr/>
              <a:t>20-01-2020</a:t>
            </a:fld>
            <a:endParaRPr lang="en-GB" dirty="0"/>
          </a:p>
        </p:txBody>
      </p:sp>
      <p:sp>
        <p:nvSpPr>
          <p:cNvPr id="4" name="Slide Image Placeholder 3"/>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lIns="91320" tIns="45660" rIns="91320" bIns="45660" rtlCol="0" anchor="ctr"/>
          <a:lstStyle/>
          <a:p>
            <a:endParaRPr lang="en-GB" dirty="0"/>
          </a:p>
        </p:txBody>
      </p:sp>
      <p:sp>
        <p:nvSpPr>
          <p:cNvPr id="5" name="Notes Placeholder 4"/>
          <p:cNvSpPr>
            <a:spLocks noGrp="1"/>
          </p:cNvSpPr>
          <p:nvPr>
            <p:ph type="body" sz="quarter" idx="3"/>
          </p:nvPr>
        </p:nvSpPr>
        <p:spPr>
          <a:xfrm>
            <a:off x="680245" y="4715193"/>
            <a:ext cx="5437187" cy="4466274"/>
          </a:xfrm>
          <a:prstGeom prst="rect">
            <a:avLst/>
          </a:prstGeom>
        </p:spPr>
        <p:txBody>
          <a:bodyPr vert="horz" lIns="91320" tIns="45660" rIns="91320"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800"/>
            <a:ext cx="2946135" cy="496252"/>
          </a:xfrm>
          <a:prstGeom prst="rect">
            <a:avLst/>
          </a:prstGeom>
        </p:spPr>
        <p:txBody>
          <a:bodyPr vert="horz" lIns="91320" tIns="45660" rIns="91320" bIns="456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954" y="9428800"/>
            <a:ext cx="2946135" cy="496252"/>
          </a:xfrm>
          <a:prstGeom prst="rect">
            <a:avLst/>
          </a:prstGeom>
        </p:spPr>
        <p:txBody>
          <a:bodyPr vert="horz" lIns="91320" tIns="45660" rIns="91320" bIns="45660" rtlCol="0" anchor="b"/>
          <a:lstStyle>
            <a:lvl1pPr algn="r">
              <a:defRPr sz="1200"/>
            </a:lvl1pPr>
          </a:lstStyle>
          <a:p>
            <a:fld id="{2336C548-B58F-4577-956A-A567C7589401}" type="slidenum">
              <a:rPr lang="en-GB"/>
              <a:pPr/>
              <a:t>‹nr.›</a:t>
            </a:fld>
            <a:endParaRPr lang="en-GB" dirty="0"/>
          </a:p>
        </p:txBody>
      </p:sp>
    </p:spTree>
    <p:extLst>
      <p:ext uri="{BB962C8B-B14F-4D97-AF65-F5344CB8AC3E}">
        <p14:creationId xmlns:p14="http://schemas.microsoft.com/office/powerpoint/2010/main" val="149128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0ECC013-9A0B-4BAD-AE17-93FEFEC97F11}" type="slidenum">
              <a:rPr lang="da-DK" smtClean="0"/>
              <a:t>3</a:t>
            </a:fld>
            <a:endParaRPr lang="da-DK"/>
          </a:p>
        </p:txBody>
      </p:sp>
    </p:spTree>
    <p:extLst>
      <p:ext uri="{BB962C8B-B14F-4D97-AF65-F5344CB8AC3E}">
        <p14:creationId xmlns:p14="http://schemas.microsoft.com/office/powerpoint/2010/main" val="164153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0ECC013-9A0B-4BAD-AE17-93FEFEC97F11}" type="slidenum">
              <a:rPr lang="da-DK" smtClean="0"/>
              <a:t>4</a:t>
            </a:fld>
            <a:endParaRPr lang="da-DK"/>
          </a:p>
        </p:txBody>
      </p:sp>
    </p:spTree>
    <p:extLst>
      <p:ext uri="{BB962C8B-B14F-4D97-AF65-F5344CB8AC3E}">
        <p14:creationId xmlns:p14="http://schemas.microsoft.com/office/powerpoint/2010/main" val="4047004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side 1">
    <p:spTree>
      <p:nvGrpSpPr>
        <p:cNvPr id="1" name=""/>
        <p:cNvGrpSpPr/>
        <p:nvPr/>
      </p:nvGrpSpPr>
      <p:grpSpPr>
        <a:xfrm>
          <a:off x="0" y="0"/>
          <a:ext cx="0" cy="0"/>
          <a:chOff x="0" y="0"/>
          <a:chExt cx="0" cy="0"/>
        </a:xfrm>
      </p:grpSpPr>
      <p:sp>
        <p:nvSpPr>
          <p:cNvPr id="5" name="Baggrund"/>
          <p:cNvSpPr/>
          <p:nvPr userDrawn="1"/>
        </p:nvSpPr>
        <p:spPr>
          <a:xfrm>
            <a:off x="0" y="0"/>
            <a:ext cx="9144000" cy="514350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4728" y="1974453"/>
            <a:ext cx="3334544" cy="119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sside 2-spaltet med billede">
    <p:spTree>
      <p:nvGrpSpPr>
        <p:cNvPr id="1" name=""/>
        <p:cNvGrpSpPr/>
        <p:nvPr/>
      </p:nvGrpSpPr>
      <p:grpSpPr>
        <a:xfrm>
          <a:off x="0" y="0"/>
          <a:ext cx="0" cy="0"/>
          <a:chOff x="0" y="0"/>
          <a:chExt cx="0" cy="0"/>
        </a:xfrm>
      </p:grpSpPr>
      <p:sp>
        <p:nvSpPr>
          <p:cNvPr id="2" name="Titel 1"/>
          <p:cNvSpPr>
            <a:spLocks noGrp="1"/>
          </p:cNvSpPr>
          <p:nvPr>
            <p:ph type="title"/>
          </p:nvPr>
        </p:nvSpPr>
        <p:spPr>
          <a:xfrm>
            <a:off x="763200" y="663538"/>
            <a:ext cx="4889293" cy="986182"/>
          </a:xfrm>
        </p:spPr>
        <p:txBody>
          <a:bodyPr/>
          <a:lstStyle/>
          <a:p>
            <a:r>
              <a:rPr lang="da-DK" dirty="0"/>
              <a:t>Klik for at redigere i master</a:t>
            </a:r>
          </a:p>
        </p:txBody>
      </p:sp>
      <p:sp>
        <p:nvSpPr>
          <p:cNvPr id="4" name="Pladsholder til tekst 5"/>
          <p:cNvSpPr>
            <a:spLocks noGrp="1"/>
          </p:cNvSpPr>
          <p:nvPr>
            <p:ph type="body" sz="quarter" idx="11"/>
          </p:nvPr>
        </p:nvSpPr>
        <p:spPr>
          <a:xfrm>
            <a:off x="763587"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tekst 5"/>
          <p:cNvSpPr>
            <a:spLocks noGrp="1"/>
          </p:cNvSpPr>
          <p:nvPr>
            <p:ph type="body" sz="quarter" idx="12"/>
          </p:nvPr>
        </p:nvSpPr>
        <p:spPr>
          <a:xfrm>
            <a:off x="3284240"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billede 6"/>
          <p:cNvSpPr>
            <a:spLocks noGrp="1"/>
          </p:cNvSpPr>
          <p:nvPr>
            <p:ph type="pic" sz="quarter" idx="13"/>
          </p:nvPr>
        </p:nvSpPr>
        <p:spPr>
          <a:xfrm>
            <a:off x="6099175" y="0"/>
            <a:ext cx="3044825" cy="5143500"/>
          </a:xfrm>
          <a:prstGeom prst="rect">
            <a:avLst/>
          </a:prstGeom>
        </p:spPr>
        <p:txBody>
          <a:bodyPr/>
          <a:lstStyle/>
          <a:p>
            <a:endParaRPr lang="da-DK" dirty="0"/>
          </a:p>
        </p:txBody>
      </p:sp>
      <p:sp>
        <p:nvSpPr>
          <p:cNvPr id="10"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fld id="{E3F176F0-4EB5-41D1-866E-A621282BE2B8}" type="datetime2">
              <a:rPr lang="da-DK" smtClean="0"/>
              <a:t>20. januar 2020</a:t>
            </a:fld>
            <a:endParaRPr lang="en-GB" dirty="0"/>
          </a:p>
        </p:txBody>
      </p:sp>
    </p:spTree>
    <p:extLst>
      <p:ext uri="{BB962C8B-B14F-4D97-AF65-F5344CB8AC3E}">
        <p14:creationId xmlns:p14="http://schemas.microsoft.com/office/powerpoint/2010/main" val="414337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dholdsside med billede venstre">
    <p:spTree>
      <p:nvGrpSpPr>
        <p:cNvPr id="1" name=""/>
        <p:cNvGrpSpPr/>
        <p:nvPr/>
      </p:nvGrpSpPr>
      <p:grpSpPr>
        <a:xfrm>
          <a:off x="0" y="0"/>
          <a:ext cx="0" cy="0"/>
          <a:chOff x="0" y="0"/>
          <a:chExt cx="0" cy="0"/>
        </a:xfrm>
      </p:grpSpPr>
      <p:sp>
        <p:nvSpPr>
          <p:cNvPr id="7" name="Pladsholder til billede 6"/>
          <p:cNvSpPr>
            <a:spLocks noGrp="1"/>
          </p:cNvSpPr>
          <p:nvPr>
            <p:ph type="pic" sz="quarter" idx="13"/>
          </p:nvPr>
        </p:nvSpPr>
        <p:spPr>
          <a:xfrm>
            <a:off x="0" y="0"/>
            <a:ext cx="4572000" cy="5143500"/>
          </a:xfrm>
          <a:prstGeom prst="rect">
            <a:avLst/>
          </a:prstGeom>
        </p:spPr>
        <p:txBody>
          <a:bodyPr/>
          <a:lstStyle/>
          <a:p>
            <a:endParaRPr lang="da-DK" dirty="0"/>
          </a:p>
        </p:txBody>
      </p:sp>
      <p:sp>
        <p:nvSpPr>
          <p:cNvPr id="9" name="Baggrund"/>
          <p:cNvSpPr/>
          <p:nvPr userDrawn="1"/>
        </p:nvSpPr>
        <p:spPr>
          <a:xfrm>
            <a:off x="4578144" y="0"/>
            <a:ext cx="4565856" cy="257175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Pladsholder til tekst 5"/>
          <p:cNvSpPr>
            <a:spLocks noGrp="1"/>
          </p:cNvSpPr>
          <p:nvPr>
            <p:ph type="body" sz="quarter" idx="14"/>
          </p:nvPr>
        </p:nvSpPr>
        <p:spPr>
          <a:xfrm>
            <a:off x="5078874" y="421779"/>
            <a:ext cx="3564396" cy="1728192"/>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ladsholder til tekst 5"/>
          <p:cNvSpPr>
            <a:spLocks noGrp="1"/>
          </p:cNvSpPr>
          <p:nvPr>
            <p:ph type="body" sz="quarter" idx="15"/>
          </p:nvPr>
        </p:nvSpPr>
        <p:spPr>
          <a:xfrm>
            <a:off x="5083916" y="3687874"/>
            <a:ext cx="2260392" cy="1116124"/>
          </a:xfrm>
          <a:prstGeom prst="rect">
            <a:avLst/>
          </a:prstGeom>
        </p:spPr>
        <p:txBody>
          <a:bodyPr lIns="0" tIns="0" rIns="0" bIns="0"/>
          <a:lstStyle>
            <a:lvl1pPr algn="l">
              <a:defRPr sz="1000">
                <a:solidFill>
                  <a:srgbClr val="000000"/>
                </a:solidFill>
                <a:latin typeface="Georgia" panose="02040502050405020303" pitchFamily="18" charset="0"/>
              </a:defRPr>
            </a:lvl1pPr>
            <a:lvl2pPr algn="l">
              <a:defRPr sz="1000">
                <a:solidFill>
                  <a:srgbClr val="000000"/>
                </a:solidFill>
                <a:latin typeface="Georgia" panose="02040502050405020303" pitchFamily="18" charset="0"/>
              </a:defRPr>
            </a:lvl2pPr>
            <a:lvl3pPr algn="l">
              <a:defRPr sz="1000">
                <a:solidFill>
                  <a:srgbClr val="000000"/>
                </a:solidFill>
                <a:latin typeface="Georgia" panose="02040502050405020303" pitchFamily="18" charset="0"/>
              </a:defRPr>
            </a:lvl3pPr>
            <a:lvl4pPr algn="l">
              <a:defRPr sz="1000">
                <a:solidFill>
                  <a:srgbClr val="000000"/>
                </a:solidFill>
                <a:latin typeface="Georgia" panose="02040502050405020303" pitchFamily="18" charset="0"/>
              </a:defRPr>
            </a:lvl4pPr>
            <a:lvl5pPr algn="l">
              <a:defRPr sz="1000">
                <a:solidFill>
                  <a:srgbClr val="000000"/>
                </a:solidFill>
                <a:latin typeface="Georgia" panose="02040502050405020303" pitchFamily="18"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Titel 1"/>
          <p:cNvSpPr>
            <a:spLocks noGrp="1"/>
          </p:cNvSpPr>
          <p:nvPr>
            <p:ph type="title"/>
          </p:nvPr>
        </p:nvSpPr>
        <p:spPr>
          <a:xfrm>
            <a:off x="5078874" y="3039802"/>
            <a:ext cx="2265434" cy="468052"/>
          </a:xfrm>
        </p:spPr>
        <p:txBody>
          <a:bodyPr/>
          <a:lstStyle>
            <a:lvl1pPr>
              <a:defRPr sz="1600">
                <a:solidFill>
                  <a:srgbClr val="000000"/>
                </a:solidFill>
              </a:defRPr>
            </a:lvl1pPr>
          </a:lstStyle>
          <a:p>
            <a:r>
              <a:rPr lang="da-DK" dirty="0"/>
              <a:t>Klik for at redigere i master</a:t>
            </a:r>
          </a:p>
        </p:txBody>
      </p:sp>
      <p:sp>
        <p:nvSpPr>
          <p:cNvPr id="8"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rgbClr val="000000"/>
          </a:solidFill>
        </p:spPr>
        <p:txBody>
          <a:bodyPr wrap="square" lIns="0" tIns="0" rIns="0" bIns="0" rtlCol="0"/>
          <a:lstStyle/>
          <a:p>
            <a:endParaRPr/>
          </a:p>
        </p:txBody>
      </p:sp>
      <p:sp>
        <p:nvSpPr>
          <p:cNvPr id="13"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471630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sside 2-spaltet - Spejling">
    <p:spTree>
      <p:nvGrpSpPr>
        <p:cNvPr id="1" name=""/>
        <p:cNvGrpSpPr/>
        <p:nvPr/>
      </p:nvGrpSpPr>
      <p:grpSpPr>
        <a:xfrm>
          <a:off x="0" y="0"/>
          <a:ext cx="0" cy="0"/>
          <a:chOff x="0" y="0"/>
          <a:chExt cx="0" cy="0"/>
        </a:xfrm>
      </p:grpSpPr>
      <p:sp>
        <p:nvSpPr>
          <p:cNvPr id="2" name="Titel 1"/>
          <p:cNvSpPr>
            <a:spLocks noGrp="1"/>
          </p:cNvSpPr>
          <p:nvPr>
            <p:ph type="title"/>
          </p:nvPr>
        </p:nvSpPr>
        <p:spPr>
          <a:xfrm>
            <a:off x="5184068" y="395103"/>
            <a:ext cx="3449133" cy="628475"/>
          </a:xfrm>
        </p:spPr>
        <p:txBody>
          <a:bodyPr/>
          <a:lstStyle>
            <a:lvl1pPr algn="ctr">
              <a:defRPr sz="2000"/>
            </a:lvl1pPr>
          </a:lstStyle>
          <a:p>
            <a:r>
              <a:rPr lang="da-DK" dirty="0"/>
              <a:t>Klik for at redigere i master</a:t>
            </a:r>
          </a:p>
        </p:txBody>
      </p:sp>
      <p:sp>
        <p:nvSpPr>
          <p:cNvPr id="4" name="Pladsholder til tekst 5"/>
          <p:cNvSpPr>
            <a:spLocks noGrp="1"/>
          </p:cNvSpPr>
          <p:nvPr>
            <p:ph type="body" sz="quarter" idx="11"/>
          </p:nvPr>
        </p:nvSpPr>
        <p:spPr>
          <a:xfrm>
            <a:off x="5188133" y="1203598"/>
            <a:ext cx="3445068" cy="2592388"/>
          </a:xfrm>
          <a:prstGeom prst="rect">
            <a:avLst/>
          </a:prstGeom>
        </p:spPr>
        <p:txBody>
          <a:bodyPr lIns="0" tIns="0" rIns="0" bIns="0"/>
          <a:lstStyle>
            <a:lvl1pPr algn="ctr">
              <a:defRPr>
                <a:solidFill>
                  <a:srgbClr val="000000"/>
                </a:solidFill>
              </a:defRPr>
            </a:lvl1pPr>
            <a:lvl2pPr algn="ctr">
              <a:defRPr>
                <a:solidFill>
                  <a:srgbClr val="000000"/>
                </a:solidFill>
              </a:defRPr>
            </a:lvl2pPr>
            <a:lvl3pPr algn="ctr">
              <a:defRPr>
                <a:solidFill>
                  <a:srgbClr val="000000"/>
                </a:solidFill>
              </a:defRPr>
            </a:lvl3pPr>
            <a:lvl4pPr algn="ctr">
              <a:defRPr>
                <a:solidFill>
                  <a:srgbClr val="000000"/>
                </a:solidFill>
              </a:defRPr>
            </a:lvl4pPr>
            <a:lvl5pPr algn="ct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Baggrund"/>
          <p:cNvSpPr/>
          <p:nvPr userDrawn="1"/>
        </p:nvSpPr>
        <p:spPr>
          <a:xfrm>
            <a:off x="0" y="0"/>
            <a:ext cx="4572000" cy="514350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Pladsholder til tekst 5"/>
          <p:cNvSpPr>
            <a:spLocks noGrp="1"/>
          </p:cNvSpPr>
          <p:nvPr>
            <p:ph type="body" sz="quarter" idx="13"/>
          </p:nvPr>
        </p:nvSpPr>
        <p:spPr>
          <a:xfrm>
            <a:off x="719826" y="888194"/>
            <a:ext cx="3132348" cy="3367112"/>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25627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m_KP">
    <p:spTree>
      <p:nvGrpSpPr>
        <p:cNvPr id="1" name=""/>
        <p:cNvGrpSpPr/>
        <p:nvPr/>
      </p:nvGrpSpPr>
      <p:grpSpPr>
        <a:xfrm>
          <a:off x="0" y="0"/>
          <a:ext cx="0" cy="0"/>
          <a:chOff x="0" y="0"/>
          <a:chExt cx="0" cy="0"/>
        </a:xfrm>
      </p:grpSpPr>
      <p:sp>
        <p:nvSpPr>
          <p:cNvPr id="3"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rgbClr val="000000"/>
          </a:solidFill>
        </p:spPr>
        <p:txBody>
          <a:bodyPr wrap="square" lIns="0" tIns="0" rIns="0" bIns="0" rtlCol="0"/>
          <a:lstStyle/>
          <a:p>
            <a:endParaRPr/>
          </a:p>
        </p:txBody>
      </p:sp>
      <p:sp>
        <p:nvSpPr>
          <p:cNvPr id="4"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566404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514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ktionsside">
    <p:spTree>
      <p:nvGrpSpPr>
        <p:cNvPr id="1" name=""/>
        <p:cNvGrpSpPr/>
        <p:nvPr/>
      </p:nvGrpSpPr>
      <p:grpSpPr>
        <a:xfrm>
          <a:off x="0" y="0"/>
          <a:ext cx="0" cy="0"/>
          <a:chOff x="0" y="0"/>
          <a:chExt cx="0" cy="0"/>
        </a:xfrm>
      </p:grpSpPr>
      <p:sp>
        <p:nvSpPr>
          <p:cNvPr id="5" name="Baggrund"/>
          <p:cNvSpPr/>
          <p:nvPr userDrawn="1"/>
        </p:nvSpPr>
        <p:spPr>
          <a:xfrm>
            <a:off x="0" y="0"/>
            <a:ext cx="9144000" cy="514350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resentationTitle2"/>
          <p:cNvSpPr>
            <a:spLocks noGrp="1"/>
          </p:cNvSpPr>
          <p:nvPr>
            <p:ph type="ctrTitle" hasCustomPrompt="1"/>
          </p:nvPr>
        </p:nvSpPr>
        <p:spPr>
          <a:xfrm>
            <a:off x="761858" y="663538"/>
            <a:ext cx="7410541" cy="1186291"/>
          </a:xfrm>
        </p:spPr>
        <p:txBody>
          <a:bodyPr/>
          <a:lstStyle>
            <a:lvl1pPr>
              <a:defRPr sz="4500">
                <a:solidFill>
                  <a:schemeClr val="bg1"/>
                </a:solidFill>
                <a:latin typeface="+mn-lt"/>
              </a:defRPr>
            </a:lvl1pPr>
          </a:lstStyle>
          <a:p>
            <a:r>
              <a:rPr lang="da-DK" noProof="0" dirty="0"/>
              <a:t>CLICK TO EDIT</a:t>
            </a:r>
            <a:br>
              <a:rPr lang="da-DK" noProof="0" dirty="0"/>
            </a:br>
            <a:r>
              <a:rPr lang="da-DK" noProof="0" dirty="0"/>
              <a:t>MASTER TITLE STYLE</a:t>
            </a:r>
          </a:p>
        </p:txBody>
      </p:sp>
      <p:sp>
        <p:nvSpPr>
          <p:cNvPr id="4"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chemeClr val="bg1"/>
          </a:solidFill>
        </p:spPr>
        <p:txBody>
          <a:bodyPr wrap="square" lIns="0" tIns="0" rIns="0" bIns="0" rtlCol="0"/>
          <a:lstStyle/>
          <a:p>
            <a:endParaRPr/>
          </a:p>
        </p:txBody>
      </p:sp>
      <p:sp>
        <p:nvSpPr>
          <p:cNvPr id="6"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chemeClr val="bg1"/>
          </a:solidFill>
        </p:spPr>
        <p:txBody>
          <a:bodyPr wrap="square" lIns="0" tIns="0" rIns="0" bIns="0" rtlCol="0"/>
          <a:lstStyle/>
          <a:p>
            <a:endParaRPr/>
          </a:p>
        </p:txBody>
      </p:sp>
    </p:spTree>
    <p:extLst>
      <p:ext uri="{BB962C8B-B14F-4D97-AF65-F5344CB8AC3E}">
        <p14:creationId xmlns:p14="http://schemas.microsoft.com/office/powerpoint/2010/main" val="351011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side 2">
    <p:spTree>
      <p:nvGrpSpPr>
        <p:cNvPr id="1" name=""/>
        <p:cNvGrpSpPr/>
        <p:nvPr/>
      </p:nvGrpSpPr>
      <p:grpSpPr>
        <a:xfrm>
          <a:off x="0" y="0"/>
          <a:ext cx="0" cy="0"/>
          <a:chOff x="0" y="0"/>
          <a:chExt cx="0" cy="0"/>
        </a:xfrm>
      </p:grpSpPr>
      <p:sp>
        <p:nvSpPr>
          <p:cNvPr id="5" name="Baggrund"/>
          <p:cNvSpPr/>
          <p:nvPr userDrawn="1"/>
        </p:nvSpPr>
        <p:spPr>
          <a:xfrm>
            <a:off x="4572000" y="0"/>
            <a:ext cx="4572000" cy="514350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1" name="Picture 7" descr="E:\Documents\Peter\Arbejde\Logo\KP_Logo_mærke_navnetræk\KP_Logo\Office_use_RGB\Asset 2@4x.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29954" y="1552293"/>
            <a:ext cx="3884092" cy="20389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63157" y="4528786"/>
            <a:ext cx="728851" cy="26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78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side 3">
    <p:spTree>
      <p:nvGrpSpPr>
        <p:cNvPr id="1" name=""/>
        <p:cNvGrpSpPr/>
        <p:nvPr/>
      </p:nvGrpSpPr>
      <p:grpSpPr>
        <a:xfrm>
          <a:off x="0" y="0"/>
          <a:ext cx="0" cy="0"/>
          <a:chOff x="0" y="0"/>
          <a:chExt cx="0" cy="0"/>
        </a:xfrm>
      </p:grpSpPr>
      <p:pic>
        <p:nvPicPr>
          <p:cNvPr id="6" name="Billede 5"/>
          <p:cNvPicPr>
            <a:picLocks noChangeAspect="1"/>
          </p:cNvPicPr>
          <p:nvPr userDrawn="1"/>
        </p:nvPicPr>
        <p:blipFill rotWithShape="1">
          <a:blip r:embed="rId2">
            <a:extLst>
              <a:ext uri="{28A0092B-C50C-407E-A947-70E740481C1C}">
                <a14:useLocalDpi xmlns:a14="http://schemas.microsoft.com/office/drawing/2010/main" val="0"/>
              </a:ext>
            </a:extLst>
          </a:blip>
          <a:srcRect l="19765" r="20976"/>
          <a:stretch/>
        </p:blipFill>
        <p:spPr>
          <a:xfrm>
            <a:off x="4572000" y="-1"/>
            <a:ext cx="4572000" cy="5143212"/>
          </a:xfrm>
          <a:prstGeom prst="rect">
            <a:avLst/>
          </a:prstGeom>
        </p:spPr>
      </p:pic>
      <p:sp>
        <p:nvSpPr>
          <p:cNvPr id="7" name="object 5"/>
          <p:cNvSpPr/>
          <p:nvPr userDrawn="1"/>
        </p:nvSpPr>
        <p:spPr>
          <a:xfrm>
            <a:off x="0" y="0"/>
            <a:ext cx="4572000" cy="5143211"/>
          </a:xfrm>
          <a:custGeom>
            <a:avLst/>
            <a:gdLst/>
            <a:ahLst/>
            <a:cxnLst/>
            <a:rect l="l" t="t" r="r" b="b"/>
            <a:pathLst>
              <a:path w="10052050" h="11308715">
                <a:moveTo>
                  <a:pt x="0" y="11308556"/>
                </a:moveTo>
                <a:lnTo>
                  <a:pt x="10052049" y="11308556"/>
                </a:lnTo>
                <a:lnTo>
                  <a:pt x="10052049" y="0"/>
                </a:lnTo>
                <a:lnTo>
                  <a:pt x="0" y="0"/>
                </a:lnTo>
                <a:lnTo>
                  <a:pt x="0" y="11308556"/>
                </a:lnTo>
                <a:close/>
              </a:path>
            </a:pathLst>
          </a:custGeom>
          <a:solidFill>
            <a:srgbClr val="FA3C3C"/>
          </a:solidFill>
        </p:spPr>
        <p:txBody>
          <a:bodyPr wrap="square" lIns="0" tIns="0" rIns="0" bIns="0" rtlCol="0"/>
          <a:lstStyle/>
          <a:p>
            <a:endParaRPr dirty="0">
              <a:solidFill>
                <a:srgbClr val="FA3C3C"/>
              </a:solidFill>
              <a:latin typeface="Arial" panose="020B0604020202020204" pitchFamily="34" charset="0"/>
              <a:cs typeface="Arial" panose="020B0604020202020204" pitchFamily="34" charset="0"/>
            </a:endParaRPr>
          </a:p>
        </p:txBody>
      </p:sp>
      <p:pic>
        <p:nvPicPr>
          <p:cNvPr id="8" name="Picture 2" descr="E:\Documents\Peter\Arbejde\Logo\KP_Logo_mærke_navnetræk\KP_Logo\Office_use_RGB\Asset 4@4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1140" y="1552915"/>
            <a:ext cx="3881721" cy="20376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363132" y="4528786"/>
            <a:ext cx="728903" cy="26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3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side 1">
    <p:spTree>
      <p:nvGrpSpPr>
        <p:cNvPr id="1" name=""/>
        <p:cNvGrpSpPr/>
        <p:nvPr/>
      </p:nvGrpSpPr>
      <p:grpSpPr>
        <a:xfrm>
          <a:off x="0" y="0"/>
          <a:ext cx="0" cy="0"/>
          <a:chOff x="0" y="0"/>
          <a:chExt cx="0" cy="0"/>
        </a:xfrm>
      </p:grpSpPr>
      <p:sp>
        <p:nvSpPr>
          <p:cNvPr id="5" name="Baggrund"/>
          <p:cNvSpPr/>
          <p:nvPr userDrawn="1"/>
        </p:nvSpPr>
        <p:spPr>
          <a:xfrm>
            <a:off x="0" y="0"/>
            <a:ext cx="9144000" cy="514350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resentationTitle2"/>
          <p:cNvSpPr>
            <a:spLocks noGrp="1"/>
          </p:cNvSpPr>
          <p:nvPr>
            <p:ph type="ctrTitle" hasCustomPrompt="1"/>
          </p:nvPr>
        </p:nvSpPr>
        <p:spPr>
          <a:xfrm>
            <a:off x="761858" y="663538"/>
            <a:ext cx="7410541" cy="1186291"/>
          </a:xfrm>
        </p:spPr>
        <p:txBody>
          <a:bodyPr/>
          <a:lstStyle>
            <a:lvl1pPr>
              <a:defRPr sz="4500" cap="all" baseline="0">
                <a:solidFill>
                  <a:schemeClr val="bg1"/>
                </a:solidFill>
                <a:latin typeface="+mn-lt"/>
              </a:defRPr>
            </a:lvl1pPr>
          </a:lstStyle>
          <a:p>
            <a:r>
              <a:rPr lang="da-DK" noProof="0" dirty="0"/>
              <a:t>CLICK TO EDIT</a:t>
            </a:r>
            <a:br>
              <a:rPr lang="da-DK" noProof="0" dirty="0"/>
            </a:br>
            <a:r>
              <a:rPr lang="da-DK" noProof="0" dirty="0"/>
              <a:t>MASTER TITLE STYLE</a:t>
            </a:r>
          </a:p>
        </p:txBody>
      </p:sp>
      <p:sp>
        <p:nvSpPr>
          <p:cNvPr id="3" name="Subtitle 2"/>
          <p:cNvSpPr>
            <a:spLocks noGrp="1"/>
          </p:cNvSpPr>
          <p:nvPr>
            <p:ph type="subTitle" idx="1"/>
          </p:nvPr>
        </p:nvSpPr>
        <p:spPr>
          <a:xfrm>
            <a:off x="761858" y="2139702"/>
            <a:ext cx="6569531" cy="594364"/>
          </a:xfrm>
          <a:prstGeom prst="rect">
            <a:avLst/>
          </a:prstGeom>
        </p:spPr>
        <p:txBody>
          <a:bodyPr lIns="0" tIns="0" rIns="0" bIns="0">
            <a:noAutofit/>
          </a:bodyPr>
          <a:lstStyle>
            <a:lvl1pPr marL="0" indent="0" algn="l">
              <a:lnSpc>
                <a:spcPts val="1900"/>
              </a:lnSpc>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a:t>
            </a:r>
            <a:r>
              <a:rPr lang="da-DK" noProof="0" dirty="0" err="1"/>
              <a:t>style</a:t>
            </a:r>
            <a:endParaRPr lang="da-DK" noProof="0" dirty="0"/>
          </a:p>
        </p:txBody>
      </p:sp>
      <p:pic>
        <p:nvPicPr>
          <p:cNvPr id="9"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92" y="4563442"/>
            <a:ext cx="728903" cy="26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2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e med billede">
    <p:spTree>
      <p:nvGrpSpPr>
        <p:cNvPr id="1" name=""/>
        <p:cNvGrpSpPr/>
        <p:nvPr/>
      </p:nvGrpSpPr>
      <p:grpSpPr>
        <a:xfrm>
          <a:off x="0" y="0"/>
          <a:ext cx="0" cy="0"/>
          <a:chOff x="0" y="0"/>
          <a:chExt cx="0" cy="0"/>
        </a:xfrm>
      </p:grpSpPr>
      <p:pic>
        <p:nvPicPr>
          <p:cNvPr id="10" name="Picture 2" descr="C:\Users\Hedekjær\Desktop\PPT\UCC-083.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619"/>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054192" y="4563442"/>
            <a:ext cx="728903" cy="260936"/>
          </a:xfrm>
          <a:prstGeom prst="rect">
            <a:avLst/>
          </a:prstGeom>
          <a:noFill/>
          <a:extLst>
            <a:ext uri="{909E8E84-426E-40DD-AFC4-6F175D3DCCD1}">
              <a14:hiddenFill xmlns:a14="http://schemas.microsoft.com/office/drawing/2010/main">
                <a:solidFill>
                  <a:srgbClr val="FFFFFF"/>
                </a:solidFill>
              </a14:hiddenFill>
            </a:ext>
          </a:extLst>
        </p:spPr>
      </p:pic>
      <p:sp>
        <p:nvSpPr>
          <p:cNvPr id="14" name="PresentationTitle2"/>
          <p:cNvSpPr>
            <a:spLocks noGrp="1"/>
          </p:cNvSpPr>
          <p:nvPr>
            <p:ph type="ctrTitle" hasCustomPrompt="1"/>
          </p:nvPr>
        </p:nvSpPr>
        <p:spPr>
          <a:xfrm>
            <a:off x="761858" y="663538"/>
            <a:ext cx="7410541" cy="1186291"/>
          </a:xfrm>
        </p:spPr>
        <p:txBody>
          <a:bodyPr/>
          <a:lstStyle>
            <a:lvl1pPr>
              <a:defRPr sz="4500">
                <a:solidFill>
                  <a:schemeClr val="bg1"/>
                </a:solidFill>
                <a:latin typeface="+mn-lt"/>
              </a:defRPr>
            </a:lvl1pPr>
          </a:lstStyle>
          <a:p>
            <a:r>
              <a:rPr lang="da-DK" noProof="0" dirty="0"/>
              <a:t>CLICK TO EDIT</a:t>
            </a:r>
            <a:br>
              <a:rPr lang="da-DK" noProof="0" dirty="0"/>
            </a:br>
            <a:r>
              <a:rPr lang="da-DK" noProof="0" dirty="0"/>
              <a:t>MASTER TITLE STYLE</a:t>
            </a:r>
          </a:p>
        </p:txBody>
      </p:sp>
      <p:sp>
        <p:nvSpPr>
          <p:cNvPr id="15" name="Subtitle 2"/>
          <p:cNvSpPr>
            <a:spLocks noGrp="1"/>
          </p:cNvSpPr>
          <p:nvPr>
            <p:ph type="subTitle" idx="1"/>
          </p:nvPr>
        </p:nvSpPr>
        <p:spPr>
          <a:xfrm>
            <a:off x="761858" y="2139702"/>
            <a:ext cx="6569531" cy="594364"/>
          </a:xfrm>
          <a:prstGeom prst="rect">
            <a:avLst/>
          </a:prstGeom>
        </p:spPr>
        <p:txBody>
          <a:bodyPr>
            <a:noAutofit/>
          </a:bodyPr>
          <a:lstStyle>
            <a:lvl1pPr marL="0" indent="0" algn="l">
              <a:lnSpc>
                <a:spcPts val="1900"/>
              </a:lnSpc>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a:t>
            </a:r>
            <a:r>
              <a:rPr lang="da-DK" noProof="0" dirty="0" err="1"/>
              <a:t>style</a:t>
            </a:r>
            <a:endParaRPr lang="da-DK" noProof="0" dirty="0"/>
          </a:p>
        </p:txBody>
      </p:sp>
    </p:spTree>
    <p:extLst>
      <p:ext uri="{BB962C8B-B14F-4D97-AF65-F5344CB8AC3E}">
        <p14:creationId xmlns:p14="http://schemas.microsoft.com/office/powerpoint/2010/main" val="33151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side 1-spalte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6" name="Pladsholder til tekst 5"/>
          <p:cNvSpPr>
            <a:spLocks noGrp="1"/>
          </p:cNvSpPr>
          <p:nvPr>
            <p:ph type="body" sz="quarter" idx="11"/>
          </p:nvPr>
        </p:nvSpPr>
        <p:spPr>
          <a:xfrm>
            <a:off x="763588" y="1816100"/>
            <a:ext cx="7488237"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fld id="{E3F176F0-4EB5-41D1-866E-A621282BE2B8}" type="datetime2">
              <a:rPr lang="da-DK" smtClean="0"/>
              <a:t>20. januar 2020</a:t>
            </a:fld>
            <a:endParaRPr lang="en-GB" dirty="0"/>
          </a:p>
        </p:txBody>
      </p:sp>
    </p:spTree>
    <p:extLst>
      <p:ext uri="{BB962C8B-B14F-4D97-AF65-F5344CB8AC3E}">
        <p14:creationId xmlns:p14="http://schemas.microsoft.com/office/powerpoint/2010/main" val="49682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side 2-spalte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4" name="Pladsholder til tekst 5"/>
          <p:cNvSpPr>
            <a:spLocks noGrp="1"/>
          </p:cNvSpPr>
          <p:nvPr>
            <p:ph type="body" sz="quarter" idx="11"/>
          </p:nvPr>
        </p:nvSpPr>
        <p:spPr>
          <a:xfrm>
            <a:off x="763587" y="1816100"/>
            <a:ext cx="3600000"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indhold 8"/>
          <p:cNvSpPr>
            <a:spLocks noGrp="1"/>
          </p:cNvSpPr>
          <p:nvPr>
            <p:ph sz="quarter" idx="12"/>
          </p:nvPr>
        </p:nvSpPr>
        <p:spPr>
          <a:xfrm>
            <a:off x="4679950" y="1816100"/>
            <a:ext cx="3572008" cy="2592388"/>
          </a:xfrm>
          <a:prstGeom prst="rect">
            <a:avLst/>
          </a:prstGeom>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fld id="{E3F176F0-4EB5-41D1-866E-A621282BE2B8}" type="datetime2">
              <a:rPr lang="da-DK" smtClean="0"/>
              <a:t>20. januar 2020</a:t>
            </a:fld>
            <a:endParaRPr lang="en-GB" dirty="0"/>
          </a:p>
        </p:txBody>
      </p:sp>
    </p:spTree>
    <p:extLst>
      <p:ext uri="{BB962C8B-B14F-4D97-AF65-F5344CB8AC3E}">
        <p14:creationId xmlns:p14="http://schemas.microsoft.com/office/powerpoint/2010/main" val="121681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sside 3-spaltet - Højre">
    <p:spTree>
      <p:nvGrpSpPr>
        <p:cNvPr id="1" name=""/>
        <p:cNvGrpSpPr/>
        <p:nvPr/>
      </p:nvGrpSpPr>
      <p:grpSpPr>
        <a:xfrm>
          <a:off x="0" y="0"/>
          <a:ext cx="0" cy="0"/>
          <a:chOff x="0" y="0"/>
          <a:chExt cx="0" cy="0"/>
        </a:xfrm>
      </p:grpSpPr>
      <p:sp>
        <p:nvSpPr>
          <p:cNvPr id="2" name="Titel 1"/>
          <p:cNvSpPr>
            <a:spLocks noGrp="1"/>
          </p:cNvSpPr>
          <p:nvPr>
            <p:ph type="title"/>
          </p:nvPr>
        </p:nvSpPr>
        <p:spPr>
          <a:xfrm>
            <a:off x="763200" y="663538"/>
            <a:ext cx="4889293" cy="986182"/>
          </a:xfrm>
        </p:spPr>
        <p:txBody>
          <a:bodyPr/>
          <a:lstStyle/>
          <a:p>
            <a:r>
              <a:rPr lang="da-DK" dirty="0"/>
              <a:t>Klik for at redigere i master</a:t>
            </a:r>
          </a:p>
        </p:txBody>
      </p:sp>
      <p:sp>
        <p:nvSpPr>
          <p:cNvPr id="4" name="Pladsholder til tekst 5"/>
          <p:cNvSpPr>
            <a:spLocks noGrp="1"/>
          </p:cNvSpPr>
          <p:nvPr>
            <p:ph type="body" sz="quarter" idx="11"/>
          </p:nvPr>
        </p:nvSpPr>
        <p:spPr>
          <a:xfrm>
            <a:off x="763587"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Baggrund"/>
          <p:cNvSpPr/>
          <p:nvPr userDrawn="1"/>
        </p:nvSpPr>
        <p:spPr>
          <a:xfrm>
            <a:off x="6098400" y="0"/>
            <a:ext cx="3045600" cy="514350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Pladsholder til tekst 5"/>
          <p:cNvSpPr>
            <a:spLocks noGrp="1"/>
          </p:cNvSpPr>
          <p:nvPr>
            <p:ph type="body" sz="quarter" idx="12"/>
          </p:nvPr>
        </p:nvSpPr>
        <p:spPr>
          <a:xfrm>
            <a:off x="3284240"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tekst 5"/>
          <p:cNvSpPr>
            <a:spLocks noGrp="1"/>
          </p:cNvSpPr>
          <p:nvPr>
            <p:ph type="body" sz="quarter" idx="13"/>
          </p:nvPr>
        </p:nvSpPr>
        <p:spPr>
          <a:xfrm>
            <a:off x="6480212" y="663538"/>
            <a:ext cx="2368253" cy="3763156"/>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chemeClr val="bg1"/>
          </a:solidFill>
        </p:spPr>
        <p:txBody>
          <a:bodyPr wrap="square" lIns="0" tIns="0" rIns="0" bIns="0" rtlCol="0"/>
          <a:lstStyle/>
          <a:p>
            <a:endParaRPr/>
          </a:p>
        </p:txBody>
      </p:sp>
      <p:sp>
        <p:nvSpPr>
          <p:cNvPr id="11"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chemeClr val="bg1"/>
          </a:solidFill>
        </p:spPr>
        <p:txBody>
          <a:bodyPr wrap="square" lIns="0" tIns="0" rIns="0" bIns="0" rtlCol="0"/>
          <a:lstStyle/>
          <a:p>
            <a:endParaRPr/>
          </a:p>
        </p:txBody>
      </p:sp>
      <p:sp>
        <p:nvSpPr>
          <p:cNvPr id="12"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fld id="{E3F176F0-4EB5-41D1-866E-A621282BE2B8}" type="datetime2">
              <a:rPr lang="da-DK" smtClean="0"/>
              <a:t>20. januar 2020</a:t>
            </a:fld>
            <a:endParaRPr lang="en-GB" dirty="0"/>
          </a:p>
        </p:txBody>
      </p:sp>
    </p:spTree>
    <p:extLst>
      <p:ext uri="{BB962C8B-B14F-4D97-AF65-F5344CB8AC3E}">
        <p14:creationId xmlns:p14="http://schemas.microsoft.com/office/powerpoint/2010/main" val="117197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sside 3-spaltet - Venstre">
    <p:spTree>
      <p:nvGrpSpPr>
        <p:cNvPr id="1" name=""/>
        <p:cNvGrpSpPr/>
        <p:nvPr/>
      </p:nvGrpSpPr>
      <p:grpSpPr>
        <a:xfrm>
          <a:off x="0" y="0"/>
          <a:ext cx="0" cy="0"/>
          <a:chOff x="0" y="0"/>
          <a:chExt cx="0" cy="0"/>
        </a:xfrm>
      </p:grpSpPr>
      <p:sp>
        <p:nvSpPr>
          <p:cNvPr id="2" name="Titel 1"/>
          <p:cNvSpPr>
            <a:spLocks noGrp="1"/>
          </p:cNvSpPr>
          <p:nvPr>
            <p:ph type="title"/>
          </p:nvPr>
        </p:nvSpPr>
        <p:spPr>
          <a:xfrm>
            <a:off x="3671900" y="663538"/>
            <a:ext cx="4889293" cy="986182"/>
          </a:xfrm>
        </p:spPr>
        <p:txBody>
          <a:bodyPr/>
          <a:lstStyle/>
          <a:p>
            <a:r>
              <a:rPr lang="da-DK" dirty="0"/>
              <a:t>Klik for at redigere i master</a:t>
            </a:r>
          </a:p>
        </p:txBody>
      </p:sp>
      <p:sp>
        <p:nvSpPr>
          <p:cNvPr id="4" name="Pladsholder til tekst 5"/>
          <p:cNvSpPr>
            <a:spLocks noGrp="1"/>
          </p:cNvSpPr>
          <p:nvPr>
            <p:ph type="body" sz="quarter" idx="11"/>
          </p:nvPr>
        </p:nvSpPr>
        <p:spPr>
          <a:xfrm>
            <a:off x="3672287"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Baggrund"/>
          <p:cNvSpPr/>
          <p:nvPr userDrawn="1"/>
        </p:nvSpPr>
        <p:spPr>
          <a:xfrm>
            <a:off x="0" y="0"/>
            <a:ext cx="3045600" cy="5143500"/>
          </a:xfrm>
          <a:prstGeom prst="rect">
            <a:avLst/>
          </a:prstGeom>
          <a:solidFill>
            <a:srgbClr val="FA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Pladsholder til tekst 5"/>
          <p:cNvSpPr>
            <a:spLocks noGrp="1"/>
          </p:cNvSpPr>
          <p:nvPr>
            <p:ph type="body" sz="quarter" idx="12"/>
          </p:nvPr>
        </p:nvSpPr>
        <p:spPr>
          <a:xfrm>
            <a:off x="6192940"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tekst 5"/>
          <p:cNvSpPr>
            <a:spLocks noGrp="1"/>
          </p:cNvSpPr>
          <p:nvPr>
            <p:ph type="body" sz="quarter" idx="13"/>
          </p:nvPr>
        </p:nvSpPr>
        <p:spPr>
          <a:xfrm>
            <a:off x="381812" y="663538"/>
            <a:ext cx="2368253" cy="3763156"/>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709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title"/>
          </p:nvPr>
        </p:nvSpPr>
        <p:spPr>
          <a:xfrm>
            <a:off x="763200" y="663538"/>
            <a:ext cx="7488758" cy="986182"/>
          </a:xfrm>
          <a:prstGeom prst="rect">
            <a:avLst/>
          </a:prstGeom>
        </p:spPr>
        <p:txBody>
          <a:bodyPr vert="horz" lIns="0" tIns="0" rIns="0" bIns="0" rtlCol="0" anchor="t" anchorCtr="0">
            <a:noAutofit/>
          </a:body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5" name="Tekstboks 4"/>
          <p:cNvSpPr txBox="1"/>
          <p:nvPr userDrawn="1"/>
        </p:nvSpPr>
        <p:spPr>
          <a:xfrm>
            <a:off x="1259632" y="4782627"/>
            <a:ext cx="1900588" cy="138499"/>
          </a:xfrm>
          <a:prstGeom prst="rect">
            <a:avLst/>
          </a:prstGeom>
          <a:noFill/>
        </p:spPr>
        <p:txBody>
          <a:bodyPr wrap="square" lIns="0" tIns="0" rIns="0" bIns="0" rtlCol="0">
            <a:spAutoFit/>
          </a:bodyPr>
          <a:lstStyle/>
          <a:p>
            <a:r>
              <a:rPr lang="da-DK" sz="900" b="0" noProof="0" dirty="0">
                <a:solidFill>
                  <a:srgbClr val="000000"/>
                </a:solidFill>
                <a:latin typeface="Georgia" panose="02040502050405020303" pitchFamily="18" charset="0"/>
                <a:cs typeface="Arial Bold"/>
              </a:rPr>
              <a:t>Københavns Professionshøjskole</a:t>
            </a:r>
          </a:p>
        </p:txBody>
      </p:sp>
      <p:sp>
        <p:nvSpPr>
          <p:cNvPr id="13"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rgbClr val="000000"/>
          </a:solidFill>
        </p:spPr>
        <p:txBody>
          <a:bodyPr wrap="square" lIns="0" tIns="0" rIns="0" bIns="0" rtlCol="0"/>
          <a:lstStyle/>
          <a:p>
            <a:endParaRPr/>
          </a:p>
        </p:txBody>
      </p:sp>
      <p:sp>
        <p:nvSpPr>
          <p:cNvPr id="15"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rgbClr val="000000"/>
          </a:solidFill>
        </p:spPr>
        <p:txBody>
          <a:bodyPr wrap="square" lIns="0" tIns="0" rIns="0" bIns="0" rtlCol="0"/>
          <a:lstStyle/>
          <a:p>
            <a:endParaRPr/>
          </a:p>
        </p:txBody>
      </p:sp>
      <p:sp>
        <p:nvSpPr>
          <p:cNvPr id="6" name="Tekstfelt 5"/>
          <p:cNvSpPr txBox="1"/>
          <p:nvPr userDrawn="1"/>
        </p:nvSpPr>
        <p:spPr>
          <a:xfrm>
            <a:off x="763200" y="4782627"/>
            <a:ext cx="424424" cy="138499"/>
          </a:xfrm>
          <a:prstGeom prst="rect">
            <a:avLst/>
          </a:prstGeom>
          <a:noFill/>
        </p:spPr>
        <p:txBody>
          <a:bodyPr wrap="square" lIns="0" tIns="0" rIns="0" bIns="0" rtlCol="0">
            <a:spAutoFit/>
          </a:bodyPr>
          <a:lstStyle/>
          <a:p>
            <a:fld id="{5336F107-9AFD-4B73-BA88-5B99619BFCA3}" type="slidenum">
              <a:rPr lang="da-DK" sz="900" b="0" noProof="0" smtClean="0">
                <a:solidFill>
                  <a:schemeClr val="tx1"/>
                </a:solidFill>
                <a:latin typeface="Georgia" panose="02040502050405020303" pitchFamily="18" charset="0"/>
                <a:cs typeface="Arial Bold"/>
              </a:rPr>
              <a:t>‹nr.›</a:t>
            </a:fld>
            <a:endParaRPr lang="da-DK" sz="900" b="0" noProof="0" dirty="0">
              <a:solidFill>
                <a:schemeClr val="tx1"/>
              </a:solidFill>
              <a:latin typeface="Georgia" panose="02040502050405020303" pitchFamily="18" charset="0"/>
              <a:cs typeface="Arial Bold"/>
            </a:endParaRPr>
          </a:p>
        </p:txBody>
      </p:sp>
    </p:spTree>
  </p:cSld>
  <p:clrMap bg1="lt1" tx1="dk1" bg2="lt2" tx2="dk2" accent1="accent1" accent2="accent2" accent3="accent3" accent4="accent4" accent5="accent5" accent6="accent6" hlink="hlink" folHlink="folHlink"/>
  <p:sldLayoutIdLst>
    <p:sldLayoutId id="2147483654" r:id="rId1"/>
    <p:sldLayoutId id="2147483653" r:id="rId2"/>
    <p:sldLayoutId id="2147483661" r:id="rId3"/>
    <p:sldLayoutId id="2147483650" r:id="rId4"/>
    <p:sldLayoutId id="2147483662" r:id="rId5"/>
    <p:sldLayoutId id="2147483699" r:id="rId6"/>
    <p:sldLayoutId id="2147483700" r:id="rId7"/>
    <p:sldLayoutId id="2147483701" r:id="rId8"/>
    <p:sldLayoutId id="2147483702" r:id="rId9"/>
    <p:sldLayoutId id="2147483703" r:id="rId10"/>
    <p:sldLayoutId id="2147483704" r:id="rId11"/>
    <p:sldLayoutId id="2147483705" r:id="rId12"/>
    <p:sldLayoutId id="2147483707" r:id="rId13"/>
    <p:sldLayoutId id="2147483708" r:id="rId14"/>
    <p:sldLayoutId id="2147483706" r:id="rId15"/>
  </p:sldLayoutIdLst>
  <p:hf hdr="0"/>
  <p:txStyles>
    <p:titleStyle>
      <a:lvl1pPr algn="l" defTabSz="457200" rtl="0" eaLnBrk="1" latinLnBrk="0" hangingPunct="1">
        <a:lnSpc>
          <a:spcPct val="90000"/>
        </a:lnSpc>
        <a:spcBef>
          <a:spcPct val="0"/>
        </a:spcBef>
        <a:buNone/>
        <a:defRPr sz="3000" b="1" kern="1200" cap="none" baseline="0">
          <a:solidFill>
            <a:srgbClr val="FA3C3C"/>
          </a:solidFill>
          <a:latin typeface="+mn-lt"/>
          <a:ea typeface="+mj-ea"/>
          <a:cs typeface="Arial" pitchFamily="34" charset="0"/>
        </a:defRPr>
      </a:lvl1pPr>
    </p:titleStyle>
    <p:bodyStyle>
      <a:lvl1pPr marL="0" indent="0" algn="l" defTabSz="457200" rtl="0" eaLnBrk="1" latinLnBrk="0" hangingPunct="1">
        <a:spcBef>
          <a:spcPts val="0"/>
        </a:spcBef>
        <a:spcAft>
          <a:spcPts val="600"/>
        </a:spcAft>
        <a:buClr>
          <a:schemeClr val="tx1"/>
        </a:buClr>
        <a:buFont typeface="Arial" panose="020B0604020202020204" pitchFamily="34" charset="0"/>
        <a:buNone/>
        <a:defRPr sz="1600" kern="1200">
          <a:solidFill>
            <a:schemeClr val="tx1"/>
          </a:solidFill>
          <a:latin typeface="+mn-lt"/>
          <a:ea typeface="+mn-ea"/>
          <a:cs typeface="Arial" pitchFamily="34" charset="0"/>
        </a:defRPr>
      </a:lvl1pPr>
      <a:lvl2pPr marL="180975"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2pPr>
      <a:lvl3pPr marL="361950"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3pPr>
      <a:lvl4pPr marL="534988"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4pPr>
      <a:lvl5pPr marL="715963"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70648" y="502929"/>
            <a:ext cx="7537755" cy="1132717"/>
          </a:xfrm>
        </p:spPr>
        <p:txBody>
          <a:bodyPr/>
          <a:lstStyle/>
          <a:p>
            <a:r>
              <a:rPr lang="da-DK" sz="4000" dirty="0"/>
              <a:t>Opfølgningsplan </a:t>
            </a:r>
            <a:br>
              <a:rPr lang="da-DK" sz="4000" dirty="0"/>
            </a:br>
            <a:r>
              <a:rPr lang="da-DK" sz="4000" dirty="0"/>
              <a:t>2019-20</a:t>
            </a:r>
          </a:p>
        </p:txBody>
      </p:sp>
      <p:sp>
        <p:nvSpPr>
          <p:cNvPr id="3" name="Undertitel 2"/>
          <p:cNvSpPr>
            <a:spLocks noGrp="1"/>
          </p:cNvSpPr>
          <p:nvPr>
            <p:ph type="subTitle" idx="1"/>
          </p:nvPr>
        </p:nvSpPr>
        <p:spPr>
          <a:xfrm>
            <a:off x="679043" y="1707654"/>
            <a:ext cx="6569531" cy="2988332"/>
          </a:xfrm>
        </p:spPr>
        <p:txBody>
          <a:bodyPr/>
          <a:lstStyle/>
          <a:p>
            <a:pPr>
              <a:buClr>
                <a:schemeClr val="bg1"/>
              </a:buClr>
            </a:pPr>
            <a:endParaRPr lang="da-DK" sz="1400" dirty="0"/>
          </a:p>
          <a:p>
            <a:pPr>
              <a:buClr>
                <a:schemeClr val="bg1"/>
              </a:buClr>
            </a:pPr>
            <a:r>
              <a:rPr lang="da-DK" sz="1400" dirty="0"/>
              <a:t>Pædagogisk Assistentuddannelse</a:t>
            </a:r>
          </a:p>
          <a:p>
            <a:endParaRPr lang="da-DK" sz="1400" dirty="0"/>
          </a:p>
          <a:p>
            <a:endParaRPr lang="da-DK" sz="1400" dirty="0"/>
          </a:p>
          <a:p>
            <a:endParaRPr lang="da-DK" sz="1400" dirty="0"/>
          </a:p>
          <a:p>
            <a:pPr>
              <a:buClr>
                <a:schemeClr val="bg1"/>
              </a:buClr>
            </a:pPr>
            <a:endParaRPr lang="da-DK" sz="1400" dirty="0"/>
          </a:p>
        </p:txBody>
      </p:sp>
    </p:spTree>
    <p:custDataLst>
      <p:tags r:id="rId1"/>
    </p:custDataLst>
    <p:extLst>
      <p:ext uri="{BB962C8B-B14F-4D97-AF65-F5344CB8AC3E}">
        <p14:creationId xmlns:p14="http://schemas.microsoft.com/office/powerpoint/2010/main" val="3181348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763200" y="663538"/>
            <a:ext cx="7488758" cy="396044"/>
          </a:xfrm>
        </p:spPr>
        <p:txBody>
          <a:bodyPr/>
          <a:lstStyle/>
          <a:p>
            <a:r>
              <a:rPr lang="da-DK" dirty="0"/>
              <a:t>Indledning</a:t>
            </a:r>
          </a:p>
        </p:txBody>
      </p:sp>
      <p:sp>
        <p:nvSpPr>
          <p:cNvPr id="8" name="Pladsholder til tekst 7"/>
          <p:cNvSpPr>
            <a:spLocks noGrp="1"/>
          </p:cNvSpPr>
          <p:nvPr>
            <p:ph type="body" sz="quarter" idx="11"/>
          </p:nvPr>
        </p:nvSpPr>
        <p:spPr>
          <a:xfrm>
            <a:off x="763588" y="1167594"/>
            <a:ext cx="7488237" cy="3240894"/>
          </a:xfrm>
        </p:spPr>
        <p:txBody>
          <a:bodyPr/>
          <a:lstStyle/>
          <a:p>
            <a:r>
              <a:rPr lang="da-DK" dirty="0"/>
              <a:t>Af bekendtgørelse om erhvervsuddannelser kap. 2, §7 stk. 3 (BEK </a:t>
            </a:r>
            <a:r>
              <a:rPr lang="da-DK" dirty="0" err="1"/>
              <a:t>nr</a:t>
            </a:r>
            <a:r>
              <a:rPr lang="da-DK" dirty="0"/>
              <a:t> 1619 af 27/12/2019) fremgår det, at skolens kvalitetsarbejde skal indeholde en årlig selvevaluering og opfølgningsplan. På baggrund af selvevalueringen udarbejdes en opfølgningsplan, som fastlægger ændringsbehov, operationelle mål, strategier og tidsplan for opfølgningen. </a:t>
            </a:r>
            <a:br>
              <a:rPr lang="da-DK" dirty="0"/>
            </a:br>
            <a:br>
              <a:rPr lang="da-DK" dirty="0"/>
            </a:br>
            <a:r>
              <a:rPr lang="da-DK" dirty="0"/>
              <a:t>På den pædagogiske assistentuddannelse har vi valgt at lade elevtrivselsundersøgelsen indgå som et supplement til selvevalueringen, som dette år omhandler området ”undervisningsevalueringer”.</a:t>
            </a:r>
          </a:p>
          <a:p>
            <a:r>
              <a:rPr lang="da-DK" dirty="0"/>
              <a:t>Den pædagogiske assistentuddannelse i Københavns Professionshøjskoles kvalitetsarbejde følger Københavns Professionshøjskoles principper for kvalitetsarbejde herunder arbejdet med årshjul og med strategien ”Fælles om fremragende undervisning”. </a:t>
            </a:r>
          </a:p>
          <a:p>
            <a:endParaRPr lang="da-DK" dirty="0"/>
          </a:p>
          <a:p>
            <a:endParaRPr lang="da-DK" dirty="0"/>
          </a:p>
          <a:p>
            <a:endParaRPr lang="da-DK" dirty="0"/>
          </a:p>
          <a:p>
            <a:endParaRPr lang="da-DK" dirty="0"/>
          </a:p>
          <a:p>
            <a:endParaRPr lang="da-DK" dirty="0"/>
          </a:p>
          <a:p>
            <a:endParaRPr lang="da-DK" dirty="0"/>
          </a:p>
        </p:txBody>
      </p:sp>
      <p:sp>
        <p:nvSpPr>
          <p:cNvPr id="5" name="Pladsholder til dato 2"/>
          <p:cNvSpPr>
            <a:spLocks noGrp="1"/>
          </p:cNvSpPr>
          <p:nvPr>
            <p:ph type="dt" sz="half" idx="2"/>
          </p:nvPr>
        </p:nvSpPr>
        <p:spPr/>
        <p:txBody>
          <a:bodyPr/>
          <a:lstStyle/>
          <a:p>
            <a:fld id="{4255902C-8C1A-4DAD-A8E7-D33067E00D87}" type="datetime2">
              <a:rPr lang="da-DK" smtClean="0"/>
              <a:t>20. januar 2020</a:t>
            </a:fld>
            <a:endParaRPr lang="en-GB" dirty="0"/>
          </a:p>
        </p:txBody>
      </p:sp>
    </p:spTree>
    <p:custDataLst>
      <p:tags r:id="rId1"/>
    </p:custDataLst>
    <p:extLst>
      <p:ext uri="{BB962C8B-B14F-4D97-AF65-F5344CB8AC3E}">
        <p14:creationId xmlns:p14="http://schemas.microsoft.com/office/powerpoint/2010/main" val="197395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1478002457"/>
              </p:ext>
            </p:extLst>
          </p:nvPr>
        </p:nvGraphicFramePr>
        <p:xfrm>
          <a:off x="0" y="1"/>
          <a:ext cx="9144001" cy="5268278"/>
        </p:xfrm>
        <a:graphic>
          <a:graphicData uri="http://schemas.openxmlformats.org/drawingml/2006/table">
            <a:tbl>
              <a:tblPr firstRow="1" firstCol="1" bandRow="1"/>
              <a:tblGrid>
                <a:gridCol w="1370328">
                  <a:extLst>
                    <a:ext uri="{9D8B030D-6E8A-4147-A177-3AD203B41FA5}">
                      <a16:colId xmlns:a16="http://schemas.microsoft.com/office/drawing/2014/main" val="2802586274"/>
                    </a:ext>
                  </a:extLst>
                </a:gridCol>
                <a:gridCol w="2834471">
                  <a:extLst>
                    <a:ext uri="{9D8B030D-6E8A-4147-A177-3AD203B41FA5}">
                      <a16:colId xmlns:a16="http://schemas.microsoft.com/office/drawing/2014/main" val="3141990296"/>
                    </a:ext>
                  </a:extLst>
                </a:gridCol>
                <a:gridCol w="4939202">
                  <a:extLst>
                    <a:ext uri="{9D8B030D-6E8A-4147-A177-3AD203B41FA5}">
                      <a16:colId xmlns:a16="http://schemas.microsoft.com/office/drawing/2014/main" val="3423914325"/>
                    </a:ext>
                  </a:extLst>
                </a:gridCol>
              </a:tblGrid>
              <a:tr h="277203">
                <a:tc gridSpan="2">
                  <a:txBody>
                    <a:bodyPr/>
                    <a:lstStyle/>
                    <a:p>
                      <a:pPr algn="ctr">
                        <a:lnSpc>
                          <a:spcPct val="107000"/>
                        </a:lnSpc>
                        <a:spcAft>
                          <a:spcPts val="0"/>
                        </a:spcAft>
                      </a:pPr>
                      <a:r>
                        <a:rPr lang="da-DK" sz="900" b="1"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Hvad vil vi opnå?</a:t>
                      </a: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da-DK" sz="900" b="1"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(strategisk prioritet og målbillede)</a:t>
                      </a: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txBody>
                  <a:tcPr marL="33084" marR="33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3C3C"/>
                    </a:solidFill>
                  </a:tcPr>
                </a:tc>
                <a:tc hMerge="1">
                  <a:txBody>
                    <a:bodyPr/>
                    <a:lstStyle/>
                    <a:p>
                      <a:endParaRPr lang="da-DK"/>
                    </a:p>
                  </a:txBody>
                  <a:tcPr/>
                </a:tc>
                <a:tc>
                  <a:txBody>
                    <a:bodyPr/>
                    <a:lstStyle/>
                    <a:p>
                      <a:pPr algn="ctr">
                        <a:lnSpc>
                          <a:spcPct val="107000"/>
                        </a:lnSpc>
                        <a:spcAft>
                          <a:spcPts val="0"/>
                        </a:spcAft>
                      </a:pPr>
                      <a:r>
                        <a:rPr lang="da-DK" sz="900" b="1"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Hvordan vil vi opnå det? </a:t>
                      </a: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da-DK" sz="900" b="1"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(aktiviteter mv.)</a:t>
                      </a: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txBody>
                  <a:tcPr marL="33084" marR="33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3C3C"/>
                    </a:solidFill>
                  </a:tcPr>
                </a:tc>
                <a:extLst>
                  <a:ext uri="{0D108BD9-81ED-4DB2-BD59-A6C34878D82A}">
                    <a16:rowId xmlns:a16="http://schemas.microsoft.com/office/drawing/2014/main" val="2489115765"/>
                  </a:ext>
                </a:extLst>
              </a:tr>
              <a:tr h="4866297">
                <a:tc>
                  <a:txBody>
                    <a:bodyPr/>
                    <a:lstStyle/>
                    <a:p>
                      <a:pPr>
                        <a:lnSpc>
                          <a:spcPct val="107000"/>
                        </a:lnSpc>
                        <a:spcAft>
                          <a:spcPts val="0"/>
                        </a:spcAft>
                      </a:pPr>
                      <a:r>
                        <a:rPr lang="da-DK" sz="900" b="1" dirty="0">
                          <a:effectLst/>
                          <a:latin typeface="Georgia" panose="02040502050405020303" pitchFamily="18" charset="0"/>
                          <a:ea typeface="Calibri" panose="020F0502020204030204" pitchFamily="34" charset="0"/>
                          <a:cs typeface="Times New Roman" panose="02020603050405020304" pitchFamily="18" charset="0"/>
                        </a:rPr>
                        <a:t>Strategisk prioritet</a:t>
                      </a:r>
                      <a:r>
                        <a:rPr lang="da-DK" sz="900" dirty="0">
                          <a:effectLst/>
                          <a:latin typeface="Georgia" panose="02040502050405020303" pitchFamily="18" charset="0"/>
                          <a:ea typeface="Calibri" panose="020F0502020204030204" pitchFamily="34" charset="0"/>
                          <a:cs typeface="Times New Roman" panose="02020603050405020304" pitchFamily="18" charset="0"/>
                        </a:rPr>
                        <a:t> </a:t>
                      </a:r>
                    </a:p>
                    <a:p>
                      <a:pPr>
                        <a:lnSpc>
                          <a:spcPct val="107000"/>
                        </a:lnSpc>
                        <a:spcAft>
                          <a:spcPts val="0"/>
                        </a:spcAft>
                      </a:pPr>
                      <a:r>
                        <a:rPr lang="da-DK" sz="900" u="sng" dirty="0">
                          <a:effectLst/>
                          <a:latin typeface="Georgia" panose="02040502050405020303" pitchFamily="18" charset="0"/>
                          <a:ea typeface="Calibri" panose="020F0502020204030204" pitchFamily="34" charset="0"/>
                          <a:cs typeface="Times New Roman" panose="02020603050405020304" pitchFamily="18" charset="0"/>
                        </a:rPr>
                        <a:t>1.4 Mål 4: Tilliden til og trivslen på erhvervsuddannelserne skal styrkes</a:t>
                      </a:r>
                    </a:p>
                    <a:p>
                      <a:pPr>
                        <a:lnSpc>
                          <a:spcPct val="107000"/>
                        </a:lnSpc>
                        <a:spcAft>
                          <a:spcPts val="0"/>
                        </a:spcAft>
                      </a:pPr>
                      <a:r>
                        <a:rPr lang="da-DK" sz="900" u="sng" dirty="0">
                          <a:effectLst/>
                          <a:latin typeface="Georgia" panose="02040502050405020303" pitchFamily="18" charset="0"/>
                          <a:ea typeface="Calibri" panose="020F0502020204030204" pitchFamily="34" charset="0"/>
                          <a:cs typeface="Times New Roman" panose="02020603050405020304" pitchFamily="18" charset="0"/>
                        </a:rPr>
                        <a:t>1.4.1</a:t>
                      </a:r>
                      <a:r>
                        <a:rPr lang="da-DK" sz="900" u="sng" baseline="0" dirty="0">
                          <a:effectLst/>
                          <a:latin typeface="Georgia" panose="02040502050405020303" pitchFamily="18" charset="0"/>
                          <a:ea typeface="Calibri" panose="020F0502020204030204" pitchFamily="34" charset="0"/>
                          <a:cs typeface="Times New Roman" panose="02020603050405020304" pitchFamily="18" charset="0"/>
                        </a:rPr>
                        <a:t> Elevernes trivsel</a:t>
                      </a: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0"/>
                        </a:spcAft>
                      </a:pP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0"/>
                        </a:spcAft>
                      </a:pPr>
                      <a:r>
                        <a:rPr lang="da-DK" sz="900" dirty="0">
                          <a:effectLst/>
                          <a:latin typeface="Georgia" panose="02040502050405020303" pitchFamily="18" charset="0"/>
                          <a:ea typeface="Calibri" panose="020F0502020204030204" pitchFamily="34" charset="0"/>
                          <a:cs typeface="Times New Roman" panose="02020603050405020304" pitchFamily="18" charset="0"/>
                        </a:rPr>
                        <a:t>Indsatsområdet udmønter elementer af Københavns Professionshøjskoles strategi ”Fælles om fremragende undervisning” på områderne ”stærke studerende og elever” og ”stærke arbejdsfællesskaber”</a:t>
                      </a:r>
                    </a:p>
                  </a:txBody>
                  <a:tcPr marL="33084" marR="33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a-DK" sz="900" b="1" dirty="0">
                          <a:effectLst/>
                          <a:latin typeface="Georgia" panose="02040502050405020303" pitchFamily="18" charset="0"/>
                          <a:ea typeface="Calibri" panose="020F0502020204030204" pitchFamily="34" charset="0"/>
                          <a:cs typeface="Times New Roman" panose="02020603050405020304" pitchFamily="18" charset="0"/>
                        </a:rPr>
                        <a:t>Målbillede</a:t>
                      </a:r>
                      <a:r>
                        <a:rPr lang="da-DK" sz="900" dirty="0">
                          <a:effectLst/>
                          <a:latin typeface="Georgia" panose="02040502050405020303" pitchFamily="18" charset="0"/>
                          <a:ea typeface="Calibri" panose="020F0502020204030204" pitchFamily="34" charset="0"/>
                          <a:cs typeface="Times New Roman" panose="02020603050405020304" pitchFamily="18" charset="0"/>
                        </a:rPr>
                        <a:t> </a:t>
                      </a:r>
                    </a:p>
                    <a:p>
                      <a:pPr>
                        <a:lnSpc>
                          <a:spcPct val="107000"/>
                        </a:lnSpc>
                        <a:spcAft>
                          <a:spcPts val="0"/>
                        </a:spcAft>
                      </a:pPr>
                      <a:r>
                        <a:rPr lang="da-DK" sz="900" dirty="0">
                          <a:effectLst/>
                          <a:latin typeface="Georgia" panose="02040502050405020303" pitchFamily="18" charset="0"/>
                          <a:ea typeface="Calibri" panose="020F0502020204030204" pitchFamily="34" charset="0"/>
                          <a:cs typeface="Times New Roman" panose="02020603050405020304" pitchFamily="18" charset="0"/>
                        </a:rPr>
                        <a:t>Elevernes velbefindende på uddannelsen øges</a:t>
                      </a:r>
                    </a:p>
                    <a:p>
                      <a:pPr>
                        <a:lnSpc>
                          <a:spcPct val="107000"/>
                        </a:lnSpc>
                        <a:spcAft>
                          <a:spcPts val="0"/>
                        </a:spcAft>
                      </a:pP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0"/>
                        </a:spcAft>
                      </a:pPr>
                      <a:r>
                        <a:rPr lang="da-DK" sz="900" b="1" dirty="0">
                          <a:effectLst/>
                          <a:latin typeface="Georgia" panose="02040502050405020303" pitchFamily="18" charset="0"/>
                          <a:ea typeface="Calibri" panose="020F0502020204030204" pitchFamily="34" charset="0"/>
                          <a:cs typeface="Times New Roman" panose="02020603050405020304" pitchFamily="18" charset="0"/>
                        </a:rPr>
                        <a:t>Indikator/tegn på at vi lykkes med at skabe den ønskede virkning:</a:t>
                      </a:r>
                      <a:r>
                        <a:rPr lang="da-DK" sz="900" dirty="0">
                          <a:effectLst/>
                          <a:latin typeface="Georgia" panose="02040502050405020303" pitchFamily="18"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defRPr/>
                      </a:pPr>
                      <a:r>
                        <a:rPr lang="da-DK" sz="900" b="0" i="0" u="none" strike="noStrike" kern="1200" baseline="0" dirty="0">
                          <a:solidFill>
                            <a:schemeClr val="tx1"/>
                          </a:solidFill>
                          <a:latin typeface="Georgia" panose="02040502050405020303" pitchFamily="18" charset="0"/>
                          <a:ea typeface="+mn-ea"/>
                          <a:cs typeface="+mn-cs"/>
                        </a:rPr>
                        <a:t>Indsatsen indgår i evalueringen af profilforløb samt elevtrivselsundersøgelse.</a:t>
                      </a:r>
                    </a:p>
                    <a:p>
                      <a:pPr marL="0" marR="0" lvl="0" indent="0" algn="l" defTabSz="457200" rtl="0" eaLnBrk="1" fontAlgn="auto" latinLnBrk="0" hangingPunct="1">
                        <a:lnSpc>
                          <a:spcPct val="107000"/>
                        </a:lnSpc>
                        <a:spcBef>
                          <a:spcPts val="0"/>
                        </a:spcBef>
                        <a:spcAft>
                          <a:spcPts val="0"/>
                        </a:spcAft>
                        <a:buClrTx/>
                        <a:buSzTx/>
                        <a:buFontTx/>
                        <a:buNone/>
                        <a:tabLst/>
                        <a:defRPr/>
                      </a:pPr>
                      <a:r>
                        <a:rPr lang="da-DK" sz="900" b="0" dirty="0">
                          <a:effectLst/>
                          <a:latin typeface="Georgia" panose="02040502050405020303" pitchFamily="18" charset="0"/>
                          <a:ea typeface="Calibri" panose="020F0502020204030204" pitchFamily="34" charset="0"/>
                          <a:cs typeface="Times New Roman" panose="02020603050405020304" pitchFamily="18" charset="0"/>
                        </a:rPr>
                        <a:t>Indikatoren for elevtrivsel stiger på punkterne målt i elevtrivselsundersøgelsen for 2019 og 2020:</a:t>
                      </a:r>
                    </a:p>
                    <a:p>
                      <a:pPr marL="0" marR="0" lvl="0" indent="0" algn="l" defTabSz="457200" rtl="0" eaLnBrk="1" fontAlgn="auto" latinLnBrk="0" hangingPunct="1">
                        <a:lnSpc>
                          <a:spcPct val="107000"/>
                        </a:lnSpc>
                        <a:spcBef>
                          <a:spcPts val="0"/>
                        </a:spcBef>
                        <a:spcAft>
                          <a:spcPts val="0"/>
                        </a:spcAft>
                        <a:buClrTx/>
                        <a:buSzTx/>
                        <a:buFontTx/>
                        <a:buNone/>
                        <a:tabLst/>
                        <a:defRPr/>
                      </a:pPr>
                      <a:r>
                        <a:rPr lang="da-DK" sz="900" b="0" dirty="0">
                          <a:effectLst/>
                          <a:latin typeface="Georgia" panose="02040502050405020303" pitchFamily="18" charset="0"/>
                          <a:ea typeface="Calibri" panose="020F0502020204030204" pitchFamily="34" charset="0"/>
                          <a:cs typeface="Times New Roman" panose="02020603050405020304" pitchFamily="18" charset="0"/>
                        </a:rPr>
                        <a:t>- Jeg er motiveret for undervisningen</a:t>
                      </a:r>
                    </a:p>
                    <a:p>
                      <a:pPr marL="0" marR="0" lvl="0" indent="0" algn="l" defTabSz="457200" rtl="0" eaLnBrk="1" fontAlgn="auto" latinLnBrk="0" hangingPunct="1">
                        <a:lnSpc>
                          <a:spcPct val="107000"/>
                        </a:lnSpc>
                        <a:spcBef>
                          <a:spcPts val="0"/>
                        </a:spcBef>
                        <a:spcAft>
                          <a:spcPts val="0"/>
                        </a:spcAft>
                        <a:buClrTx/>
                        <a:buSzTx/>
                        <a:buFontTx/>
                        <a:buNone/>
                        <a:tabLst/>
                        <a:defRPr/>
                      </a:pPr>
                      <a:r>
                        <a:rPr lang="da-DK" sz="900" b="0" dirty="0">
                          <a:effectLst/>
                          <a:latin typeface="Georgia" panose="02040502050405020303" pitchFamily="18" charset="0"/>
                          <a:ea typeface="Calibri" panose="020F0502020204030204" pitchFamily="34" charset="0"/>
                          <a:cs typeface="Times New Roman" panose="02020603050405020304" pitchFamily="18" charset="0"/>
                        </a:rPr>
                        <a:t>- Jeg trives på skolen</a:t>
                      </a:r>
                    </a:p>
                    <a:p>
                      <a:pPr>
                        <a:lnSpc>
                          <a:spcPct val="107000"/>
                        </a:lnSpc>
                        <a:spcAft>
                          <a:spcPts val="0"/>
                        </a:spcAft>
                      </a:pPr>
                      <a:r>
                        <a:rPr lang="da-DK" sz="900" dirty="0">
                          <a:effectLst/>
                          <a:latin typeface="Georgia" panose="02040502050405020303" pitchFamily="18" charset="0"/>
                          <a:ea typeface="Calibri" panose="020F0502020204030204" pitchFamily="34" charset="0"/>
                          <a:cs typeface="Times New Roman" panose="02020603050405020304" pitchFamily="18" charset="0"/>
                        </a:rPr>
                        <a:t>- Jeg kommer godt ud af det med mine holdkammerater</a:t>
                      </a:r>
                    </a:p>
                    <a:p>
                      <a:pPr marL="0" marR="0" lvl="0" indent="0" algn="l" defTabSz="457200" rtl="0" eaLnBrk="1" fontAlgn="auto" latinLnBrk="0" hangingPunct="1">
                        <a:lnSpc>
                          <a:spcPct val="107000"/>
                        </a:lnSpc>
                        <a:spcBef>
                          <a:spcPts val="0"/>
                        </a:spcBef>
                        <a:spcAft>
                          <a:spcPts val="0"/>
                        </a:spcAft>
                        <a:buClrTx/>
                        <a:buSzTx/>
                        <a:buFontTx/>
                        <a:buNone/>
                        <a:tabLst/>
                        <a:defRPr/>
                      </a:pPr>
                      <a:r>
                        <a:rPr lang="da-DK" sz="900" dirty="0">
                          <a:effectLst/>
                          <a:latin typeface="Georgia" panose="02040502050405020303" pitchFamily="18" charset="0"/>
                          <a:ea typeface="Calibri" panose="020F0502020204030204" pitchFamily="34" charset="0"/>
                          <a:cs typeface="Times New Roman" panose="02020603050405020304" pitchFamily="18" charset="0"/>
                        </a:rPr>
                        <a:t>- Jeg er glad for min skole</a:t>
                      </a:r>
                    </a:p>
                    <a:p>
                      <a:pPr marL="0" marR="0" lvl="0" indent="0" algn="l" defTabSz="457200" rtl="0" eaLnBrk="1" fontAlgn="auto" latinLnBrk="0" hangingPunct="1">
                        <a:lnSpc>
                          <a:spcPct val="107000"/>
                        </a:lnSpc>
                        <a:spcBef>
                          <a:spcPts val="0"/>
                        </a:spcBef>
                        <a:spcAft>
                          <a:spcPts val="0"/>
                        </a:spcAft>
                        <a:buClrTx/>
                        <a:buSzTx/>
                        <a:buFontTx/>
                        <a:buNone/>
                        <a:tabLst/>
                        <a:defRPr/>
                      </a:pPr>
                      <a:r>
                        <a:rPr lang="da-DK" sz="900" dirty="0">
                          <a:effectLst/>
                          <a:latin typeface="Georgia" panose="02040502050405020303" pitchFamily="18" charset="0"/>
                          <a:ea typeface="Calibri" panose="020F0502020204030204" pitchFamily="34" charset="0"/>
                          <a:cs typeface="Times New Roman" panose="02020603050405020304" pitchFamily="18" charset="0"/>
                        </a:rPr>
                        <a:t>- Jeg er god til at arbejde sammen med andre</a:t>
                      </a:r>
                      <a:endParaRPr lang="da-DK" sz="900" kern="1200" baseline="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a:lnSpc>
                          <a:spcPts val="1200"/>
                        </a:lnSpc>
                        <a:spcAft>
                          <a:spcPts val="0"/>
                        </a:spcAft>
                      </a:pPr>
                      <a:endParaRPr lang="da-DK" sz="900" b="1"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0"/>
                        </a:spcAft>
                      </a:pPr>
                      <a:r>
                        <a:rPr lang="da-DK" sz="900" b="1" dirty="0">
                          <a:effectLst/>
                          <a:latin typeface="Georgia" panose="02040502050405020303" pitchFamily="18" charset="0"/>
                          <a:ea typeface="Calibri" panose="020F0502020204030204" pitchFamily="34" charset="0"/>
                          <a:cs typeface="Times New Roman" panose="02020603050405020304" pitchFamily="18" charset="0"/>
                        </a:rPr>
                        <a:t>Milepæle 2019: </a:t>
                      </a:r>
                    </a:p>
                    <a:p>
                      <a:pPr>
                        <a:lnSpc>
                          <a:spcPct val="107000"/>
                        </a:lnSpc>
                        <a:spcAft>
                          <a:spcPts val="0"/>
                        </a:spcAft>
                      </a:pPr>
                      <a:r>
                        <a:rPr lang="da-DK" sz="900" dirty="0">
                          <a:effectLst/>
                          <a:latin typeface="Georgia" panose="02040502050405020303" pitchFamily="18" charset="0"/>
                          <a:ea typeface="Calibri" panose="020F0502020204030204" pitchFamily="34" charset="0"/>
                          <a:cs typeface="Times New Roman" panose="02020603050405020304" pitchFamily="18" charset="0"/>
                        </a:rPr>
                        <a:t>- Tidlig indsats med individuelle samtaler med eleverne er iværksat</a:t>
                      </a:r>
                    </a:p>
                    <a:p>
                      <a:pPr>
                        <a:lnSpc>
                          <a:spcPct val="107000"/>
                        </a:lnSpc>
                        <a:spcAft>
                          <a:spcPts val="0"/>
                        </a:spcAft>
                      </a:pPr>
                      <a:r>
                        <a:rPr lang="da-DK" sz="900" dirty="0">
                          <a:effectLst/>
                          <a:latin typeface="Georgia" panose="02040502050405020303" pitchFamily="18" charset="0"/>
                          <a:ea typeface="Calibri" panose="020F0502020204030204" pitchFamily="34" charset="0"/>
                          <a:cs typeface="Times New Roman" panose="02020603050405020304" pitchFamily="18" charset="0"/>
                        </a:rPr>
                        <a:t>- Midtvejsevaluering i alle fag iværksat</a:t>
                      </a:r>
                    </a:p>
                    <a:p>
                      <a:pPr marL="0" indent="0">
                        <a:lnSpc>
                          <a:spcPct val="107000"/>
                        </a:lnSpc>
                        <a:spcAft>
                          <a:spcPts val="0"/>
                        </a:spcAft>
                        <a:buFontTx/>
                        <a:buNone/>
                      </a:pPr>
                      <a:r>
                        <a:rPr lang="da-DK" sz="900" dirty="0">
                          <a:effectLst/>
                          <a:latin typeface="Georgia" panose="02040502050405020303" pitchFamily="18" charset="0"/>
                          <a:ea typeface="Calibri" panose="020F0502020204030204" pitchFamily="34" charset="0"/>
                          <a:cs typeface="Times New Roman" panose="02020603050405020304" pitchFamily="18" charset="0"/>
                        </a:rPr>
                        <a:t>-Øget helhedsorientering i undervisningen </a:t>
                      </a:r>
                    </a:p>
                    <a:p>
                      <a:pPr marL="0" indent="0">
                        <a:lnSpc>
                          <a:spcPct val="107000"/>
                        </a:lnSpc>
                        <a:spcAft>
                          <a:spcPts val="0"/>
                        </a:spcAft>
                        <a:buFontTx/>
                        <a:buNone/>
                      </a:pPr>
                      <a:r>
                        <a:rPr lang="da-DK" sz="900" dirty="0">
                          <a:effectLst/>
                          <a:latin typeface="Georgia" panose="02040502050405020303" pitchFamily="18" charset="0"/>
                          <a:ea typeface="Calibri" panose="020F0502020204030204" pitchFamily="34" charset="0"/>
                          <a:cs typeface="Times New Roman" panose="02020603050405020304" pitchFamily="18" charset="0"/>
                        </a:rPr>
                        <a:t>-Der er allokeret faste lokaler til PAU-uddannelsen i Campus Carlsberg</a:t>
                      </a:r>
                    </a:p>
                    <a:p>
                      <a:pPr marL="0" indent="0">
                        <a:lnSpc>
                          <a:spcPct val="107000"/>
                        </a:lnSpc>
                        <a:spcAft>
                          <a:spcPts val="0"/>
                        </a:spcAft>
                        <a:buFontTx/>
                        <a:buNone/>
                      </a:pPr>
                      <a:r>
                        <a:rPr lang="da-DK" sz="900" dirty="0">
                          <a:effectLst/>
                          <a:latin typeface="Georgia" panose="02040502050405020303" pitchFamily="18" charset="0"/>
                          <a:ea typeface="Calibri" panose="020F0502020204030204" pitchFamily="34" charset="0"/>
                          <a:cs typeface="Times New Roman" panose="02020603050405020304" pitchFamily="18" charset="0"/>
                        </a:rPr>
                        <a:t>-Venskabsklassekoncept udviklet og implementeret</a:t>
                      </a:r>
                    </a:p>
                    <a:p>
                      <a:pPr marL="0" indent="0">
                        <a:lnSpc>
                          <a:spcPct val="107000"/>
                        </a:lnSpc>
                        <a:spcAft>
                          <a:spcPts val="0"/>
                        </a:spcAft>
                        <a:buFontTx/>
                        <a:buNone/>
                      </a:pPr>
                      <a:r>
                        <a:rPr lang="da-DK" sz="900" dirty="0">
                          <a:effectLst/>
                          <a:latin typeface="Georgia" panose="02040502050405020303" pitchFamily="18" charset="0"/>
                          <a:ea typeface="Calibri" panose="020F0502020204030204" pitchFamily="34" charset="0"/>
                          <a:cs typeface="Times New Roman" panose="02020603050405020304" pitchFamily="18" charset="0"/>
                        </a:rPr>
                        <a:t>- Egen PAU-studievejledning er etableret i Campus Carlsberg</a:t>
                      </a:r>
                    </a:p>
                    <a:p>
                      <a:pPr marL="0" indent="0">
                        <a:lnSpc>
                          <a:spcPct val="107000"/>
                        </a:lnSpc>
                        <a:spcAft>
                          <a:spcPts val="0"/>
                        </a:spcAft>
                        <a:buFontTx/>
                        <a:buNone/>
                      </a:pPr>
                      <a:r>
                        <a:rPr lang="da-DK" sz="900" dirty="0">
                          <a:effectLst/>
                          <a:latin typeface="Georgia" panose="02040502050405020303" pitchFamily="18" charset="0"/>
                          <a:ea typeface="Calibri" panose="020F0502020204030204" pitchFamily="34" charset="0"/>
                          <a:cs typeface="Times New Roman" panose="02020603050405020304" pitchFamily="18" charset="0"/>
                        </a:rPr>
                        <a:t>- 3-dages studietur med fokus på friluftsliv for alle elever er fuldt implementeret</a:t>
                      </a:r>
                    </a:p>
                    <a:p>
                      <a:pPr marL="0" indent="0">
                        <a:lnSpc>
                          <a:spcPct val="107000"/>
                        </a:lnSpc>
                        <a:spcAft>
                          <a:spcPts val="0"/>
                        </a:spcAft>
                        <a:buFontTx/>
                        <a:buNone/>
                      </a:pPr>
                      <a:r>
                        <a:rPr lang="da-DK" sz="900" dirty="0">
                          <a:effectLst/>
                          <a:latin typeface="Georgia" panose="02040502050405020303" pitchFamily="18" charset="0"/>
                          <a:ea typeface="Calibri" panose="020F0502020204030204" pitchFamily="34" charset="0"/>
                          <a:cs typeface="Times New Roman" panose="02020603050405020304" pitchFamily="18" charset="0"/>
                        </a:rPr>
                        <a:t>- Samarbejde med den lokale SOSU-skole om skoleskift i overgangen fra grundforløb 2 til hovedforløb  er etableret</a:t>
                      </a:r>
                    </a:p>
                    <a:p>
                      <a:pPr marL="0" indent="0">
                        <a:lnSpc>
                          <a:spcPct val="107000"/>
                        </a:lnSpc>
                        <a:spcAft>
                          <a:spcPts val="0"/>
                        </a:spcAft>
                        <a:buFontTx/>
                        <a:buNone/>
                      </a:pPr>
                      <a:r>
                        <a:rPr lang="da-DK" sz="900" b="1" dirty="0">
                          <a:effectLst/>
                          <a:latin typeface="Georgia" panose="02040502050405020303" pitchFamily="18" charset="0"/>
                          <a:ea typeface="Calibri" panose="020F0502020204030204" pitchFamily="34" charset="0"/>
                          <a:cs typeface="Times New Roman" panose="02020603050405020304" pitchFamily="18" charset="0"/>
                        </a:rPr>
                        <a:t>- </a:t>
                      </a:r>
                      <a:r>
                        <a:rPr lang="da-DK" sz="900" b="0" dirty="0">
                          <a:effectLst/>
                          <a:latin typeface="Georgia" panose="02040502050405020303" pitchFamily="18" charset="0"/>
                          <a:ea typeface="Calibri" panose="020F0502020204030204" pitchFamily="34" charset="0"/>
                          <a:cs typeface="Times New Roman" panose="02020603050405020304" pitchFamily="18" charset="0"/>
                        </a:rPr>
                        <a:t>Nyt koncept for studiestart med fokus på klasserumskultur er udviklet</a:t>
                      </a:r>
                      <a:endParaRPr lang="da-DK" sz="900" b="1" dirty="0">
                        <a:effectLst/>
                        <a:latin typeface="Georgia" panose="02040502050405020303" pitchFamily="18" charset="0"/>
                        <a:ea typeface="Calibri" panose="020F0502020204030204" pitchFamily="34" charset="0"/>
                        <a:cs typeface="Times New Roman" panose="02020603050405020304" pitchFamily="18" charset="0"/>
                      </a:endParaRPr>
                    </a:p>
                    <a:p>
                      <a:pPr marL="0" indent="0">
                        <a:lnSpc>
                          <a:spcPct val="107000"/>
                        </a:lnSpc>
                        <a:spcAft>
                          <a:spcPts val="0"/>
                        </a:spcAft>
                        <a:buFont typeface="Arial" panose="020B0604020202020204" pitchFamily="34" charset="0"/>
                        <a:buNone/>
                      </a:pPr>
                      <a:endParaRPr lang="da-DK" sz="900" baseline="0" dirty="0">
                        <a:effectLst/>
                        <a:latin typeface="Georgia" panose="02040502050405020303" pitchFamily="18" charset="0"/>
                        <a:ea typeface="Calibri" panose="020F0502020204030204" pitchFamily="34" charset="0"/>
                        <a:cs typeface="Times New Roman" panose="02020603050405020304" pitchFamily="18" charset="0"/>
                      </a:endParaRPr>
                    </a:p>
                  </a:txBody>
                  <a:tcPr marL="33084" marR="33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a-DK" sz="900" b="1" dirty="0">
                          <a:effectLst/>
                          <a:latin typeface="Georgia" panose="02040502050405020303" pitchFamily="18" charset="0"/>
                          <a:ea typeface="Calibri" panose="020F0502020204030204" pitchFamily="34" charset="0"/>
                          <a:cs typeface="Times New Roman" panose="02020603050405020304" pitchFamily="18" charset="0"/>
                        </a:rPr>
                        <a:t>Indsats:</a:t>
                      </a:r>
                      <a:r>
                        <a:rPr lang="da-DK" sz="900" dirty="0">
                          <a:effectLst/>
                          <a:latin typeface="Georgia" panose="02040502050405020303" pitchFamily="18" charset="0"/>
                          <a:ea typeface="Calibri" panose="020F0502020204030204" pitchFamily="34" charset="0"/>
                          <a:cs typeface="Times New Roman" panose="02020603050405020304" pitchFamily="18" charset="0"/>
                        </a:rPr>
                        <a:t> </a:t>
                      </a:r>
                    </a:p>
                    <a:p>
                      <a:pPr lvl="0">
                        <a:defRPr/>
                      </a:pPr>
                      <a:r>
                        <a:rPr lang="da-DK" sz="900" dirty="0">
                          <a:effectLst/>
                          <a:latin typeface="Georgia" panose="02040502050405020303" pitchFamily="18" charset="0"/>
                          <a:ea typeface="Calibri" panose="020F0502020204030204" pitchFamily="34" charset="0"/>
                          <a:cs typeface="Times New Roman" panose="02020603050405020304" pitchFamily="18" charset="0"/>
                        </a:rPr>
                        <a:t> </a:t>
                      </a:r>
                    </a:p>
                    <a:p>
                      <a:pPr>
                        <a:lnSpc>
                          <a:spcPct val="107000"/>
                        </a:lnSpc>
                        <a:spcAft>
                          <a:spcPts val="0"/>
                        </a:spcAft>
                      </a:pPr>
                      <a:r>
                        <a:rPr lang="da-DK" sz="900" dirty="0">
                          <a:effectLst/>
                          <a:latin typeface="Georgia" panose="02040502050405020303" pitchFamily="18" charset="0"/>
                          <a:ea typeface="Calibri" panose="020F0502020204030204" pitchFamily="34" charset="0"/>
                          <a:cs typeface="Times New Roman" panose="02020603050405020304" pitchFamily="18" charset="0"/>
                        </a:rPr>
                        <a:t>PAU-elevernes trivsel faldt i forbindelse med flytningen fra den mindre lokation i Københavns Sydhavn til Campus Carlsberg i 2016, hvor uddannelsen er blevet del af et stort uddannelsescampus med flere tusind studerende og mange forskellige uddannelser. I samme periode som flytningen til Campus Carlsberg blev den nye erhvervsuddannelsesreform implementeret, og da skolen ikke udbyder de nye grundforløb, betyder dette et skoleskift for alle skolens elever, da de kommer fra en anden grundforløbsskole. For nogle elever har det i den første tid på uddannelsen negativ betydning for trivslen at skulle skifte skole og vinke farvel til de kammerater, man har fået på grundforløbet og vænne sig til nye kammerater, nye lærere og en ny kultur.</a:t>
                      </a:r>
                    </a:p>
                    <a:p>
                      <a:pPr>
                        <a:lnSpc>
                          <a:spcPct val="107000"/>
                        </a:lnSpc>
                        <a:spcAft>
                          <a:spcPts val="0"/>
                        </a:spcAft>
                      </a:pP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0"/>
                        </a:spcAft>
                      </a:pPr>
                      <a:r>
                        <a:rPr lang="da-DK" sz="900" dirty="0">
                          <a:effectLst/>
                          <a:latin typeface="Georgia" panose="02040502050405020303" pitchFamily="18" charset="0"/>
                          <a:ea typeface="Calibri" panose="020F0502020204030204" pitchFamily="34" charset="0"/>
                          <a:cs typeface="Times New Roman" panose="02020603050405020304" pitchFamily="18" charset="0"/>
                        </a:rPr>
                        <a:t>Skolen iværksætter derfor i 2019 og 2020 en lang række tiltag fagligt, social og strukturelt for at øge elevernes velbefindende på uddannelsen. </a:t>
                      </a:r>
                    </a:p>
                    <a:p>
                      <a:pPr>
                        <a:lnSpc>
                          <a:spcPct val="107000"/>
                        </a:lnSpc>
                        <a:spcAft>
                          <a:spcPts val="0"/>
                        </a:spcAft>
                      </a:pP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0"/>
                        </a:spcAft>
                      </a:pPr>
                      <a:r>
                        <a:rPr lang="da-DK" sz="900" b="0" i="0" u="none" strike="noStrike" kern="1200" baseline="0" dirty="0">
                          <a:solidFill>
                            <a:schemeClr val="tx1"/>
                          </a:solidFill>
                          <a:latin typeface="Georgia" panose="02040502050405020303" pitchFamily="18" charset="0"/>
                          <a:ea typeface="+mn-ea"/>
                          <a:cs typeface="+mn-cs"/>
                        </a:rPr>
                        <a:t>Indsatserne på uddannelsen er forankret hos ledelsen, som har ansvar for, at der evalueres og følges op på resultaterne. Ledelsen følger op på evalueringen af profilforløb samt elevtrivselsundersøgelse og indsatserne indgår i uddannelsens løbende kvalitetsarbejde.</a:t>
                      </a:r>
                    </a:p>
                    <a:p>
                      <a:pPr>
                        <a:lnSpc>
                          <a:spcPct val="107000"/>
                        </a:lnSpc>
                        <a:spcAft>
                          <a:spcPts val="0"/>
                        </a:spcAft>
                      </a:pPr>
                      <a:r>
                        <a:rPr lang="da-DK" sz="900" dirty="0">
                          <a:effectLst/>
                          <a:latin typeface="Georgia" panose="02040502050405020303" pitchFamily="18" charset="0"/>
                          <a:ea typeface="Calibri" panose="020F0502020204030204" pitchFamily="34" charset="0"/>
                          <a:cs typeface="Times New Roman" panose="02020603050405020304" pitchFamily="18" charset="0"/>
                        </a:rPr>
                        <a:t>Lærerne er involveret i refleksion over og vurdering af de forskellige data fra elevtrivselsundersøgelser og undervisningsevalueringer og hvordan disse kan inddrages i arbejdet med læringsmiljøet på skolen.</a:t>
                      </a:r>
                    </a:p>
                    <a:p>
                      <a:pPr>
                        <a:lnSpc>
                          <a:spcPct val="107000"/>
                        </a:lnSpc>
                        <a:spcAft>
                          <a:spcPts val="0"/>
                        </a:spcAft>
                      </a:pPr>
                      <a:r>
                        <a:rPr lang="da-DK" sz="900" dirty="0">
                          <a:effectLst/>
                          <a:latin typeface="Georgia" panose="02040502050405020303" pitchFamily="18" charset="0"/>
                          <a:ea typeface="Calibri" panose="020F0502020204030204" pitchFamily="34" charset="0"/>
                          <a:cs typeface="Times New Roman" panose="02020603050405020304" pitchFamily="18" charset="0"/>
                        </a:rPr>
                        <a:t>Eleverne er inddraget i dialog om resultaterne af elevtrivselsundersøgelsen samt udarbejdelse af skolens undervisningsmiljøvurdering med opstilling af indsatsområder. Skolen er i løbende dialog med fællesrådet om elevernes trivsel og vurdering af forskellige indsatser.</a:t>
                      </a:r>
                    </a:p>
                    <a:p>
                      <a:pPr>
                        <a:lnSpc>
                          <a:spcPct val="107000"/>
                        </a:lnSpc>
                        <a:spcAft>
                          <a:spcPts val="0"/>
                        </a:spcAft>
                      </a:pP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0"/>
                        </a:spcAft>
                      </a:pP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txBody>
                  <a:tcPr marL="33084" marR="33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687596"/>
                  </a:ext>
                </a:extLst>
              </a:tr>
            </a:tbl>
          </a:graphicData>
        </a:graphic>
      </p:graphicFrame>
    </p:spTree>
    <p:extLst>
      <p:ext uri="{BB962C8B-B14F-4D97-AF65-F5344CB8AC3E}">
        <p14:creationId xmlns:p14="http://schemas.microsoft.com/office/powerpoint/2010/main" val="248938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876684170"/>
              </p:ext>
            </p:extLst>
          </p:nvPr>
        </p:nvGraphicFramePr>
        <p:xfrm>
          <a:off x="0" y="1"/>
          <a:ext cx="9144001" cy="5149634"/>
        </p:xfrm>
        <a:graphic>
          <a:graphicData uri="http://schemas.openxmlformats.org/drawingml/2006/table">
            <a:tbl>
              <a:tblPr firstRow="1" firstCol="1" bandRow="1"/>
              <a:tblGrid>
                <a:gridCol w="1370328">
                  <a:extLst>
                    <a:ext uri="{9D8B030D-6E8A-4147-A177-3AD203B41FA5}">
                      <a16:colId xmlns:a16="http://schemas.microsoft.com/office/drawing/2014/main" val="2802586274"/>
                    </a:ext>
                  </a:extLst>
                </a:gridCol>
                <a:gridCol w="2834471">
                  <a:extLst>
                    <a:ext uri="{9D8B030D-6E8A-4147-A177-3AD203B41FA5}">
                      <a16:colId xmlns:a16="http://schemas.microsoft.com/office/drawing/2014/main" val="3141990296"/>
                    </a:ext>
                  </a:extLst>
                </a:gridCol>
                <a:gridCol w="4939202">
                  <a:extLst>
                    <a:ext uri="{9D8B030D-6E8A-4147-A177-3AD203B41FA5}">
                      <a16:colId xmlns:a16="http://schemas.microsoft.com/office/drawing/2014/main" val="3423914325"/>
                    </a:ext>
                  </a:extLst>
                </a:gridCol>
              </a:tblGrid>
              <a:tr h="277203">
                <a:tc gridSpan="2">
                  <a:txBody>
                    <a:bodyPr/>
                    <a:lstStyle/>
                    <a:p>
                      <a:pPr algn="ctr">
                        <a:lnSpc>
                          <a:spcPct val="107000"/>
                        </a:lnSpc>
                        <a:spcAft>
                          <a:spcPts val="0"/>
                        </a:spcAft>
                      </a:pPr>
                      <a:r>
                        <a:rPr lang="da-DK" sz="900" b="1"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Hvad vil vi opnå?</a:t>
                      </a: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da-DK" sz="900" b="1"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(strategisk prioritet og målbillede)</a:t>
                      </a: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txBody>
                  <a:tcPr marL="33084" marR="33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3C3C"/>
                    </a:solidFill>
                  </a:tcPr>
                </a:tc>
                <a:tc hMerge="1">
                  <a:txBody>
                    <a:bodyPr/>
                    <a:lstStyle/>
                    <a:p>
                      <a:endParaRPr lang="da-DK"/>
                    </a:p>
                  </a:txBody>
                  <a:tcPr/>
                </a:tc>
                <a:tc>
                  <a:txBody>
                    <a:bodyPr/>
                    <a:lstStyle/>
                    <a:p>
                      <a:pPr algn="ctr">
                        <a:lnSpc>
                          <a:spcPct val="107000"/>
                        </a:lnSpc>
                        <a:spcAft>
                          <a:spcPts val="0"/>
                        </a:spcAft>
                      </a:pPr>
                      <a:r>
                        <a:rPr lang="da-DK" sz="900" b="1">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Hvordan vil vi opnå det? </a:t>
                      </a:r>
                      <a:endParaRPr lang="da-DK" sz="900">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da-DK" sz="900" b="1">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(aktiviteter mv.)</a:t>
                      </a:r>
                      <a:endParaRPr lang="da-DK" sz="900">
                        <a:effectLst/>
                        <a:latin typeface="Georgia" panose="02040502050405020303" pitchFamily="18" charset="0"/>
                        <a:ea typeface="Calibri" panose="020F0502020204030204" pitchFamily="34" charset="0"/>
                        <a:cs typeface="Times New Roman" panose="02020603050405020304" pitchFamily="18" charset="0"/>
                      </a:endParaRPr>
                    </a:p>
                  </a:txBody>
                  <a:tcPr marL="33084" marR="33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3C3C"/>
                    </a:solidFill>
                  </a:tcPr>
                </a:tc>
                <a:extLst>
                  <a:ext uri="{0D108BD9-81ED-4DB2-BD59-A6C34878D82A}">
                    <a16:rowId xmlns:a16="http://schemas.microsoft.com/office/drawing/2014/main" val="2489115765"/>
                  </a:ext>
                </a:extLst>
              </a:tr>
              <a:tr h="4866297">
                <a:tc>
                  <a:txBody>
                    <a:bodyPr/>
                    <a:lstStyle/>
                    <a:p>
                      <a:pPr>
                        <a:lnSpc>
                          <a:spcPct val="107000"/>
                        </a:lnSpc>
                        <a:spcAft>
                          <a:spcPts val="0"/>
                        </a:spcAft>
                      </a:pPr>
                      <a:r>
                        <a:rPr lang="da-DK" sz="900" b="1" dirty="0">
                          <a:effectLst/>
                          <a:latin typeface="Georgia" panose="02040502050405020303" pitchFamily="18" charset="0"/>
                          <a:ea typeface="Calibri" panose="020F0502020204030204" pitchFamily="34" charset="0"/>
                          <a:cs typeface="Times New Roman" panose="02020603050405020304" pitchFamily="18" charset="0"/>
                        </a:rPr>
                        <a:t>Strategisk prioritet</a:t>
                      </a:r>
                      <a:r>
                        <a:rPr lang="da-DK" sz="900" dirty="0">
                          <a:effectLst/>
                          <a:latin typeface="Georgia" panose="02040502050405020303" pitchFamily="18" charset="0"/>
                          <a:ea typeface="Calibri" panose="020F0502020204030204" pitchFamily="34" charset="0"/>
                          <a:cs typeface="Times New Roman" panose="02020603050405020304" pitchFamily="18" charset="0"/>
                        </a:rPr>
                        <a:t> </a:t>
                      </a:r>
                    </a:p>
                    <a:p>
                      <a:pPr>
                        <a:lnSpc>
                          <a:spcPct val="107000"/>
                        </a:lnSpc>
                        <a:spcAft>
                          <a:spcPts val="0"/>
                        </a:spcAft>
                      </a:pPr>
                      <a:r>
                        <a:rPr lang="da-DK" sz="900" u="sng" dirty="0">
                          <a:effectLst/>
                          <a:latin typeface="Georgia" panose="02040502050405020303" pitchFamily="18" charset="0"/>
                          <a:ea typeface="Calibri" panose="020F0502020204030204" pitchFamily="34" charset="0"/>
                          <a:cs typeface="Times New Roman" panose="02020603050405020304" pitchFamily="18" charset="0"/>
                        </a:rPr>
                        <a:t>1.4 Mål 4: Tilliden til og trivslen på erhvervsuddannelserne skal styrkes</a:t>
                      </a:r>
                    </a:p>
                    <a:p>
                      <a:pPr marL="0" marR="0" lvl="0" indent="0" algn="l" defTabSz="457200" rtl="0" eaLnBrk="1" fontAlgn="auto" latinLnBrk="0" hangingPunct="1">
                        <a:lnSpc>
                          <a:spcPct val="107000"/>
                        </a:lnSpc>
                        <a:spcBef>
                          <a:spcPts val="0"/>
                        </a:spcBef>
                        <a:spcAft>
                          <a:spcPts val="0"/>
                        </a:spcAft>
                        <a:buClrTx/>
                        <a:buSzTx/>
                        <a:buFontTx/>
                        <a:buNone/>
                        <a:tabLst/>
                        <a:defRPr/>
                      </a:pPr>
                      <a:r>
                        <a:rPr lang="da-DK" sz="900" u="sng" dirty="0">
                          <a:effectLst/>
                          <a:latin typeface="Georgia" panose="02040502050405020303" pitchFamily="18" charset="0"/>
                          <a:ea typeface="Calibri" panose="020F0502020204030204" pitchFamily="34" charset="0"/>
                          <a:cs typeface="Times New Roman" panose="02020603050405020304" pitchFamily="18" charset="0"/>
                        </a:rPr>
                        <a:t>1.4.1</a:t>
                      </a:r>
                      <a:r>
                        <a:rPr lang="da-DK" sz="900" u="sng" baseline="0" dirty="0">
                          <a:effectLst/>
                          <a:latin typeface="Georgia" panose="02040502050405020303" pitchFamily="18" charset="0"/>
                          <a:ea typeface="Calibri" panose="020F0502020204030204" pitchFamily="34" charset="0"/>
                          <a:cs typeface="Times New Roman" panose="02020603050405020304" pitchFamily="18" charset="0"/>
                        </a:rPr>
                        <a:t> Elevernes trivsel</a:t>
                      </a: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0"/>
                        </a:spcAft>
                      </a:pPr>
                      <a:endParaRPr lang="da-DK" sz="900" u="sng"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da-DK" sz="900" dirty="0">
                          <a:effectLst/>
                          <a:latin typeface="Georgia" panose="02040502050405020303" pitchFamily="18" charset="0"/>
                          <a:ea typeface="Calibri" panose="020F0502020204030204" pitchFamily="34" charset="0"/>
                          <a:cs typeface="Times New Roman" panose="02020603050405020304" pitchFamily="18" charset="0"/>
                        </a:rPr>
                        <a:t>Indsatsområdet udmønter elementer af Københavns Professionshøjskoles strategi ”Fælles om fremragende undervisning” på områderne ”stærke studerende og elever” og ”stærke arbejdsfællesskaber”</a:t>
                      </a:r>
                    </a:p>
                    <a:p>
                      <a:pPr>
                        <a:lnSpc>
                          <a:spcPct val="107000"/>
                        </a:lnSpc>
                        <a:spcAft>
                          <a:spcPts val="0"/>
                        </a:spcAft>
                      </a:pP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txBody>
                  <a:tcPr marL="33084" marR="33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900" b="1" dirty="0">
                          <a:effectLst/>
                          <a:latin typeface="Georgia" panose="02040502050405020303" pitchFamily="18" charset="0"/>
                          <a:ea typeface="Calibri" panose="020F0502020204030204" pitchFamily="34" charset="0"/>
                          <a:cs typeface="Times New Roman" panose="02020603050405020304" pitchFamily="18" charset="0"/>
                        </a:rPr>
                        <a:t>Milepæle</a:t>
                      </a:r>
                      <a:r>
                        <a:rPr lang="da-DK" sz="900" b="1" baseline="0" dirty="0">
                          <a:effectLst/>
                          <a:latin typeface="Georgia" panose="02040502050405020303" pitchFamily="18" charset="0"/>
                          <a:ea typeface="Calibri" panose="020F0502020204030204" pitchFamily="34" charset="0"/>
                          <a:cs typeface="Times New Roman" panose="02020603050405020304" pitchFamily="18" charset="0"/>
                        </a:rPr>
                        <a:t> </a:t>
                      </a:r>
                      <a:r>
                        <a:rPr lang="da-DK" sz="900" b="1" dirty="0">
                          <a:effectLst/>
                          <a:latin typeface="Georgia" panose="02040502050405020303" pitchFamily="18" charset="0"/>
                          <a:ea typeface="Calibri" panose="020F0502020204030204" pitchFamily="34" charset="0"/>
                          <a:cs typeface="Times New Roman" panose="02020603050405020304" pitchFamily="18" charset="0"/>
                        </a:rPr>
                        <a:t>2020: </a:t>
                      </a:r>
                    </a:p>
                    <a:p>
                      <a:pPr marL="0" marR="0" lvl="0" indent="0" algn="l" defTabSz="914400" rtl="0" eaLnBrk="1" fontAlgn="auto" latinLnBrk="0" hangingPunct="1">
                        <a:lnSpc>
                          <a:spcPct val="107000"/>
                        </a:lnSpc>
                        <a:spcBef>
                          <a:spcPts val="0"/>
                        </a:spcBef>
                        <a:spcAft>
                          <a:spcPts val="0"/>
                        </a:spcAft>
                        <a:buClrTx/>
                        <a:buSzTx/>
                        <a:buFontTx/>
                        <a:buNone/>
                        <a:tabLst/>
                        <a:defRPr/>
                      </a:pPr>
                      <a:r>
                        <a:rPr lang="da-DK" sz="900" dirty="0">
                          <a:effectLst/>
                          <a:latin typeface="Georgia" panose="02040502050405020303" pitchFamily="18" charset="0"/>
                          <a:ea typeface="Calibri" panose="020F0502020204030204" pitchFamily="34" charset="0"/>
                          <a:cs typeface="Times New Roman" panose="02020603050405020304" pitchFamily="18" charset="0"/>
                        </a:rPr>
                        <a:t>-Udviklingsprojekt med faste trygheds- og studiegrupper med fokus på at styrke samarbejdet mellem eleverne  er iværksat</a:t>
                      </a:r>
                    </a:p>
                    <a:p>
                      <a:pPr marL="0" marR="0" lvl="0" indent="0" algn="l" defTabSz="914400" rtl="0" eaLnBrk="1" fontAlgn="auto" latinLnBrk="0" hangingPunct="1">
                        <a:lnSpc>
                          <a:spcPct val="107000"/>
                        </a:lnSpc>
                        <a:spcBef>
                          <a:spcPts val="0"/>
                        </a:spcBef>
                        <a:spcAft>
                          <a:spcPts val="0"/>
                        </a:spcAft>
                        <a:buClrTx/>
                        <a:buSzTx/>
                        <a:buFontTx/>
                        <a:buNone/>
                        <a:tabLst/>
                        <a:defRPr/>
                      </a:pPr>
                      <a:r>
                        <a:rPr lang="da-DK" sz="900" b="0" i="0" dirty="0">
                          <a:effectLst/>
                          <a:latin typeface="Georgia" panose="02040502050405020303" pitchFamily="18" charset="0"/>
                          <a:ea typeface="Calibri" panose="020F0502020204030204" pitchFamily="34" charset="0"/>
                          <a:cs typeface="Times New Roman" panose="02020603050405020304" pitchFamily="18" charset="0"/>
                        </a:rPr>
                        <a:t>- Kvalitetssikring af nyt koncept for studiestart med afsæt i skolens selvevaluering er iværksat</a:t>
                      </a:r>
                      <a:endParaRPr lang="da-DK" sz="900" b="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0"/>
                        </a:spcAft>
                      </a:pPr>
                      <a:r>
                        <a:rPr lang="da-DK" sz="900" b="0" dirty="0">
                          <a:effectLst/>
                          <a:latin typeface="Georgia" panose="02040502050405020303" pitchFamily="18" charset="0"/>
                          <a:ea typeface="Calibri" panose="020F0502020204030204" pitchFamily="34" charset="0"/>
                          <a:cs typeface="Times New Roman" panose="02020603050405020304" pitchFamily="18" charset="0"/>
                        </a:rPr>
                        <a:t>- Bedre tilrettelæggelse af arbejdsmængden i de enkelte profilmoduler iværksat</a:t>
                      </a:r>
                    </a:p>
                  </a:txBody>
                  <a:tcPr marL="33084" marR="33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da-DK" sz="900" dirty="0">
                        <a:effectLst/>
                        <a:latin typeface="Georgia" panose="02040502050405020303" pitchFamily="18" charset="0"/>
                        <a:ea typeface="Calibri" panose="020F0502020204030204" pitchFamily="34" charset="0"/>
                        <a:cs typeface="Times New Roman" panose="02020603050405020304" pitchFamily="18" charset="0"/>
                      </a:endParaRPr>
                    </a:p>
                  </a:txBody>
                  <a:tcPr marL="33084" marR="33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687596"/>
                  </a:ext>
                </a:extLst>
              </a:tr>
            </a:tbl>
          </a:graphicData>
        </a:graphic>
      </p:graphicFrame>
    </p:spTree>
    <p:extLst>
      <p:ext uri="{BB962C8B-B14F-4D97-AF65-F5344CB8AC3E}">
        <p14:creationId xmlns:p14="http://schemas.microsoft.com/office/powerpoint/2010/main" val="3324704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849706085725515"/>
</p:tagLst>
</file>

<file path=ppt/tags/tag2.xml><?xml version="1.0" encoding="utf-8"?>
<p:tagLst xmlns:a="http://schemas.openxmlformats.org/drawingml/2006/main" xmlns:r="http://schemas.openxmlformats.org/officeDocument/2006/relationships" xmlns:p="http://schemas.openxmlformats.org/presentationml/2006/main">
  <p:tag name="TEMPLAFYSLIDEID" val="636849706085844503"/>
</p:tagLst>
</file>

<file path=ppt/theme/theme1.xml><?xml version="1.0" encoding="utf-8"?>
<a:theme xmlns:a="http://schemas.openxmlformats.org/drawingml/2006/main" name="Københavns Professionshøjskole">
  <a:themeElements>
    <a:clrScheme name="KP Design Rød">
      <a:dk1>
        <a:sysClr val="windowText" lastClr="000000"/>
      </a:dk1>
      <a:lt1>
        <a:sysClr val="window" lastClr="FFFFFF"/>
      </a:lt1>
      <a:dk2>
        <a:srgbClr val="000000"/>
      </a:dk2>
      <a:lt2>
        <a:srgbClr val="FFFFFF"/>
      </a:lt2>
      <a:accent1>
        <a:srgbClr val="FA3C3C"/>
      </a:accent1>
      <a:accent2>
        <a:srgbClr val="CCCCCC"/>
      </a:accent2>
      <a:accent3>
        <a:srgbClr val="929292"/>
      </a:accent3>
      <a:accent4>
        <a:srgbClr val="404040"/>
      </a:accent4>
      <a:accent5>
        <a:srgbClr val="FFC8C8"/>
      </a:accent5>
      <a:accent6>
        <a:srgbClr val="FF8C8C"/>
      </a:accent6>
      <a:hlink>
        <a:srgbClr val="A5A5A5"/>
      </a:hlink>
      <a:folHlink>
        <a:srgbClr val="E6E6E6"/>
      </a:folHlink>
    </a:clrScheme>
    <a:fontScheme name="K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solidFill>
            <a:schemeClr val="tx1"/>
          </a:solidFill>
        </a:ln>
        <a:effectLst/>
      </a:spPr>
      <a:bodyPr rtlCol="0" anchor="ctr"/>
      <a:lstStyle>
        <a:defPPr algn="ctr">
          <a:defRPr dirty="0" err="1"/>
        </a:defPPr>
      </a:lstStyle>
      <a:style>
        <a:lnRef idx="1">
          <a:schemeClr val="accent1"/>
        </a:lnRef>
        <a:fillRef idx="3">
          <a:schemeClr val="accent1"/>
        </a:fillRef>
        <a:effectRef idx="2">
          <a:schemeClr val="accent1"/>
        </a:effectRef>
        <a:fontRef idx="minor">
          <a:schemeClr val="lt1"/>
        </a:fontRef>
      </a:style>
    </a:spDef>
    <a:lnDef>
      <a:spPr>
        <a:ln w="9525">
          <a:solidFill>
            <a:srgbClr val="192337"/>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b="1" noProof="0" dirty="0">
            <a:solidFill>
              <a:schemeClr val="bg1"/>
            </a:solidFill>
            <a:latin typeface="+mn-lt"/>
            <a:cs typeface="Arial Bold"/>
          </a:defRPr>
        </a:defPPr>
      </a:lstStyle>
    </a:txDef>
  </a:objectDefaults>
  <a:extraClrSchemeLst/>
  <a:extLst>
    <a:ext uri="{05A4C25C-085E-4340-85A3-A5531E510DB2}">
      <thm15:themeFamily xmlns:thm15="http://schemas.microsoft.com/office/thememl/2012/main" name="Metropol Basis.potx" id="{AE914001-0B5F-4CC7-BC1C-7FDF869E2037}" vid="{4D584845-0B5D-4D78-8C36-79E14000C3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E2E63814B1FF14BABBFF995C7FD32F0" ma:contentTypeVersion="2" ma:contentTypeDescription="Opret et nyt dokument." ma:contentTypeScope="" ma:versionID="b3d4f261a9369633cae1ce315b662459">
  <xsd:schema xmlns:xsd="http://www.w3.org/2001/XMLSchema" xmlns:xs="http://www.w3.org/2001/XMLSchema" xmlns:p="http://schemas.microsoft.com/office/2006/metadata/properties" xmlns:ns2="5416ca48-f997-41b8-bf26-fa1282c7d5f4" targetNamespace="http://schemas.microsoft.com/office/2006/metadata/properties" ma:root="true" ma:fieldsID="aeb85cf9e2a26c95fc70aedd8effe346" ns2:_="">
    <xsd:import namespace="5416ca48-f997-41b8-bf26-fa1282c7d5f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16ca48-f997-41b8-bf26-fa1282c7d5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BA0838-0E88-41EE-A38F-F3F5A8E9A44A}">
  <ds:schemaRefs>
    <ds:schemaRef ds:uri="http://schemas.microsoft.com/sharepoint/v3/contenttype/forms"/>
  </ds:schemaRefs>
</ds:datastoreItem>
</file>

<file path=customXml/itemProps2.xml><?xml version="1.0" encoding="utf-8"?>
<ds:datastoreItem xmlns:ds="http://schemas.openxmlformats.org/officeDocument/2006/customXml" ds:itemID="{0CD01CD8-D6A0-4DF4-815F-7AAA498437ED}">
  <ds:schemaRefs>
    <ds:schemaRef ds:uri="http://schemas.microsoft.com/office/infopath/2007/PartnerControls"/>
    <ds:schemaRef ds:uri="http://purl.org/dc/dcmitype/"/>
    <ds:schemaRef ds:uri="http://schemas.microsoft.com/office/2006/documentManagement/types"/>
    <ds:schemaRef ds:uri="http://www.w3.org/XML/1998/namespace"/>
    <ds:schemaRef ds:uri="http://schemas.microsoft.com/office/2006/metadata/properties"/>
    <ds:schemaRef ds:uri="http://purl.org/dc/terms/"/>
    <ds:schemaRef ds:uri="http://schemas.openxmlformats.org/package/2006/metadata/core-properties"/>
    <ds:schemaRef ds:uri="5416ca48-f997-41b8-bf26-fa1282c7d5f4"/>
    <ds:schemaRef ds:uri="http://purl.org/dc/elements/1.1/"/>
  </ds:schemaRefs>
</ds:datastoreItem>
</file>

<file path=customXml/itemProps3.xml><?xml version="1.0" encoding="utf-8"?>
<ds:datastoreItem xmlns:ds="http://schemas.openxmlformats.org/officeDocument/2006/customXml" ds:itemID="{519DB094-3532-4334-8B4F-6A2EF39A5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16ca48-f997-41b8-bf26-fa1282c7d5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711</Words>
  <Application>Microsoft Office PowerPoint</Application>
  <PresentationFormat>Skærmshow (16:9)</PresentationFormat>
  <Paragraphs>68</Paragraphs>
  <Slides>4</Slides>
  <Notes>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vt:i4>
      </vt:variant>
    </vt:vector>
  </HeadingPairs>
  <TitlesOfParts>
    <vt:vector size="9" baseType="lpstr">
      <vt:lpstr>Arial</vt:lpstr>
      <vt:lpstr>Calibri</vt:lpstr>
      <vt:lpstr>Georgia</vt:lpstr>
      <vt:lpstr>Wingdings</vt:lpstr>
      <vt:lpstr>Københavns Professionshøjskole</vt:lpstr>
      <vt:lpstr>Opfølgningsplan  2019-20</vt:lpstr>
      <vt:lpstr>Indledning</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2020-01-20T07:37:37Z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2019-03-27T10:48:38.2614252Z</vt:lpwstr>
  </property>
  <property fmtid="{D5CDD505-2E9C-101B-9397-08002B2CF9AE}" pid="3" name="CustomerId">
    <vt:lpwstr>kph</vt:lpwstr>
  </property>
  <property fmtid="{D5CDD505-2E9C-101B-9397-08002B2CF9AE}" pid="4" name="TemplateId">
    <vt:lpwstr>636796841811223247</vt:lpwstr>
  </property>
  <property fmtid="{D5CDD505-2E9C-101B-9397-08002B2CF9AE}" pid="5" name="UserProfileId">
    <vt:lpwstr>636890973892088977</vt:lpwstr>
  </property>
  <property fmtid="{D5CDD505-2E9C-101B-9397-08002B2CF9AE}" pid="6" name="ContentTypeId">
    <vt:lpwstr>0x010100FE2E63814B1FF14BABBFF995C7FD32F0</vt:lpwstr>
  </property>
</Properties>
</file>