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1" r:id="rId6"/>
    <p:sldId id="262" r:id="rId7"/>
    <p:sldId id="293" r:id="rId8"/>
    <p:sldId id="271" r:id="rId9"/>
    <p:sldId id="272" r:id="rId10"/>
    <p:sldId id="273" r:id="rId11"/>
    <p:sldId id="291" r:id="rId12"/>
    <p:sldId id="274" r:id="rId13"/>
    <p:sldId id="263" r:id="rId14"/>
    <p:sldId id="276" r:id="rId15"/>
    <p:sldId id="277" r:id="rId16"/>
    <p:sldId id="278" r:id="rId17"/>
    <p:sldId id="279" r:id="rId18"/>
    <p:sldId id="29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87" r:id="rId28"/>
    <p:sldId id="288" r:id="rId29"/>
  </p:sldIdLst>
  <p:sldSz cx="9144000" cy="5143500" type="screen16x9"/>
  <p:notesSz cx="6805613" cy="99393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1469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5284">
          <p15:clr>
            <a:srgbClr val="A4A3A4"/>
          </p15:clr>
        </p15:guide>
        <p15:guide id="5" pos="567">
          <p15:clr>
            <a:srgbClr val="A4A3A4"/>
          </p15:clr>
        </p15:guide>
        <p15:guide id="6" orient="horz" pos="1076">
          <p15:clr>
            <a:srgbClr val="A4A3A4"/>
          </p15:clr>
        </p15:guide>
        <p15:guide id="7" orient="horz" pos="1102">
          <p15:clr>
            <a:srgbClr val="A4A3A4"/>
          </p15:clr>
        </p15:guide>
        <p15:guide id="8" orient="horz" pos="2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37"/>
    <a:srgbClr val="000000"/>
    <a:srgbClr val="FA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876" y="52"/>
      </p:cViewPr>
      <p:guideLst>
        <p:guide orient="horz" pos="1434"/>
        <p:guide orient="horz" pos="1469"/>
        <p:guide orient="horz" pos="3929"/>
        <p:guide pos="5284"/>
        <p:guide pos="567"/>
        <p:guide orient="horz" pos="1076"/>
        <p:guide orient="horz" pos="1102"/>
        <p:guide orient="horz" pos="29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240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D347-9913-4ABB-8A43-9B8FF372A2DD}" type="datetimeFigureOut">
              <a:rPr lang="en-US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16402-ABF7-47D5-AC3C-5EC41B4152DB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2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20F30-42D0-4B58-B5B5-52B23DE7A863}" type="datetimeFigureOut">
              <a:rPr lang="da-DK"/>
              <a:pPr/>
              <a:t>18-04-2021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6C548-B58F-4577-956A-A567C758940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8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6C548-B58F-4577-956A-A567C7589401}" type="slidenum">
              <a:rPr lang="en-GB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41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1974453"/>
            <a:ext cx="3334544" cy="11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2-spalte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3044825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3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sside med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Baggrund"/>
          <p:cNvSpPr/>
          <p:nvPr userDrawn="1"/>
        </p:nvSpPr>
        <p:spPr>
          <a:xfrm>
            <a:off x="4578144" y="0"/>
            <a:ext cx="4565856" cy="257175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078874" y="421779"/>
            <a:ext cx="3564396" cy="17281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ladsholder til tekst 5"/>
          <p:cNvSpPr>
            <a:spLocks noGrp="1"/>
          </p:cNvSpPr>
          <p:nvPr>
            <p:ph type="body" sz="quarter" idx="15"/>
          </p:nvPr>
        </p:nvSpPr>
        <p:spPr>
          <a:xfrm>
            <a:off x="5083916" y="3687874"/>
            <a:ext cx="2260392" cy="111612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1pPr>
            <a:lvl2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2pPr>
            <a:lvl3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3pPr>
            <a:lvl4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4pPr>
            <a:lvl5pPr algn="l">
              <a:defRPr sz="1000">
                <a:solidFill>
                  <a:srgbClr val="00000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078874" y="3039802"/>
            <a:ext cx="2265434" cy="468052"/>
          </a:xfr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8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63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 - Spej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4068" y="395103"/>
            <a:ext cx="3449133" cy="628475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5188133" y="1203598"/>
            <a:ext cx="3445068" cy="25923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719826" y="888194"/>
            <a:ext cx="3132348" cy="336711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562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0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4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11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7" descr="E:\Documents\Peter\Arbejde\Logo\KP_Logo_mærke_navnetræk\KP_Logo\Office_use_RGB\Asset 2@4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54" y="1552293"/>
            <a:ext cx="3884092" cy="20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Documents\Peter\Arbejde\Logo\KP_Logo_mærke_navnetræk\KP_Logo\Office_use_RGB\Asset 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7" y="4528786"/>
            <a:ext cx="729572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8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20976"/>
          <a:stretch/>
        </p:blipFill>
        <p:spPr>
          <a:xfrm>
            <a:off x="4572000" y="-1"/>
            <a:ext cx="4572000" cy="5143212"/>
          </a:xfrm>
          <a:prstGeom prst="rect">
            <a:avLst/>
          </a:prstGeom>
        </p:spPr>
      </p:pic>
      <p:sp>
        <p:nvSpPr>
          <p:cNvPr id="7" name="object 5"/>
          <p:cNvSpPr/>
          <p:nvPr userDrawn="1"/>
        </p:nvSpPr>
        <p:spPr>
          <a:xfrm>
            <a:off x="0" y="0"/>
            <a:ext cx="4572000" cy="5143211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A3C3C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A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Documents\Peter\Arbejde\Logo\KP_Logo_mærke_navnetræk\KP_Logo\Office_use_RGB\Asset 4@4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40" y="1552915"/>
            <a:ext cx="3881721" cy="2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132" y="4528786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3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ggrund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22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edekjær\Desktop\PPT\UCC-08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4192" y="4563442"/>
            <a:ext cx="728903" cy="2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esentationTitle2"/>
          <p:cNvSpPr>
            <a:spLocks noGrp="1"/>
          </p:cNvSpPr>
          <p:nvPr>
            <p:ph type="ctrTitle" hasCustomPrompt="1"/>
          </p:nvPr>
        </p:nvSpPr>
        <p:spPr>
          <a:xfrm>
            <a:off x="761858" y="663538"/>
            <a:ext cx="7410541" cy="1186291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 noProof="0" dirty="0"/>
              <a:t>CLICK TO EDIT</a:t>
            </a:r>
            <a:br>
              <a:rPr lang="da-DK" noProof="0" dirty="0"/>
            </a:br>
            <a:r>
              <a:rPr lang="da-DK" noProof="0" dirty="0"/>
              <a:t>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61858" y="2139702"/>
            <a:ext cx="6569531" cy="5943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19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subtitle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15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2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2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3600000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4679950" y="1816100"/>
            <a:ext cx="3572008" cy="2592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609840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32842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64802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4775527"/>
            <a:ext cx="2555762" cy="138499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7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sside 3-spaltet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1900" y="663538"/>
            <a:ext cx="4889293" cy="986182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672287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Baggrund"/>
          <p:cNvSpPr/>
          <p:nvPr userDrawn="1"/>
        </p:nvSpPr>
        <p:spPr>
          <a:xfrm>
            <a:off x="0" y="0"/>
            <a:ext cx="3045600" cy="5143500"/>
          </a:xfrm>
          <a:prstGeom prst="rect">
            <a:avLst/>
          </a:prstGeom>
          <a:solidFill>
            <a:srgbClr val="FA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2"/>
          </p:nvPr>
        </p:nvSpPr>
        <p:spPr>
          <a:xfrm>
            <a:off x="6192940" y="1816100"/>
            <a:ext cx="2368253" cy="259238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tekst 5"/>
          <p:cNvSpPr>
            <a:spLocks noGrp="1"/>
          </p:cNvSpPr>
          <p:nvPr>
            <p:ph type="body" sz="quarter" idx="13"/>
          </p:nvPr>
        </p:nvSpPr>
        <p:spPr>
          <a:xfrm>
            <a:off x="381812" y="663538"/>
            <a:ext cx="2368253" cy="376315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algn="ct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09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9861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 err="1"/>
              <a:t>Click</a:t>
            </a:r>
            <a:r>
              <a:rPr lang="da-DK" noProof="0" dirty="0"/>
              <a:t>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title</a:t>
            </a:r>
            <a:r>
              <a:rPr lang="da-DK" noProof="0" dirty="0"/>
              <a:t> </a:t>
            </a:r>
            <a:r>
              <a:rPr lang="da-DK" noProof="0" dirty="0" err="1"/>
              <a:t>style</a:t>
            </a:r>
            <a:endParaRPr lang="da-DK" noProof="0" dirty="0"/>
          </a:p>
        </p:txBody>
      </p:sp>
      <p:sp>
        <p:nvSpPr>
          <p:cNvPr id="5" name="Tekstboks 4"/>
          <p:cNvSpPr txBox="1"/>
          <p:nvPr userDrawn="1"/>
        </p:nvSpPr>
        <p:spPr>
          <a:xfrm>
            <a:off x="1259632" y="4782627"/>
            <a:ext cx="19005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b="0" noProof="0" dirty="0">
                <a:solidFill>
                  <a:srgbClr val="000000"/>
                </a:solidFill>
                <a:latin typeface="Georgia" panose="02040502050405020303" pitchFamily="18" charset="0"/>
                <a:cs typeface="Arial Bold"/>
              </a:rPr>
              <a:t>Københavns Professionshøjskole</a:t>
            </a:r>
          </a:p>
        </p:txBody>
      </p:sp>
      <p:sp>
        <p:nvSpPr>
          <p:cNvPr id="13" name="bk object 16"/>
          <p:cNvSpPr/>
          <p:nvPr userDrawn="1"/>
        </p:nvSpPr>
        <p:spPr>
          <a:xfrm>
            <a:off x="8712460" y="4775528"/>
            <a:ext cx="135456" cy="162016"/>
          </a:xfrm>
          <a:custGeom>
            <a:avLst/>
            <a:gdLst/>
            <a:ahLst/>
            <a:cxnLst/>
            <a:rect l="l" t="t" r="r" b="b"/>
            <a:pathLst>
              <a:path w="297815" h="356234">
                <a:moveTo>
                  <a:pt x="171188" y="0"/>
                </a:moveTo>
                <a:lnTo>
                  <a:pt x="0" y="0"/>
                </a:lnTo>
                <a:lnTo>
                  <a:pt x="0" y="356010"/>
                </a:lnTo>
                <a:lnTo>
                  <a:pt x="45433" y="356010"/>
                </a:lnTo>
                <a:lnTo>
                  <a:pt x="45433" y="220862"/>
                </a:lnTo>
                <a:lnTo>
                  <a:pt x="171188" y="220862"/>
                </a:lnTo>
                <a:lnTo>
                  <a:pt x="223635" y="212905"/>
                </a:lnTo>
                <a:lnTo>
                  <a:pt x="263461" y="190441"/>
                </a:lnTo>
                <a:lnTo>
                  <a:pt x="270906" y="180182"/>
                </a:lnTo>
                <a:lnTo>
                  <a:pt x="45433" y="180182"/>
                </a:lnTo>
                <a:lnTo>
                  <a:pt x="45433" y="40679"/>
                </a:lnTo>
                <a:lnTo>
                  <a:pt x="270898" y="40679"/>
                </a:lnTo>
                <a:lnTo>
                  <a:pt x="263461" y="30429"/>
                </a:lnTo>
                <a:lnTo>
                  <a:pt x="223635" y="7959"/>
                </a:lnTo>
                <a:lnTo>
                  <a:pt x="171188" y="0"/>
                </a:lnTo>
                <a:close/>
              </a:path>
              <a:path w="297815" h="356234">
                <a:moveTo>
                  <a:pt x="270898" y="40679"/>
                </a:moveTo>
                <a:lnTo>
                  <a:pt x="166277" y="40679"/>
                </a:lnTo>
                <a:lnTo>
                  <a:pt x="202912" y="45504"/>
                </a:lnTo>
                <a:lnTo>
                  <a:pt x="229359" y="59360"/>
                </a:lnTo>
                <a:lnTo>
                  <a:pt x="245393" y="81315"/>
                </a:lnTo>
                <a:lnTo>
                  <a:pt x="250788" y="110436"/>
                </a:lnTo>
                <a:lnTo>
                  <a:pt x="245421" y="139556"/>
                </a:lnTo>
                <a:lnTo>
                  <a:pt x="229434" y="161506"/>
                </a:lnTo>
                <a:lnTo>
                  <a:pt x="202996" y="175359"/>
                </a:lnTo>
                <a:lnTo>
                  <a:pt x="166277" y="180182"/>
                </a:lnTo>
                <a:lnTo>
                  <a:pt x="270906" y="180182"/>
                </a:lnTo>
                <a:lnTo>
                  <a:pt x="288757" y="155581"/>
                </a:lnTo>
                <a:lnTo>
                  <a:pt x="297613" y="110436"/>
                </a:lnTo>
                <a:lnTo>
                  <a:pt x="288757" y="65293"/>
                </a:lnTo>
                <a:lnTo>
                  <a:pt x="270898" y="4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17"/>
          <p:cNvSpPr/>
          <p:nvPr userDrawn="1"/>
        </p:nvSpPr>
        <p:spPr>
          <a:xfrm>
            <a:off x="8539211" y="4775527"/>
            <a:ext cx="144409" cy="162016"/>
          </a:xfrm>
          <a:custGeom>
            <a:avLst/>
            <a:gdLst/>
            <a:ahLst/>
            <a:cxnLst/>
            <a:rect l="l" t="t" r="r" b="b"/>
            <a:pathLst>
              <a:path w="317500" h="356234">
                <a:moveTo>
                  <a:pt x="123137" y="0"/>
                </a:moveTo>
                <a:lnTo>
                  <a:pt x="15507" y="0"/>
                </a:lnTo>
                <a:lnTo>
                  <a:pt x="15507" y="9978"/>
                </a:lnTo>
                <a:lnTo>
                  <a:pt x="33489" y="13227"/>
                </a:lnTo>
                <a:lnTo>
                  <a:pt x="49720" y="21106"/>
                </a:lnTo>
                <a:lnTo>
                  <a:pt x="65960" y="34424"/>
                </a:lnTo>
                <a:lnTo>
                  <a:pt x="83966" y="53987"/>
                </a:lnTo>
                <a:lnTo>
                  <a:pt x="174005" y="160141"/>
                </a:lnTo>
                <a:lnTo>
                  <a:pt x="58992" y="295456"/>
                </a:lnTo>
                <a:lnTo>
                  <a:pt x="41563" y="315749"/>
                </a:lnTo>
                <a:lnTo>
                  <a:pt x="26524" y="331660"/>
                </a:lnTo>
                <a:lnTo>
                  <a:pt x="12970" y="342246"/>
                </a:lnTo>
                <a:lnTo>
                  <a:pt x="0" y="346565"/>
                </a:lnTo>
                <a:lnTo>
                  <a:pt x="0" y="356010"/>
                </a:lnTo>
                <a:lnTo>
                  <a:pt x="67003" y="356010"/>
                </a:lnTo>
                <a:lnTo>
                  <a:pt x="199575" y="198894"/>
                </a:lnTo>
                <a:lnTo>
                  <a:pt x="206983" y="190369"/>
                </a:lnTo>
                <a:lnTo>
                  <a:pt x="213221" y="184804"/>
                </a:lnTo>
                <a:lnTo>
                  <a:pt x="219541" y="181609"/>
                </a:lnTo>
                <a:lnTo>
                  <a:pt x="227197" y="180193"/>
                </a:lnTo>
                <a:lnTo>
                  <a:pt x="276190" y="180193"/>
                </a:lnTo>
                <a:lnTo>
                  <a:pt x="276190" y="165754"/>
                </a:lnTo>
                <a:lnTo>
                  <a:pt x="227197" y="165754"/>
                </a:lnTo>
                <a:lnTo>
                  <a:pt x="214717" y="163693"/>
                </a:lnTo>
                <a:lnTo>
                  <a:pt x="181429" y="141702"/>
                </a:lnTo>
                <a:lnTo>
                  <a:pt x="110656" y="57024"/>
                </a:lnTo>
                <a:lnTo>
                  <a:pt x="98363" y="32082"/>
                </a:lnTo>
                <a:lnTo>
                  <a:pt x="100002" y="23475"/>
                </a:lnTo>
                <a:lnTo>
                  <a:pt x="104797" y="16562"/>
                </a:lnTo>
                <a:lnTo>
                  <a:pt x="112569" y="11883"/>
                </a:lnTo>
                <a:lnTo>
                  <a:pt x="123137" y="9978"/>
                </a:lnTo>
                <a:lnTo>
                  <a:pt x="123137" y="0"/>
                </a:lnTo>
                <a:close/>
              </a:path>
              <a:path w="317500" h="356234">
                <a:moveTo>
                  <a:pt x="276190" y="180193"/>
                </a:moveTo>
                <a:lnTo>
                  <a:pt x="230757" y="180193"/>
                </a:lnTo>
                <a:lnTo>
                  <a:pt x="230757" y="299456"/>
                </a:lnTo>
                <a:lnTo>
                  <a:pt x="229087" y="319602"/>
                </a:lnTo>
                <a:lnTo>
                  <a:pt x="222888" y="333514"/>
                </a:lnTo>
                <a:lnTo>
                  <a:pt x="210375" y="342042"/>
                </a:lnTo>
                <a:lnTo>
                  <a:pt x="189763" y="346031"/>
                </a:lnTo>
                <a:lnTo>
                  <a:pt x="189763" y="356010"/>
                </a:lnTo>
                <a:lnTo>
                  <a:pt x="317173" y="356010"/>
                </a:lnTo>
                <a:lnTo>
                  <a:pt x="317173" y="346031"/>
                </a:lnTo>
                <a:lnTo>
                  <a:pt x="296563" y="342042"/>
                </a:lnTo>
                <a:lnTo>
                  <a:pt x="284054" y="333514"/>
                </a:lnTo>
                <a:lnTo>
                  <a:pt x="277858" y="319602"/>
                </a:lnTo>
                <a:lnTo>
                  <a:pt x="276190" y="299456"/>
                </a:lnTo>
                <a:lnTo>
                  <a:pt x="276190" y="180193"/>
                </a:lnTo>
                <a:close/>
              </a:path>
              <a:path w="317500" h="356234">
                <a:moveTo>
                  <a:pt x="317173" y="0"/>
                </a:moveTo>
                <a:lnTo>
                  <a:pt x="189763" y="0"/>
                </a:lnTo>
                <a:lnTo>
                  <a:pt x="189763" y="9978"/>
                </a:lnTo>
                <a:lnTo>
                  <a:pt x="210375" y="13968"/>
                </a:lnTo>
                <a:lnTo>
                  <a:pt x="222888" y="22496"/>
                </a:lnTo>
                <a:lnTo>
                  <a:pt x="229087" y="36412"/>
                </a:lnTo>
                <a:lnTo>
                  <a:pt x="230757" y="56563"/>
                </a:lnTo>
                <a:lnTo>
                  <a:pt x="230757" y="165754"/>
                </a:lnTo>
                <a:lnTo>
                  <a:pt x="276190" y="165754"/>
                </a:lnTo>
                <a:lnTo>
                  <a:pt x="276190" y="56563"/>
                </a:lnTo>
                <a:lnTo>
                  <a:pt x="277858" y="36412"/>
                </a:lnTo>
                <a:lnTo>
                  <a:pt x="284054" y="22496"/>
                </a:lnTo>
                <a:lnTo>
                  <a:pt x="296563" y="13968"/>
                </a:lnTo>
                <a:lnTo>
                  <a:pt x="317173" y="9978"/>
                </a:lnTo>
                <a:lnTo>
                  <a:pt x="317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kstfelt 5"/>
          <p:cNvSpPr txBox="1"/>
          <p:nvPr userDrawn="1"/>
        </p:nvSpPr>
        <p:spPr>
          <a:xfrm>
            <a:off x="763200" y="4782627"/>
            <a:ext cx="424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5336F107-9AFD-4B73-BA88-5B99619BFCA3}" type="slidenum">
              <a:rPr lang="da-DK" sz="900" b="0" noProof="0" smtClean="0">
                <a:solidFill>
                  <a:schemeClr val="tx1"/>
                </a:solidFill>
                <a:latin typeface="Georgia" panose="02040502050405020303" pitchFamily="18" charset="0"/>
                <a:cs typeface="Arial Bold"/>
              </a:rPr>
              <a:t>‹nr.›</a:t>
            </a:fld>
            <a:endParaRPr lang="da-DK" sz="900" b="0" noProof="0" dirty="0">
              <a:solidFill>
                <a:schemeClr val="tx1"/>
              </a:solidFill>
              <a:latin typeface="Georgia" panose="02040502050405020303" pitchFamily="18" charset="0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61" r:id="rId3"/>
    <p:sldLayoutId id="2147483650" r:id="rId4"/>
    <p:sldLayoutId id="2147483662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7" r:id="rId13"/>
    <p:sldLayoutId id="2147483706" r:id="rId14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rgbClr val="FF0000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180975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195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34988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715963" indent="0" algn="l" defTabSz="4572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folkeskolen/fag-timetal-og-overgange/fag-emner-og-tvaergaaende-temaer/folkeskolens-fag" TargetMode="External"/><Relationship Id="rId2" Type="http://schemas.openxmlformats.org/officeDocument/2006/relationships/hyperlink" Target="https://www.uvm.dk/folkeskolen/fag-timetal-og-overgange/timeta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uddannelser/laerer/netuddannelse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optagelse-og-vejledning/adgangskrav-til-undervisningsfa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kp.dk/uddannelser/meritlaerer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p.dk/uddannelser/laerer/forberedelseskursus-for-indvandrere-og-flygtninge-fif-til-laereruddannelsen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SR_Name"/>
          <p:cNvSpPr txBox="1"/>
          <p:nvPr/>
        </p:nvSpPr>
        <p:spPr>
          <a:xfrm>
            <a:off x="906285" y="3832470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6" name="USR_Title"/>
          <p:cNvSpPr txBox="1"/>
          <p:nvPr/>
        </p:nvSpPr>
        <p:spPr>
          <a:xfrm>
            <a:off x="906285" y="4024715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  <p:sp>
        <p:nvSpPr>
          <p:cNvPr id="7" name="OFF_Addressheading1"/>
          <p:cNvSpPr txBox="1"/>
          <p:nvPr/>
        </p:nvSpPr>
        <p:spPr>
          <a:xfrm>
            <a:off x="906287" y="4227934"/>
            <a:ext cx="576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400" noProof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  <a:br>
              <a:rPr lang="da-DK" dirty="0"/>
            </a:br>
            <a:r>
              <a:rPr lang="da-DK" sz="2000" dirty="0"/>
              <a:t>30 ECTS-point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Sprogfag:</a:t>
            </a:r>
            <a:endParaRPr lang="da-DK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Fransk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Tysk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b="1" dirty="0"/>
              <a:t>Naturfag: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Biologi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Fysik/kemi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Geografi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Natur/teknologi</a:t>
            </a:r>
          </a:p>
        </p:txBody>
      </p:sp>
      <p:sp>
        <p:nvSpPr>
          <p:cNvPr id="6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34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  <a:br>
              <a:rPr lang="da-DK" dirty="0"/>
            </a:br>
            <a:r>
              <a:rPr lang="da-DK" sz="2000" dirty="0"/>
              <a:t>30 ECTS-point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b="1" dirty="0"/>
              <a:t>Kulturfag: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Historie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Kristendomskundskab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Samfundsfag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b="1" dirty="0"/>
              <a:t>Praktiske/musiske fag: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Billedkunst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Håndværk &amp;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Idræt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Madkundskab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/>
              <a:t>Musik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09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undervisningsfag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400" dirty="0"/>
              <a:t>Prioritering af ligeværdige faktorer: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Faglig interesse og styrke (vel det vigtigste)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Størrelse (se </a:t>
            </a:r>
            <a:r>
              <a:rPr lang="da-DK" sz="1400" dirty="0">
                <a:hlinkClick r:id="rId2" tooltip="Timetal for folkeskolens fag"/>
              </a:rPr>
              <a:t>Timetal for folkeskolens fag</a:t>
            </a:r>
            <a:r>
              <a:rPr lang="da-DK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Aldersspecialisering (se </a:t>
            </a:r>
            <a:r>
              <a:rPr lang="da-DK" sz="1400" dirty="0">
                <a:hlinkClick r:id="rId3"/>
              </a:rPr>
              <a:t>Folkeskolens fag på klassetrin</a:t>
            </a:r>
            <a:r>
              <a:rPr lang="da-DK" sz="14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Efterspørgsel (i øjeblikket dansk (særligt 1.-6.-klassetrin), matematik (særligt 1.-6.-klassetrin), fysik/kemi, natur/teknologi, tysk, fransk, musik, kristendomskundskab – bemærk, dette er blot et skøn over det generelle billede i landet på baggrund af prognoser og kompetencedækning)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/>
              <a:t>En særlig profil (gennem valg af fag/toning)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400" dirty="0" err="1"/>
              <a:t>Ect</a:t>
            </a:r>
            <a:r>
              <a:rPr lang="da-DK" sz="1400" dirty="0"/>
              <a:t>.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09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Pædagogik og lærerfaglighed</a:t>
            </a:r>
            <a:br>
              <a:rPr lang="da-DK" dirty="0"/>
            </a:br>
            <a:r>
              <a:rPr lang="da-DK" sz="2000" dirty="0"/>
              <a:t>40 ECTS-point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PLa</a:t>
            </a:r>
            <a:r>
              <a:rPr lang="da-DK" dirty="0">
                <a:solidFill>
                  <a:srgbClr val="192337"/>
                </a:solidFill>
              </a:rPr>
              <a:t>: Almen undervisningskompetence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PLb</a:t>
            </a:r>
            <a:r>
              <a:rPr lang="da-DK" dirty="0">
                <a:solidFill>
                  <a:srgbClr val="192337"/>
                </a:solidFill>
              </a:rPr>
              <a:t>: Elevens læring og udvikling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PLc</a:t>
            </a:r>
            <a:r>
              <a:rPr lang="da-DK" dirty="0">
                <a:solidFill>
                  <a:srgbClr val="192337"/>
                </a:solidFill>
              </a:rPr>
              <a:t>: </a:t>
            </a:r>
            <a:r>
              <a:rPr lang="da-DK" dirty="0" err="1">
                <a:solidFill>
                  <a:srgbClr val="192337"/>
                </a:solidFill>
              </a:rPr>
              <a:t>Specialpædagogik</a:t>
            </a:r>
            <a:endParaRPr lang="da-DK" dirty="0">
              <a:solidFill>
                <a:srgbClr val="192337"/>
              </a:solidFill>
            </a:endParaRPr>
          </a:p>
          <a:p>
            <a:endParaRPr lang="da-DK" dirty="0">
              <a:solidFill>
                <a:srgbClr val="192337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192337"/>
                </a:solidFill>
              </a:rPr>
              <a:t> </a:t>
            </a:r>
            <a:r>
              <a:rPr lang="da-DK" dirty="0" err="1">
                <a:solidFill>
                  <a:srgbClr val="192337"/>
                </a:solidFill>
              </a:rPr>
              <a:t>PLd</a:t>
            </a:r>
            <a:r>
              <a:rPr lang="da-DK" dirty="0">
                <a:solidFill>
                  <a:srgbClr val="192337"/>
                </a:solidFill>
              </a:rPr>
              <a:t>: Undervisning af tosprogede elever</a:t>
            </a:r>
          </a:p>
          <a:p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89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Praktik (PR3)</a:t>
            </a:r>
            <a:br>
              <a:rPr lang="da-DK" dirty="0"/>
            </a:br>
            <a:r>
              <a:rPr lang="da-DK" sz="2000" dirty="0"/>
              <a:t>10 ECTS-point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rgbClr val="192337"/>
                </a:solidFill>
              </a:rPr>
              <a:t>Et praktikmodul, hvor alle undervisningsfag er i spil: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Praktikundervisning på læreruddannelsen og 6 ugers praktik (30 dage) på en folkeskole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Mulighed for udstrakt praktik (f.eks. 2 dage om ugen i 15 uger)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Praktik afsluttes med prøve, ekstern censur og karakter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Ingen ”praktik i eget skema”</a:t>
            </a:r>
          </a:p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da-DK" dirty="0">
                <a:solidFill>
                  <a:srgbClr val="192337"/>
                </a:solidFill>
              </a:rPr>
              <a:t>Merit for praktik: Det er kun undtagelsesvist muligt at få merit for praktik og endnu sjældnere for kompetencemålsprøven</a:t>
            </a:r>
          </a:p>
          <a:p>
            <a:endParaRPr lang="da-DK" dirty="0">
              <a:solidFill>
                <a:srgbClr val="192337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82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417975"/>
            <a:ext cx="7488758" cy="785523"/>
          </a:xfrm>
        </p:spPr>
        <p:txBody>
          <a:bodyPr/>
          <a:lstStyle/>
          <a:p>
            <a:r>
              <a:rPr lang="da-DK" dirty="0"/>
              <a:t>Toning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460" y="1383618"/>
            <a:ext cx="7488237" cy="2592388"/>
          </a:xfrm>
        </p:spPr>
        <p:txBody>
          <a:bodyPr/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a-DK" dirty="0"/>
              <a:t>Specialpædagogisk toning</a:t>
            </a:r>
            <a:endParaRPr lang="en-US" dirty="0"/>
          </a:p>
          <a:p>
            <a:pPr fontAlgn="base"/>
            <a:endParaRPr lang="da-DK" dirty="0"/>
          </a:p>
          <a:p>
            <a:pPr fontAlgn="base"/>
            <a:r>
              <a:rPr lang="da-DK" dirty="0"/>
              <a:t>Her erstattes et undervisningsfag af 3 specialiseringsmoduler på toningen.</a:t>
            </a:r>
            <a:endParaRPr lang="en-US" dirty="0"/>
          </a:p>
          <a:p>
            <a:pPr fontAlgn="base"/>
            <a:r>
              <a:rPr lang="da-DK" dirty="0"/>
              <a:t>Dansk eller matematik som 1. undervisningsfag, men valgfrit 2. undervisningsfag</a:t>
            </a:r>
            <a:r>
              <a:rPr lang="en-US" dirty="0"/>
              <a:t>​.</a:t>
            </a:r>
          </a:p>
          <a:p>
            <a:pPr fontAlgn="base"/>
            <a:r>
              <a:rPr lang="da-DK" dirty="0"/>
              <a:t>Følger samme hold på specialiseringsmodulerne, hvilket giver et tættere studiemiljø.</a:t>
            </a:r>
          </a:p>
          <a:p>
            <a:pPr fontAlgn="base"/>
            <a:endParaRPr lang="en-US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52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Modulformer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527634"/>
            <a:ext cx="7488237" cy="2880854"/>
          </a:xfrm>
        </p:spPr>
        <p:txBody>
          <a:bodyPr/>
          <a:lstStyle/>
          <a:p>
            <a:r>
              <a:rPr lang="da-DK" sz="1200" b="1" dirty="0">
                <a:solidFill>
                  <a:schemeClr val="tx1"/>
                </a:solidFill>
              </a:rPr>
              <a:t>Dag </a:t>
            </a:r>
            <a:r>
              <a:rPr lang="da-DK" sz="1200" dirty="0">
                <a:solidFill>
                  <a:schemeClr val="tx1"/>
                </a:solidFill>
              </a:rPr>
              <a:t>(kl. 8-17) (med ordinære lærerstuderende) – stort moduludbud (alle PL-moduler og alle undervisningsfag)</a:t>
            </a:r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b="1" dirty="0">
                <a:solidFill>
                  <a:schemeClr val="tx1"/>
                </a:solidFill>
              </a:rPr>
              <a:t>Aften </a:t>
            </a:r>
            <a:r>
              <a:rPr lang="da-DK" sz="1200" dirty="0">
                <a:solidFill>
                  <a:schemeClr val="tx1"/>
                </a:solidFill>
              </a:rPr>
              <a:t>(kl. 17-21) (rene merithold) – begrænset moduludbud (alle PL-moduler og udvalgte undervisningsfag)</a:t>
            </a:r>
            <a:endParaRPr lang="da-DK" sz="1200" b="1" dirty="0">
              <a:solidFill>
                <a:schemeClr val="tx1"/>
              </a:solidFill>
            </a:endParaRPr>
          </a:p>
          <a:p>
            <a:r>
              <a:rPr lang="da-DK" sz="1200" b="1" dirty="0">
                <a:solidFill>
                  <a:schemeClr val="tx1"/>
                </a:solidFill>
              </a:rPr>
              <a:t>Net </a:t>
            </a:r>
            <a:r>
              <a:rPr lang="da-DK" sz="1200" dirty="0">
                <a:solidFill>
                  <a:schemeClr val="tx1"/>
                </a:solidFill>
              </a:rPr>
              <a:t>(med ordinære lærerstuderende, men mange meritlærerstuderende) – begrænset moduludbud (alle PL-moduler og udvalgte undervisningsfag (dansk, matematik, engelsk, historie, kristendomskundskab/religion og samfundsfag)</a:t>
            </a:r>
          </a:p>
          <a:p>
            <a:r>
              <a:rPr lang="da-DK" sz="1200" dirty="0">
                <a:solidFill>
                  <a:schemeClr val="tx1"/>
                </a:solidFill>
              </a:rPr>
              <a:t>Bemærk: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chemeClr val="tx1"/>
                </a:solidFill>
              </a:rPr>
              <a:t>Der er ca. 4 timers undervisning om ugen på </a:t>
            </a:r>
            <a:r>
              <a:rPr lang="da-DK" sz="1200" b="1" dirty="0">
                <a:solidFill>
                  <a:schemeClr val="tx1"/>
                </a:solidFill>
              </a:rPr>
              <a:t>dag </a:t>
            </a:r>
            <a:r>
              <a:rPr lang="da-DK" sz="1200" dirty="0">
                <a:solidFill>
                  <a:schemeClr val="tx1"/>
                </a:solidFill>
              </a:rPr>
              <a:t>(formiddag eller eftermiddag) og </a:t>
            </a:r>
            <a:r>
              <a:rPr lang="da-DK" sz="1200" b="1" dirty="0">
                <a:solidFill>
                  <a:schemeClr val="tx1"/>
                </a:solidFill>
              </a:rPr>
              <a:t>aften</a:t>
            </a:r>
            <a:r>
              <a:rPr lang="da-DK" sz="1200" dirty="0">
                <a:solidFill>
                  <a:schemeClr val="tx1"/>
                </a:solidFill>
              </a:rPr>
              <a:t>, og et modul på 10 ECTS strækker sig over et semester (januar-maj/august-december)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chemeClr val="tx1"/>
                </a:solidFill>
              </a:rPr>
              <a:t>Det er muligt at læse enkelte moduler i Helsingør og på Bornholm på </a:t>
            </a:r>
            <a:r>
              <a:rPr lang="da-DK" sz="1200" b="1" dirty="0">
                <a:solidFill>
                  <a:schemeClr val="tx1"/>
                </a:solidFill>
              </a:rPr>
              <a:t>dag</a:t>
            </a:r>
            <a:endParaRPr lang="da-DK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chemeClr val="tx1"/>
                </a:solidFill>
              </a:rPr>
              <a:t>Skemapositionen kan ændre sig fra semester til semester på </a:t>
            </a:r>
            <a:r>
              <a:rPr lang="da-DK" sz="1200" b="1" dirty="0">
                <a:solidFill>
                  <a:schemeClr val="tx1"/>
                </a:solidFill>
              </a:rPr>
              <a:t>dag og net</a:t>
            </a:r>
            <a:r>
              <a:rPr lang="da-DK" sz="1200" dirty="0">
                <a:solidFill>
                  <a:schemeClr val="tx1"/>
                </a:solidFill>
              </a:rPr>
              <a:t>, ligesom der vil være et semesters pause mellem modul 2 og 3 på alle undervisningsfag undtagen dansk, matematik og engelsk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200" dirty="0">
                <a:solidFill>
                  <a:schemeClr val="tx1"/>
                </a:solidFill>
              </a:rPr>
              <a:t>Der vil være komprimerede forløb (undervisning to gange om ugen) på </a:t>
            </a:r>
            <a:r>
              <a:rPr lang="da-DK" sz="1200" b="1" dirty="0">
                <a:solidFill>
                  <a:schemeClr val="tx1"/>
                </a:solidFill>
              </a:rPr>
              <a:t>dag</a:t>
            </a:r>
            <a:r>
              <a:rPr lang="da-DK" sz="1200" dirty="0">
                <a:solidFill>
                  <a:schemeClr val="tx1"/>
                </a:solidFill>
              </a:rPr>
              <a:t> i de semestre, hvor de ordinære lærerstuderende er i praktik eller har tværprofessionelt forløb.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87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Netbaserede</a:t>
            </a:r>
            <a:r>
              <a:rPr lang="da-DK" dirty="0"/>
              <a:t> moduler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896" y="1311610"/>
            <a:ext cx="7488237" cy="28443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tx1"/>
                </a:solidFill>
              </a:rPr>
              <a:t>Undervisning og vejledning er tilrettelagt dels som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>
                <a:solidFill>
                  <a:schemeClr val="tx1"/>
                </a:solidFill>
              </a:rPr>
              <a:t>Fysisk tilstedeværelsesundervisning: </a:t>
            </a:r>
            <a:r>
              <a:rPr lang="da-DK" sz="1400" dirty="0">
                <a:solidFill>
                  <a:schemeClr val="tx1"/>
                </a:solidFill>
              </a:rPr>
              <a:t>4 indkald/semester: fredag 12.30-18.00, lørdag 9.30-13.30, lørdag 14.00 - 17.30 (75% mødepligt)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1400" b="1" dirty="0" err="1">
                <a:solidFill>
                  <a:schemeClr val="tx1"/>
                </a:solidFill>
              </a:rPr>
              <a:t>Netbaseret</a:t>
            </a:r>
            <a:r>
              <a:rPr lang="da-DK" sz="1400" b="1" dirty="0">
                <a:solidFill>
                  <a:schemeClr val="tx1"/>
                </a:solidFill>
              </a:rPr>
              <a:t> undervisning</a:t>
            </a:r>
            <a:r>
              <a:rPr lang="da-DK" sz="1400" dirty="0">
                <a:solidFill>
                  <a:schemeClr val="tx1"/>
                </a:solidFill>
              </a:rPr>
              <a:t>:</a:t>
            </a:r>
          </a:p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400" b="1" dirty="0">
                <a:solidFill>
                  <a:schemeClr val="tx1"/>
                </a:solidFill>
              </a:rPr>
              <a:t>Synkron onlineundervisning:</a:t>
            </a:r>
            <a:r>
              <a:rPr lang="da-DK" sz="1400" dirty="0">
                <a:solidFill>
                  <a:schemeClr val="tx1"/>
                </a:solidFill>
              </a:rPr>
              <a:t> 4-5 indkald, mandag-torsdag aften kl.18-21 </a:t>
            </a:r>
          </a:p>
          <a:p>
            <a:pPr marL="466725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1400" b="1" dirty="0">
                <a:solidFill>
                  <a:schemeClr val="tx1"/>
                </a:solidFill>
              </a:rPr>
              <a:t>Asynkron undervisning: </a:t>
            </a:r>
            <a:r>
              <a:rPr lang="da-DK" sz="1400" dirty="0">
                <a:solidFill>
                  <a:schemeClr val="tx1"/>
                </a:solidFill>
              </a:rPr>
              <a:t>arbejde med opgaver individuelt eller i studiegrupper, feedback m.m.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tx1"/>
                </a:solidFill>
              </a:rPr>
              <a:t>Se mere på </a:t>
            </a:r>
            <a:r>
              <a:rPr lang="da-DK" sz="1200" dirty="0">
                <a:solidFill>
                  <a:schemeClr val="tx1"/>
                </a:solidFill>
                <a:hlinkClick r:id="rId2"/>
              </a:rPr>
              <a:t>https://www.kp.dk/uddannelser/laerer/netuddannelse/</a:t>
            </a:r>
            <a:endParaRPr lang="da-DK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4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816100"/>
            <a:ext cx="7488237" cy="2051794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Der kan i særlige tilfælde dispenseres fra adgangsbetingelser, hvis en samlet vurdering af ansøgerens kvalifikationer og kompetencer begrunder optagelse.</a:t>
            </a:r>
          </a:p>
          <a:p>
            <a:r>
              <a:rPr lang="da-DK" dirty="0">
                <a:solidFill>
                  <a:schemeClr val="tx1"/>
                </a:solidFill>
              </a:rPr>
              <a:t>Dispensation gives på baggrund af en konkret og individuel vurdering af ansøgeren.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31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Optagelse</a:t>
            </a:r>
            <a:br>
              <a:rPr lang="da-DK" dirty="0"/>
            </a:br>
            <a:r>
              <a:rPr lang="da-DK" sz="2000" dirty="0"/>
              <a:t>Undervisningsfag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Vær opmærksom på, at der er adgangskrav til de enkelte undervisningsfag.</a:t>
            </a:r>
          </a:p>
          <a:p>
            <a:r>
              <a:rPr lang="da-DK" dirty="0">
                <a:solidFill>
                  <a:schemeClr val="tx1"/>
                </a:solidFill>
              </a:rPr>
              <a:t>Se mere her: </a:t>
            </a:r>
            <a:r>
              <a:rPr lang="da-DK" sz="1200" dirty="0">
                <a:solidFill>
                  <a:schemeClr val="tx1"/>
                </a:solidFill>
                <a:hlinkClick r:id="rId2"/>
              </a:rPr>
              <a:t>https://www.kp.dk/optagelse-og-vejledning/adgangskrav-til-undervisningsfag/</a:t>
            </a:r>
            <a:endParaRPr lang="da-DK" sz="1200" dirty="0">
              <a:solidFill>
                <a:schemeClr val="tx1"/>
              </a:solidFill>
            </a:endParaRPr>
          </a:p>
          <a:p>
            <a:endParaRPr lang="da-DK" sz="1200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Du kan i særlige tilfælde og efter en konkret vurdering få adgang til at følge et undervisningsfag, selv om du ikke opfylder adgangsbetingelserne, hvis du på anden vis har opnået relevante kompetencer. </a:t>
            </a:r>
          </a:p>
          <a:p>
            <a:r>
              <a:rPr lang="da-DK" dirty="0">
                <a:solidFill>
                  <a:schemeClr val="tx1"/>
                </a:solidFill>
              </a:rPr>
              <a:t>Vurderingen finder sted i forbindelse med ansøgningen.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Informationsmøde</a:t>
            </a:r>
            <a:br>
              <a:rPr lang="da-DK" dirty="0"/>
            </a:br>
            <a:r>
              <a:rPr lang="da-DK" dirty="0"/>
              <a:t>Meritlæreruddannelsen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Campus Carlsberg</a:t>
            </a:r>
          </a:p>
        </p:txBody>
      </p:sp>
      <p:sp>
        <p:nvSpPr>
          <p:cNvPr id="4" name="Date_DateCustomE"/>
          <p:cNvSpPr txBox="1">
            <a:spLocks/>
          </p:cNvSpPr>
          <p:nvPr/>
        </p:nvSpPr>
        <p:spPr>
          <a:xfrm>
            <a:off x="758429" y="4643665"/>
            <a:ext cx="2045946" cy="252010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FFF6BF-A8DF-4250-955E-8CA6640223DA}" type="datetime2">
              <a:rPr lang="da-DK" sz="1400" smtClean="0">
                <a:latin typeface="Georgia" panose="02040502050405020303" pitchFamily="18" charset="0"/>
              </a:rPr>
              <a:pPr/>
              <a:t>18. april 2021</a:t>
            </a:fld>
            <a:endParaRPr lang="da-DK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7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Merit for moduler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75971" y="1419622"/>
            <a:ext cx="7488237" cy="2592388"/>
          </a:xfrm>
        </p:spPr>
        <p:txBody>
          <a:bodyPr/>
          <a:lstStyle/>
          <a:p>
            <a:r>
              <a:rPr lang="da-DK" sz="1400" dirty="0">
                <a:solidFill>
                  <a:schemeClr val="tx1"/>
                </a:solidFill>
              </a:rPr>
              <a:t>Du kan søge om merit for moduler enten i forbindelse med ansøgning om optagelse eller senere i uddannelsesforløbet.</a:t>
            </a:r>
          </a:p>
          <a:p>
            <a:r>
              <a:rPr lang="da-DK" sz="1400" dirty="0">
                <a:solidFill>
                  <a:schemeClr val="tx1"/>
                </a:solidFill>
              </a:rPr>
              <a:t>Vi giver merit på baggrund af et uddannelseselement fra en anden videregående uddannelse, der i forhold til niveau (mindst professionsbachelorniveau), omfang (ECTS-point) og indhold (kompetence-, videns- og færdighedsmål) står mål med et givent modul på læreruddannelsen.</a:t>
            </a:r>
          </a:p>
          <a:p>
            <a:r>
              <a:rPr lang="da-DK" sz="1400" dirty="0">
                <a:solidFill>
                  <a:schemeClr val="tx1"/>
                </a:solidFill>
              </a:rPr>
              <a:t>Studerende, der får merit for et undervisningsfag, skal stadig deltage i praktik i faget.</a:t>
            </a:r>
          </a:p>
          <a:p>
            <a:r>
              <a:rPr lang="da-DK" sz="1400" dirty="0">
                <a:solidFill>
                  <a:schemeClr val="tx1"/>
                </a:solidFill>
              </a:rPr>
              <a:t>Får man merit, helt eller delvist, for et undervisningsfag eller PL-moduler, skal man stadig op til </a:t>
            </a:r>
            <a:r>
              <a:rPr lang="da-DK" sz="1400" b="1" dirty="0">
                <a:solidFill>
                  <a:schemeClr val="tx1"/>
                </a:solidFill>
              </a:rPr>
              <a:t>den samlede kompetencemålsprøve </a:t>
            </a:r>
            <a:r>
              <a:rPr lang="da-DK" sz="1400" dirty="0">
                <a:solidFill>
                  <a:schemeClr val="tx1"/>
                </a:solidFill>
              </a:rPr>
              <a:t>og vil blive prøvet i alle fagets kompetencemål – også dem, man har fået merit for.</a:t>
            </a:r>
            <a:endParaRPr lang="da-DK" sz="1400" dirty="0">
              <a:effectLst/>
              <a:ea typeface="Calibri" panose="020F0502020204030204" pitchFamily="34" charset="0"/>
            </a:endParaRPr>
          </a:p>
          <a:p>
            <a:endParaRPr lang="da-DK" sz="140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2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Priser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068" y="1419622"/>
            <a:ext cx="7488757" cy="2808312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Gældende priser: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pr. modul: 4.600 kr.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praktikmodul: 6.500 kr.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tx1"/>
                </a:solidFill>
              </a:rPr>
              <a:t>kompetencemålsprøve inklusive to vejledningslektioner: 3.100 kr. (man skal kun betale for kompetencemålsprøven, hvis man har fået merit for alle moduler på et fag, ellers er den inkluderet i modulprisen)</a:t>
            </a:r>
          </a:p>
          <a:p>
            <a:r>
              <a:rPr lang="da-DK" dirty="0">
                <a:solidFill>
                  <a:schemeClr val="tx1"/>
                </a:solidFill>
              </a:rPr>
              <a:t>Priserne reguleres pr. kalenderår.</a:t>
            </a:r>
          </a:p>
          <a:p>
            <a:r>
              <a:rPr lang="da-DK" dirty="0">
                <a:solidFill>
                  <a:schemeClr val="tx1"/>
                </a:solidFill>
              </a:rPr>
              <a:t>Betaling sker pr. semester for det antal moduler, man læser.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2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63588" y="1491630"/>
            <a:ext cx="7488237" cy="30603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a-DK" dirty="0">
                <a:solidFill>
                  <a:schemeClr val="tx1"/>
                </a:solidFill>
              </a:rPr>
              <a:t>Sådan søger du: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Elektronisk ansøgningsskema på kp.dk –&gt; Uddannelser –&gt; Meritlærer -&gt; Ansøg om optagelse på </a:t>
            </a:r>
            <a:r>
              <a:rPr lang="da-DK" dirty="0" err="1">
                <a:solidFill>
                  <a:schemeClr val="tx1"/>
                </a:solidFill>
              </a:rPr>
              <a:t>meritlæreruddannelsen</a:t>
            </a:r>
            <a:endParaRPr lang="da-DK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Husk dokumentation for uddannelse (videregående og gymnasial) og eventuelt erhvervserfaring (hvis du søger ind på baggrund af en erhvervsuddannelse)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Vi spørger i ansøgningsskemaet, hvilke undervisningsfag du ønsker at læse på din meritlæreruddannelse (angivelsen er ikke bindende, men valg af første undervisningsfag er vigtigt)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Søg eventuelt merit for moduler – husk dokumentation (studieordning for den uddannelse, du søger merit på baggrund af)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98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Ansøgning</a:t>
            </a:r>
            <a:br>
              <a:rPr lang="da-DK" dirty="0"/>
            </a:br>
            <a:r>
              <a:rPr lang="da-DK" sz="2000" dirty="0"/>
              <a:t>Kalender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Ansøgningsfrist senest 1. maj 2021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Du får senest svar senest uge 25 med forslag til første semesters studieforløb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1"/>
                </a:solidFill>
              </a:rPr>
              <a:t>Introduktionsmøde i uge 33 og studiestart i uge 34 i august</a:t>
            </a: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2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934" y="166073"/>
            <a:ext cx="7488758" cy="468052"/>
          </a:xfrm>
        </p:spPr>
        <p:txBody>
          <a:bodyPr/>
          <a:lstStyle/>
          <a:p>
            <a:r>
              <a:rPr lang="da-DK" dirty="0"/>
              <a:t>Mere information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772195" y="878142"/>
            <a:ext cx="7488237" cy="2592388"/>
          </a:xfrm>
        </p:spPr>
        <p:txBody>
          <a:bodyPr/>
          <a:lstStyle/>
          <a:p>
            <a:r>
              <a:rPr lang="da-DK" dirty="0"/>
              <a:t>Læs om </a:t>
            </a:r>
            <a:r>
              <a:rPr lang="da-DK" dirty="0" err="1"/>
              <a:t>meritlæreruddannelsen</a:t>
            </a:r>
            <a:r>
              <a:rPr lang="da-DK" dirty="0"/>
              <a:t> her: </a:t>
            </a:r>
            <a:r>
              <a:rPr lang="da-DK" sz="1200" dirty="0">
                <a:hlinkClick r:id="rId2"/>
              </a:rPr>
              <a:t>https://www.kp.dk/uddannelser/meritlaerer/</a:t>
            </a:r>
            <a:endParaRPr lang="da-DK" sz="1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C90D3E4-58C6-4364-85A8-2F077E2F0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4" y="1311610"/>
            <a:ext cx="6212073" cy="33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2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Velkommen til </a:t>
            </a:r>
            <a:r>
              <a:rPr lang="da-DK" dirty="0" err="1"/>
              <a:t>meritlæreruddannelsen</a:t>
            </a:r>
            <a:r>
              <a:rPr lang="da-DK" dirty="0"/>
              <a:t>!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800" dirty="0"/>
              <a:t>Vi glæder os til at se jer på Campus Carlsberg </a:t>
            </a:r>
            <a:r>
              <a:rPr lang="da-DK" sz="1800" dirty="0">
                <a:sym typeface="Wingdings" panose="05000000000000000000" pitchFamily="2" charset="2"/>
              </a:rPr>
              <a:t></a:t>
            </a:r>
            <a:endParaRPr lang="da-DK" sz="1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3" y="1649720"/>
            <a:ext cx="3538066" cy="23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576064"/>
          </a:xfrm>
        </p:spPr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1"/>
          </p:nvPr>
        </p:nvSpPr>
        <p:spPr>
          <a:xfrm>
            <a:off x="758682" y="1347614"/>
            <a:ext cx="7488237" cy="32403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a-DK" dirty="0"/>
              <a:t>Kl. 17.00-17.10:	Velkomst ved studiekoordinator for Åben Uddannelse,</a:t>
            </a:r>
          </a:p>
          <a:p>
            <a:r>
              <a:rPr lang="da-DK" dirty="0"/>
              <a:t>				Mette Marie </a:t>
            </a:r>
            <a:r>
              <a:rPr lang="da-DK" dirty="0" err="1"/>
              <a:t>Ladekær</a:t>
            </a:r>
            <a:r>
              <a:rPr lang="da-DK"/>
              <a:t> Gräs</a:t>
            </a:r>
            <a:endParaRPr lang="da-DK" dirty="0"/>
          </a:p>
          <a:p>
            <a:pPr>
              <a:spcAft>
                <a:spcPts val="0"/>
              </a:spcAft>
            </a:pPr>
            <a:r>
              <a:rPr lang="da-DK" dirty="0"/>
              <a:t>Kl. 17.10-17.20:	Oplæg ved meritlærerstuderende, Anne Gro 								Stensgaard om studiet set fra et studenterperspektiv</a:t>
            </a:r>
          </a:p>
          <a:p>
            <a:pPr>
              <a:spcAft>
                <a:spcPts val="0"/>
              </a:spcAft>
            </a:pPr>
            <a:endParaRPr lang="da-DK" dirty="0"/>
          </a:p>
          <a:p>
            <a:pPr>
              <a:spcAft>
                <a:spcPts val="0"/>
              </a:spcAft>
            </a:pPr>
            <a:r>
              <a:rPr lang="da-DK" dirty="0"/>
              <a:t>Kl. 17.20-17.30:	Oplæg ved underviser, Christina Helene Gellert Kürstein om 					fagområdet Pædagogik og Lærerfaglighed (PL)</a:t>
            </a:r>
          </a:p>
          <a:p>
            <a:pPr>
              <a:spcAft>
                <a:spcPts val="0"/>
              </a:spcAft>
            </a:pPr>
            <a:endParaRPr lang="da-DK" dirty="0"/>
          </a:p>
          <a:p>
            <a:pPr>
              <a:spcAft>
                <a:spcPts val="0"/>
              </a:spcAft>
            </a:pPr>
            <a:r>
              <a:rPr lang="da-DK" dirty="0"/>
              <a:t>Kl. 17.30-18.30:	Generel information om </a:t>
            </a:r>
            <a:r>
              <a:rPr lang="da-DK" dirty="0" err="1"/>
              <a:t>meritlæreruddannelsen</a:t>
            </a:r>
            <a:r>
              <a:rPr lang="da-DK" dirty="0"/>
              <a:t> ved 						studiekoordinatorer for </a:t>
            </a:r>
            <a:r>
              <a:rPr lang="da-DK" dirty="0" err="1"/>
              <a:t>meritlæreruddannelsen</a:t>
            </a:r>
            <a:r>
              <a:rPr lang="da-DK" dirty="0"/>
              <a:t>, Anne David 					Koue og Anders Bæk Brønsted</a:t>
            </a:r>
          </a:p>
          <a:p>
            <a:pPr>
              <a:spcAft>
                <a:spcPts val="0"/>
              </a:spcAft>
            </a:pPr>
            <a:endParaRPr lang="da-DK" dirty="0"/>
          </a:p>
          <a:p>
            <a:r>
              <a:rPr lang="da-DK" dirty="0"/>
              <a:t>Kl. 18.30-19.00:	Mulighed for spørgsmål individuelt</a:t>
            </a:r>
          </a:p>
        </p:txBody>
      </p:sp>
      <p:sp>
        <p:nvSpPr>
          <p:cNvPr id="5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55902C-8C1A-4DAD-A8E7-D33067E00D87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95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85099-C144-4E54-AC7F-9D7D0D3A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Kender du en medborger, som er nyankommen til Danmark?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A23FD4-2F51-4786-AB8E-8687B9C2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sz="1600" noProof="0" dirty="0">
                <a:latin typeface="+mn-lt"/>
                <a:cs typeface="Arial Bold"/>
              </a:rPr>
              <a:t>Har han/hun en uddannelse fra sit hjemland, og ønsker han/hun at blive lærer i Danmark?</a:t>
            </a:r>
            <a:endParaRPr lang="da-DK" sz="1600" dirty="0">
              <a:cs typeface="Arial Bold"/>
            </a:endParaRPr>
          </a:p>
          <a:p>
            <a:r>
              <a:rPr lang="da-DK" sz="1600" noProof="0" dirty="0">
                <a:latin typeface="+mn-lt"/>
                <a:cs typeface="Arial Bold"/>
              </a:rPr>
              <a:t>I så fald er vores forberedelseskursus måske en mulighed: </a:t>
            </a:r>
            <a:r>
              <a:rPr lang="da-DK" sz="1600" noProof="0" dirty="0">
                <a:solidFill>
                  <a:srgbClr val="0070C0"/>
                </a:solidFill>
                <a:latin typeface="+mn-lt"/>
                <a:cs typeface="Arial Bold"/>
                <a:hlinkClick r:id="rId2"/>
              </a:rPr>
              <a:t>FIF til læreruddannelsen</a:t>
            </a:r>
            <a:endParaRPr lang="da-DK" dirty="0">
              <a:solidFill>
                <a:srgbClr val="0070C0"/>
              </a:solidFill>
              <a:cs typeface="Arial Bold"/>
            </a:endParaRPr>
          </a:p>
          <a:p>
            <a:r>
              <a:rPr lang="da-DK" sz="1600" dirty="0">
                <a:cs typeface="Arial Bold"/>
              </a:rPr>
              <a:t>Vi holder informationsmøde om forberedelseskurset til læreruddannelsen: </a:t>
            </a:r>
            <a:r>
              <a:rPr lang="da-DK" sz="1600" noProof="0" dirty="0">
                <a:solidFill>
                  <a:srgbClr val="FF0000"/>
                </a:solidFill>
                <a:latin typeface="+mn-lt"/>
                <a:cs typeface="Arial Bold"/>
              </a:rPr>
              <a:t>Torsdag </a:t>
            </a:r>
            <a:r>
              <a:rPr lang="da-DK" sz="1600" dirty="0">
                <a:solidFill>
                  <a:srgbClr val="FF0000"/>
                </a:solidFill>
                <a:cs typeface="Arial Bold"/>
              </a:rPr>
              <a:t>den 15. april, kl. 17.00-18.30</a:t>
            </a:r>
            <a:endParaRPr lang="da-DK" sz="1600" noProof="0" dirty="0">
              <a:solidFill>
                <a:srgbClr val="FF0000"/>
              </a:solidFill>
              <a:latin typeface="+mn-lt"/>
              <a:cs typeface="Arial Bold"/>
            </a:endParaRP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605CFE-6D33-4FC7-AD82-DD67D12B54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78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læse til lærer?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Meningsfuldt at bidrage til næste generations dannelse og uddannelse – at kunne gøre en forskel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Fagligt udfordrende og relationelt givende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Lærermangel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dirty="0"/>
              <a:t>Meritlærere er efterspurgt arbejdskraft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9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Adgang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Hvis du har en afsluttet kandidat-, bachelor- eller professionsbacheloruddannelse</a:t>
            </a:r>
          </a:p>
          <a:p>
            <a:r>
              <a:rPr lang="da-DK" dirty="0"/>
              <a:t>eller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er fyldt 25 år,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har en uddannelse på mindst erhvervsuddannelsesniveau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dirty="0"/>
              <a:t>og mindst to års erhvervserfaring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10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Overblik</a:t>
            </a:r>
            <a:br>
              <a:rPr lang="da-DK" dirty="0"/>
            </a:br>
            <a:r>
              <a:rPr lang="da-DK" sz="2000" dirty="0"/>
              <a:t>Indhold og omfang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Meritlæreruddannelsen: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I alt 150 ECTS-point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dirty="0"/>
              <a:t>100 ECTS-point fordelt på 3 undervisningsfag (UV1-3)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dirty="0"/>
              <a:t>40 ECTS-point inden for fagområdet pædagogik og lærerfaglighed (</a:t>
            </a:r>
            <a:r>
              <a:rPr lang="da-DK" dirty="0" err="1"/>
              <a:t>Pla</a:t>
            </a:r>
            <a:r>
              <a:rPr lang="da-DK" dirty="0"/>
              <a:t>-d)</a:t>
            </a:r>
          </a:p>
          <a:p>
            <a:pPr marL="466725" lvl="1" indent="-285750">
              <a:buFont typeface="Wingdings" panose="05000000000000000000" pitchFamily="2" charset="2"/>
              <a:buChar char="Ø"/>
            </a:pPr>
            <a:r>
              <a:rPr lang="da-DK" dirty="0"/>
              <a:t>10 ECTS-point praktikmodul (PR3)</a:t>
            </a:r>
          </a:p>
          <a:p>
            <a:endParaRPr lang="da-DK" dirty="0"/>
          </a:p>
          <a:p>
            <a:r>
              <a:rPr lang="da-DK" dirty="0"/>
              <a:t>Bemærk: Meritlæreruddannelsen er således 90 ECTS-point kortere end den ordinære læreruddannelse (4 års fuldtidsstudier)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2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00" y="663538"/>
            <a:ext cx="7488758" cy="828092"/>
          </a:xfrm>
        </p:spPr>
        <p:txBody>
          <a:bodyPr/>
          <a:lstStyle/>
          <a:p>
            <a:r>
              <a:rPr lang="da-DK" dirty="0"/>
              <a:t>Overblik</a:t>
            </a:r>
            <a:br>
              <a:rPr lang="da-DK" dirty="0"/>
            </a:br>
            <a:r>
              <a:rPr lang="da-DK" sz="2000" dirty="0"/>
              <a:t>Forløb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Uddannelsen er en fleksibelt tilrettelagt betalings- og deltidsuddannelse, der typisk tager omkring 4 år at gennemføre (deltidsstudier) med job ved siden af.</a:t>
            </a:r>
          </a:p>
          <a:p>
            <a:r>
              <a:rPr lang="da-DK" dirty="0"/>
              <a:t>Du tilrettelægger uddannelsesforløbet individuelt på baggrund af dine ønsker og kvalifikationer, og du kan læse modulerne på dag-, aften- eller net-hold.</a:t>
            </a:r>
          </a:p>
          <a:p>
            <a:r>
              <a:rPr lang="da-DK" dirty="0"/>
              <a:t>Du skal gennemføre uddannelsen inden for 6 år.</a:t>
            </a:r>
          </a:p>
          <a:p>
            <a:r>
              <a:rPr lang="da-DK" dirty="0"/>
              <a:t>Eksempel på studieforløb: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937CCFF-9909-4E59-A257-4E4C9924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9" y="3507854"/>
            <a:ext cx="6768752" cy="11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8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Undervisningsfag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Vi anbefaler: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b="1" dirty="0"/>
              <a:t>Dansk</a:t>
            </a:r>
            <a:r>
              <a:rPr lang="da-DK" dirty="0"/>
              <a:t> eller </a:t>
            </a:r>
            <a:r>
              <a:rPr lang="da-DK" b="1" dirty="0"/>
              <a:t>matematik </a:t>
            </a:r>
            <a:r>
              <a:rPr lang="da-DK" dirty="0"/>
              <a:t>1.-6./4.-10.-klassetrin (40 ECTS-point) – alternativt </a:t>
            </a:r>
            <a:r>
              <a:rPr lang="da-DK" b="1" dirty="0"/>
              <a:t>engelsk</a:t>
            </a:r>
            <a:r>
              <a:rPr lang="da-DK" dirty="0"/>
              <a:t> 1.-6./4.-10.-klassetrin (40 ECTS-point)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/>
              <a:t>2 andre undervisningsfag (af hver 30 ECTS-point)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/>
          </a:p>
          <a:p>
            <a:r>
              <a:rPr lang="da-DK" dirty="0"/>
              <a:t>Bemærk: Der er adgangskrav til undervisningsfag på baggrund af din gymnasiale uddannelse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176F0-4EB5-41D1-866E-A621282BE2B8}" type="datetime2">
              <a:rPr lang="da-DK" smtClean="0"/>
              <a:t>18. april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307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7327925817204"/>
</p:tagLst>
</file>

<file path=ppt/theme/theme1.xml><?xml version="1.0" encoding="utf-8"?>
<a:theme xmlns:a="http://schemas.openxmlformats.org/drawingml/2006/main" name="Københavns Professionshøjskole">
  <a:themeElements>
    <a:clrScheme name="Københavns Professionshøjskol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3C3C"/>
      </a:accent1>
      <a:accent2>
        <a:srgbClr val="FA8C8C"/>
      </a:accent2>
      <a:accent3>
        <a:srgbClr val="FAD9D9"/>
      </a:accent3>
      <a:accent4>
        <a:srgbClr val="005447"/>
      </a:accent4>
      <a:accent5>
        <a:srgbClr val="449A92"/>
      </a:accent5>
      <a:accent6>
        <a:srgbClr val="C6DEDB"/>
      </a:accent6>
      <a:hlink>
        <a:srgbClr val="FA3C3C"/>
      </a:hlink>
      <a:folHlink>
        <a:srgbClr val="005447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  <a:effectLst/>
      </a:spPr>
      <a:bodyPr rtlCol="0" anchor="ctr"/>
      <a:lstStyle>
        <a:defPPr algn="ctr">
          <a:defRPr dirty="0" err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9233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b="1" noProof="0" dirty="0">
            <a:solidFill>
              <a:schemeClr val="bg1"/>
            </a:solidFill>
            <a:latin typeface="+mn-lt"/>
            <a:cs typeface="Arial 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pol Basis.potx" id="{AE914001-0B5F-4CC7-BC1C-7FDF869E2037}" vid="{4D584845-0B5D-4D78-8C36-79E14000C3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DA3C87850F4947A7CCA132524D497F" ma:contentTypeVersion="0" ma:contentTypeDescription="Opret et nyt dokument." ma:contentTypeScope="" ma:versionID="02abc70f7d19fb55a124a88018d401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e48eac155cc38e7d0f88ac16a30a7c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699AA0-1847-4313-BC0F-CF4F2A383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178B94-E740-49F7-A4DD-B7CFEB39CEE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2484C63-9E43-4788-9913-E455BE9AFA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Skærmshow (16:9)</PresentationFormat>
  <Paragraphs>170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Wingdings</vt:lpstr>
      <vt:lpstr>Københavns Professionshøjskole</vt:lpstr>
      <vt:lpstr>PowerPoint-præsentation</vt:lpstr>
      <vt:lpstr>Informationsmøde Meritlæreruddannelsen</vt:lpstr>
      <vt:lpstr>Program</vt:lpstr>
      <vt:lpstr>Kender du en medborger, som er nyankommen til Danmark?</vt:lpstr>
      <vt:lpstr>Hvorfor læse til lærer?</vt:lpstr>
      <vt:lpstr>Adgang</vt:lpstr>
      <vt:lpstr>Overblik Indhold og omfang</vt:lpstr>
      <vt:lpstr>Overblik Forløb</vt:lpstr>
      <vt:lpstr>Undervisningsfag</vt:lpstr>
      <vt:lpstr>Undervisningsfag 30 ECTS-point</vt:lpstr>
      <vt:lpstr>Undervisningsfag 30 ECTS-point</vt:lpstr>
      <vt:lpstr>Valg af undervisningsfag</vt:lpstr>
      <vt:lpstr>Pædagogik og lærerfaglighed 40 ECTS-point</vt:lpstr>
      <vt:lpstr>Praktik (PR3) 10 ECTS-point</vt:lpstr>
      <vt:lpstr>Toning</vt:lpstr>
      <vt:lpstr>Modulformer</vt:lpstr>
      <vt:lpstr>Netbaserede moduler</vt:lpstr>
      <vt:lpstr>Optagelse</vt:lpstr>
      <vt:lpstr>Optagelse Undervisningsfag</vt:lpstr>
      <vt:lpstr>Merit for moduler</vt:lpstr>
      <vt:lpstr>Priser</vt:lpstr>
      <vt:lpstr>Ansøgning</vt:lpstr>
      <vt:lpstr>Ansøgning Kalender</vt:lpstr>
      <vt:lpstr>Mere information</vt:lpstr>
      <vt:lpstr>Velkommen til meritlæreruddannelsen!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2021-04-18T16:08:24Z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2017-09-21T12:30:54.3270011Z</vt:lpwstr>
  </property>
  <property fmtid="{D5CDD505-2E9C-101B-9397-08002B2CF9AE}" pid="3" name="ContentTypeId">
    <vt:lpwstr>0x010100FBDA3C87850F4947A7CCA132524D497F</vt:lpwstr>
  </property>
</Properties>
</file>