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1" r:id="rId6"/>
    <p:sldId id="293" r:id="rId7"/>
    <p:sldId id="264" r:id="rId8"/>
    <p:sldId id="271" r:id="rId9"/>
    <p:sldId id="272" r:id="rId10"/>
    <p:sldId id="273" r:id="rId11"/>
    <p:sldId id="312" r:id="rId12"/>
    <p:sldId id="274" r:id="rId13"/>
    <p:sldId id="297" r:id="rId14"/>
    <p:sldId id="311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95" r:id="rId27"/>
    <p:sldId id="287" r:id="rId28"/>
    <p:sldId id="288" r:id="rId29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  <a:srgbClr val="000000"/>
    <a:srgbClr val="FA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876" y="5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27-02-2024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41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kan vi se, at det her er en undervisningssituation – og kan vi se det? </a:t>
            </a:r>
          </a:p>
          <a:p>
            <a:r>
              <a:rPr lang="da-DK" dirty="0"/>
              <a:t>Hvordan kan vi se, at her er læring i gang? </a:t>
            </a:r>
          </a:p>
          <a:p>
            <a:r>
              <a:rPr lang="da-DK" dirty="0"/>
              <a:t>Hvordan kan vi se, at her udvikles sociale og emotionelle kompetencer?</a:t>
            </a:r>
          </a:p>
          <a:p>
            <a:endParaRPr lang="da-DK" dirty="0"/>
          </a:p>
          <a:p>
            <a:r>
              <a:rPr lang="da-DK" dirty="0"/>
              <a:t>Fotokilder: </a:t>
            </a:r>
            <a:br>
              <a:rPr lang="da-DK" dirty="0"/>
            </a:br>
            <a:r>
              <a:rPr lang="da-DK" dirty="0"/>
              <a:t>https://www.zand.news/lokalt/ringsted/ringsteds-folkeskoler-faar-mere-maalrettet-undervisning/#gsc.tab=0</a:t>
            </a:r>
            <a:br>
              <a:rPr lang="da-DK" dirty="0"/>
            </a:br>
            <a:r>
              <a:rPr lang="da-DK" dirty="0"/>
              <a:t>https://magasinetskolen.dk/artikler/2016/06/folkeskolelaerer-loeste-et-problem-med-daarlig-akustik</a:t>
            </a:r>
          </a:p>
          <a:p>
            <a:r>
              <a:rPr lang="da-DK" dirty="0"/>
              <a:t>https://www.brondby.dk/sitecore/content/Subsites/Skole/Broendbyoester-Skole/Home/Broendbyoester-Skole/En-typisk-dag/En-typisk-dag-i-udskolingen.aspx</a:t>
            </a:r>
          </a:p>
          <a:p>
            <a:r>
              <a:rPr lang="da-DK" dirty="0"/>
              <a:t>https://denblaaplanet.dk/nyt-udendoers-undervisningsforloeb-til-udskoling-og-gymnasier/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B59E-0AAA-49D7-857B-8FEDC9BA76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40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E78B8-ECEA-19FA-F4D7-C62A979B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3278BC-30FE-BB01-9F25-03B29396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9E72E3-51B0-3572-712D-1FD3BFE7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C7A-7FAF-4D02-8613-2FBDC15D26DF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AE75AA-F354-A484-546A-FA19CE80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5FD0FC-FBB4-325E-8190-54111E9F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D0DE-C12C-41F4-81CC-5C5EC4A4BD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27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 descr="E:\Documents\Peter\Arbejde\Logo\KP_Logo_mærke_navnetræk\KP_Logo\Office_use_RGB\Asset 2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4" y="1552293"/>
            <a:ext cx="3884092" cy="20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Documents\Peter\Arbejde\Logo\KP_Logo_mærke_navnetræk\KP_Logo\Office_use_RGB\Asset 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7" y="4528786"/>
            <a:ext cx="729572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3C3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ocuments\Peter\Arbejde\Logo\KP_Logo_mærke_navnetræk\KP_Logo\Office_use_RGB\Asset 4@4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0" y="1552915"/>
            <a:ext cx="388172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6" r:id="rId14"/>
    <p:sldLayoutId id="2147483708" r:id="rId1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rgbClr val="FF0000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ag-timetal-og-overgange/fag-emner-og-tvaergaaende-temaer/folkeskolens-fag" TargetMode="External"/><Relationship Id="rId2" Type="http://schemas.openxmlformats.org/officeDocument/2006/relationships/hyperlink" Target="https://www.uvm.dk/folkeskolen/fag-timetal-og-overgange/timeta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uddannelser/laerer/netuddannelse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optagelse-og-vejledning/adgangskrav-til-undervisningsfag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uddannelser/meritlaerer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kp.dk/uddannelser/meritlaerer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erit-lu@kp.d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get.dk/uddannelse/artikel/skoler-vil-gerne-have-meritlaerere" TargetMode="External"/><Relationship Id="rId2" Type="http://schemas.openxmlformats.org/officeDocument/2006/relationships/hyperlink" Target="https://www.folkeskolen.dk/1872007/forsker-danmark-skal-bremse-stigende-laerermangel-n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6" name="USR_Title"/>
          <p:cNvSpPr txBox="1"/>
          <p:nvPr/>
        </p:nvSpPr>
        <p:spPr>
          <a:xfrm>
            <a:off x="906285" y="4024715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7" name="OFF_Addressheading1"/>
          <p:cNvSpPr txBox="1"/>
          <p:nvPr/>
        </p:nvSpPr>
        <p:spPr>
          <a:xfrm>
            <a:off x="906287" y="422793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22B0E-3843-496E-B153-35353F3A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  <a:br>
              <a:rPr lang="da-DK" dirty="0"/>
            </a:br>
            <a:r>
              <a:rPr lang="da-DK" sz="2400" dirty="0"/>
              <a:t>35 ECTS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4252A2-8610-4521-9CE5-4CB1E5BC7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200" b="1" dirty="0"/>
              <a:t>Sprogfag:</a:t>
            </a:r>
            <a:endParaRPr lang="da-DK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Engelsk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Fransk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Tysk</a:t>
            </a:r>
          </a:p>
          <a:p>
            <a:r>
              <a:rPr lang="da-DK" sz="1200" b="1" dirty="0"/>
              <a:t>Praktiske/musiske 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Billedkunst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Håndværk &amp;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Idræt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Madkundskab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Musik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3DAB46-FE84-4F56-AD01-3475421AA8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sz="1200" b="1" dirty="0" err="1"/>
              <a:t>Kulturfag</a:t>
            </a:r>
            <a:r>
              <a:rPr lang="da-DK" sz="12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Historie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Kristendomskundskab/religion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Samfundsfag</a:t>
            </a:r>
          </a:p>
          <a:p>
            <a:r>
              <a:rPr lang="da-DK" sz="1200" b="1" dirty="0"/>
              <a:t>Naturfag: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Biologi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Fysik/kemi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Geografi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Matematik 1.-6.-klassetrin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/>
              <a:t>Natur/teknologi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38B984-B921-4C8D-9A9A-FA8AC750C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6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F884C-B37B-AB9E-3145-08AA7596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Øvrige fag</a:t>
            </a:r>
            <a:br>
              <a:rPr lang="da-DK" dirty="0"/>
            </a:br>
            <a:r>
              <a:rPr lang="da-DK" sz="2400" dirty="0"/>
              <a:t>35 ECTS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7DC7D5-ED9A-C2B2-D974-BFB236BA8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 err="1"/>
              <a:t>Specialpædagogik</a:t>
            </a:r>
            <a:endParaRPr lang="da-DK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Dansk som andetsprog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Teknologiforståelse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230FCF-650D-D545-D2B2-82CF190AF1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9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undervisningsfag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400" dirty="0"/>
              <a:t>Prioritering af faktorer: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Faglig interesse og styrke (vel det vigtigste)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Størrelse (se </a:t>
            </a:r>
            <a:r>
              <a:rPr lang="da-DK" sz="1400" dirty="0">
                <a:hlinkClick r:id="rId2" tooltip="Timetal for folkeskolens fag"/>
              </a:rPr>
              <a:t>Timetal for folkeskolens fag</a:t>
            </a:r>
            <a:r>
              <a:rPr lang="da-DK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Aldersspecialisering (se </a:t>
            </a:r>
            <a:r>
              <a:rPr lang="da-DK" sz="1400" dirty="0">
                <a:hlinkClick r:id="rId3"/>
              </a:rPr>
              <a:t>Folkeskolens fag på klassetrin</a:t>
            </a:r>
            <a:r>
              <a:rPr lang="da-DK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Efterspørgsel (i øjeblikket dansk (særligt 1.-6.-klassetrin), matematik (særligt 1.-6.-klassetrin), fysik/kemi, natur/teknologi, tysk, fransk – bemærk, dette er blot et skøn over det generelle billede i landet på baggrund af prognoser og kompetencedækning, og den generelle lærermangel gør denne faktor mindre betydningsfuld, som det ser ud nu)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En særlig profil (gennem valg af fag)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 err="1"/>
              <a:t>Ect</a:t>
            </a:r>
            <a:r>
              <a:rPr lang="da-DK" sz="1400" dirty="0"/>
              <a:t>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9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Grundfaglighed</a:t>
            </a:r>
            <a:br>
              <a:rPr lang="da-DK" dirty="0"/>
            </a:br>
            <a:r>
              <a:rPr lang="da-DK" sz="2000" dirty="0"/>
              <a:t>45 ECTS-point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Pædagogik og almen didaktik (20 ECTS-point)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Pædagogisk psykologi, inklusion og </a:t>
            </a:r>
            <a:r>
              <a:rPr lang="da-DK" dirty="0" err="1">
                <a:solidFill>
                  <a:srgbClr val="192337"/>
                </a:solidFill>
              </a:rPr>
              <a:t>specialpædagogik</a:t>
            </a:r>
            <a:r>
              <a:rPr lang="da-DK" dirty="0">
                <a:solidFill>
                  <a:srgbClr val="192337"/>
                </a:solidFill>
              </a:rPr>
              <a:t> (20 ECTS-point)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Dansk som andetsprog (5 ECTS-point)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9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Praktik (PR1 og PR2)</a:t>
            </a:r>
            <a:br>
              <a:rPr lang="da-DK" dirty="0"/>
            </a:br>
            <a:r>
              <a:rPr lang="da-DK" sz="2000" dirty="0"/>
              <a:t>20 ECTS-point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192337"/>
                </a:solidFill>
              </a:rPr>
              <a:t>Integrerede praktikforløb: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Koblet på undervisningsfag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Henholdsvis udstrakt og blok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Mulighed for praktik på egen skole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Praktikforløbene afsluttes samlet med en professionsprøve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Merit for praktik: Det er muligt at få merit for praktik på baggrund af undervisningserfaring – mindst 2 års undervisning på fuld tid i skolen i bl.a. det fag, man søger merit for praktik i som en del af sit faste skema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82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Studieform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527634"/>
            <a:ext cx="7488237" cy="2880854"/>
          </a:xfrm>
        </p:spPr>
        <p:txBody>
          <a:bodyPr/>
          <a:lstStyle/>
          <a:p>
            <a:r>
              <a:rPr lang="da-DK" sz="1400" b="1" dirty="0">
                <a:solidFill>
                  <a:schemeClr val="tx1"/>
                </a:solidFill>
              </a:rPr>
              <a:t>Dag </a:t>
            </a:r>
            <a:r>
              <a:rPr lang="da-DK" sz="1400" dirty="0">
                <a:solidFill>
                  <a:schemeClr val="tx1"/>
                </a:solidFill>
              </a:rPr>
              <a:t>(kl. 12.15-17.00) (læser med ordinære lærerstuderende bortset fra enkelte hold kun med meritlærer- og enkeltfagsstuderende)</a:t>
            </a:r>
            <a:endParaRPr lang="da-DK" sz="1400" b="1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Aften </a:t>
            </a:r>
            <a:r>
              <a:rPr lang="da-DK" sz="1400" dirty="0">
                <a:solidFill>
                  <a:schemeClr val="tx1"/>
                </a:solidFill>
              </a:rPr>
              <a:t>(kl. 17.00-21.00) (hold kun med meritlærer- og enkeltfagsstuderende)</a:t>
            </a:r>
            <a:endParaRPr lang="da-DK" sz="1400" b="1" dirty="0">
              <a:solidFill>
                <a:schemeClr val="tx1"/>
              </a:solidFill>
            </a:endParaRPr>
          </a:p>
          <a:p>
            <a:r>
              <a:rPr lang="da-DK" sz="1400" b="1" dirty="0">
                <a:solidFill>
                  <a:schemeClr val="tx1"/>
                </a:solidFill>
              </a:rPr>
              <a:t>Net </a:t>
            </a:r>
            <a:r>
              <a:rPr lang="da-DK" sz="1400" dirty="0">
                <a:solidFill>
                  <a:schemeClr val="tx1"/>
                </a:solidFill>
              </a:rPr>
              <a:t>(læser med ordinære lærerstuderende, men også mange meritlærer- og enkeltfagsstuderende, bortset fra enkelte hold kun med meritlærer- og enkeltfagsstuderende)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r>
              <a:rPr lang="da-DK" sz="1400" dirty="0">
                <a:solidFill>
                  <a:schemeClr val="tx1"/>
                </a:solidFill>
              </a:rPr>
              <a:t>Bemærk:</a:t>
            </a:r>
          </a:p>
          <a:p>
            <a:r>
              <a:rPr lang="da-DK" sz="1400" dirty="0">
                <a:solidFill>
                  <a:schemeClr val="tx1"/>
                </a:solidFill>
              </a:rPr>
              <a:t>Der er ca. 4 timers undervisning om ugen per fag på </a:t>
            </a:r>
            <a:r>
              <a:rPr lang="da-DK" sz="1400" b="1" dirty="0">
                <a:solidFill>
                  <a:schemeClr val="tx1"/>
                </a:solidFill>
              </a:rPr>
              <a:t>dag </a:t>
            </a:r>
            <a:r>
              <a:rPr lang="da-DK" sz="1400" dirty="0">
                <a:solidFill>
                  <a:schemeClr val="tx1"/>
                </a:solidFill>
              </a:rPr>
              <a:t>(formiddag eller eftermiddag) og </a:t>
            </a:r>
            <a:r>
              <a:rPr lang="da-DK" sz="1400" b="1" dirty="0">
                <a:solidFill>
                  <a:schemeClr val="tx1"/>
                </a:solidFill>
              </a:rPr>
              <a:t>aften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87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 på net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896" y="1306949"/>
            <a:ext cx="7488237" cy="2844316"/>
          </a:xfrm>
        </p:spPr>
        <p:txBody>
          <a:bodyPr/>
          <a:lstStyle/>
          <a:p>
            <a:pPr algn="l" rtl="0" fontAlgn="base"/>
            <a:r>
              <a:rPr lang="da-D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Undervisning og vejledning er tilrettelagt dels som 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a-D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Fysisk tilstedeværelsesundervisning (20%): 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indkald/semester: fredag kl. 13.15-17.00, lørdag kl. 9.00-12.45, lørdag kl. 13.30 - 17.15 (75% mødepligt)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a-DK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Netbaseret</a:t>
            </a:r>
            <a:r>
              <a:rPr lang="da-D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undervisning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a-D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Synkron onlineundervisning (40%):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4-5 indkald, mandag-torsdag aften kl.18-21 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a-DK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Asynkron undervisning (40%): 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arbejde med opgaver individuelt eller i studiegrupper, feedback m.m.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a-DK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da-DK" dirty="0">
              <a:latin typeface="Segoe UI" panose="020B0502040204020203" pitchFamily="34" charset="0"/>
            </a:endParaRPr>
          </a:p>
          <a:p>
            <a:pPr algn="l" rtl="0" fontAlgn="base"/>
            <a:r>
              <a:rPr lang="da-DK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mere på </a:t>
            </a:r>
            <a:r>
              <a:rPr lang="da-DK" sz="1400" b="0" i="0" u="sng" strike="noStrike" dirty="0">
                <a:solidFill>
                  <a:srgbClr val="A5A5A5"/>
                </a:solidFill>
                <a:effectLst/>
                <a:latin typeface="Arial" panose="020B0604020202020204" pitchFamily="34" charset="0"/>
                <a:hlinkClick r:id="rId2"/>
              </a:rPr>
              <a:t>https://www.kp.dk/uddannelser/laerer/netuddannelse/</a:t>
            </a:r>
            <a:endParaRPr lang="da-DK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4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05179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Der kan i særlige tilfælde dispenseres fra adgangsbetingelser, hvis en samlet vurdering af ansøgerens kvalifikationer og kompetencer begrunder optagelse.</a:t>
            </a:r>
          </a:p>
          <a:p>
            <a:r>
              <a:rPr lang="da-DK" dirty="0">
                <a:solidFill>
                  <a:schemeClr val="tx1"/>
                </a:solidFill>
              </a:rPr>
              <a:t>Dispensation gives på baggrund af en konkret og individuel vurdering.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1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  <a:br>
              <a:rPr lang="da-DK" dirty="0"/>
            </a:br>
            <a:r>
              <a:rPr lang="da-DK" sz="2000" dirty="0"/>
              <a:t>Undervisningsfag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Vær opmærksom på, at der er adgangskrav til de enkelte undervisningsfag.</a:t>
            </a:r>
          </a:p>
          <a:p>
            <a:r>
              <a:rPr lang="da-DK" dirty="0">
                <a:solidFill>
                  <a:schemeClr val="tx1"/>
                </a:solidFill>
              </a:rPr>
              <a:t>Se mere her: </a:t>
            </a:r>
            <a:r>
              <a:rPr lang="da-DK" sz="1200" dirty="0">
                <a:solidFill>
                  <a:schemeClr val="tx1"/>
                </a:solidFill>
                <a:hlinkClick r:id="rId2"/>
              </a:rPr>
              <a:t>https://www.kp.dk/optagelse-og-vejledning/adgangskrav-til-undervisningsfag/</a:t>
            </a:r>
            <a:endParaRPr lang="da-DK" sz="1200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Du kan i særlige tilfælde og efter en konkret vurdering få adgang til at følge et undervisningsfag, selv om du ikke opfylder adgangsbetingelserne, hvis du på anden vis har opnået relevante kompetencer. </a:t>
            </a:r>
          </a:p>
          <a:p>
            <a:r>
              <a:rPr lang="da-DK" dirty="0">
                <a:solidFill>
                  <a:schemeClr val="tx1"/>
                </a:solidFill>
              </a:rPr>
              <a:t>Vurderingen finder sted i forbindelse med ansøgningen.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Merit for fag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5971" y="1419622"/>
            <a:ext cx="7488237" cy="2592388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Vi giver merit på baggrund af fag fra en anden videregående uddannelse, der i forhold til niveau (mindst professionsbachelorniveau), omfang (ECTS-point) og indhold står mål med et givent fag på læreruddannelsen.</a:t>
            </a:r>
          </a:p>
          <a:p>
            <a:r>
              <a:rPr lang="da-DK" dirty="0">
                <a:solidFill>
                  <a:schemeClr val="tx1"/>
                </a:solidFill>
              </a:rPr>
              <a:t>Vi giver ikke delvist merit for fag.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2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Meritlæreruddannelsen</a:t>
            </a:r>
            <a:br>
              <a:rPr lang="da-DK" dirty="0"/>
            </a:br>
            <a:r>
              <a:rPr lang="da-DK" sz="3600" dirty="0"/>
              <a:t>Åbent hus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Campus Carlsberg</a:t>
            </a:r>
          </a:p>
        </p:txBody>
      </p:sp>
      <p:sp>
        <p:nvSpPr>
          <p:cNvPr id="4" name="Date_DateCustomE"/>
          <p:cNvSpPr txBox="1">
            <a:spLocks/>
          </p:cNvSpPr>
          <p:nvPr/>
        </p:nvSpPr>
        <p:spPr>
          <a:xfrm>
            <a:off x="758429" y="4643665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F6BF-A8DF-4250-955E-8CA6640223DA}" type="datetime2">
              <a:rPr lang="da-DK" sz="1400" smtClean="0">
                <a:latin typeface="Georgia" panose="02040502050405020303" pitchFamily="18" charset="0"/>
              </a:rPr>
              <a:pPr/>
              <a:t>27. februar 2024</a:t>
            </a:fld>
            <a:endParaRPr lang="da-DK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7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068" y="1419622"/>
            <a:ext cx="7488757" cy="2808312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Gældende priser: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pr. 10 ECTS-point: 4.800 kr.</a:t>
            </a:r>
          </a:p>
          <a:p>
            <a:r>
              <a:rPr lang="da-DK" dirty="0">
                <a:solidFill>
                  <a:schemeClr val="tx1"/>
                </a:solidFill>
              </a:rPr>
              <a:t>Prisen reguleres pr. kalenderår.</a:t>
            </a:r>
          </a:p>
          <a:p>
            <a:r>
              <a:rPr lang="da-DK" dirty="0">
                <a:solidFill>
                  <a:schemeClr val="tx1"/>
                </a:solidFill>
              </a:rPr>
              <a:t>Betaling sker pr. semester for det antal ECTS-point, man læser.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2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491630"/>
            <a:ext cx="7488237" cy="30603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Ansøgningsfrist senest den 1. maj 2024 (tilmelding på </a:t>
            </a:r>
            <a:r>
              <a:rPr lang="da-DK" dirty="0">
                <a:solidFill>
                  <a:schemeClr val="tx1"/>
                </a:solidFill>
                <a:hlinkClick r:id="rId2"/>
              </a:rPr>
              <a:t>https://www.kp.dk/uddannelser/meritlaerer/</a:t>
            </a:r>
            <a:r>
              <a:rPr lang="da-DK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Studiestart uge 35 2024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9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34109-F9E2-441F-BFAD-B113890A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søger du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4A481E-79B7-40D1-A005-67CF7F24F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754CD8-7964-47E1-A856-561AE3C476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9559134-6DD6-47DE-9FFE-8E0D835F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7" y="2016759"/>
            <a:ext cx="7049484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9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D7FDB-9481-45C0-A6EE-022F6F46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Nemstudie</a:t>
            </a:r>
            <a:r>
              <a:rPr lang="da-DK" dirty="0"/>
              <a:t> + Ansøgningsskema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B796B3-7678-4C72-976F-A0721A054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220FCE-DE19-4A9D-BA31-C9693D2A84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FB76547-97E8-4038-BC8E-FD82CBA2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0" y="1816101"/>
            <a:ext cx="3950929" cy="249626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CD8043D-AF4A-4259-8EE7-A88CE7AB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49" y="1864161"/>
            <a:ext cx="3204356" cy="24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934" y="166073"/>
            <a:ext cx="7488758" cy="468052"/>
          </a:xfrm>
        </p:spPr>
        <p:txBody>
          <a:bodyPr/>
          <a:lstStyle/>
          <a:p>
            <a:r>
              <a:rPr lang="da-DK" dirty="0"/>
              <a:t>Mere information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2195" y="878142"/>
            <a:ext cx="7488237" cy="2592388"/>
          </a:xfrm>
        </p:spPr>
        <p:txBody>
          <a:bodyPr/>
          <a:lstStyle/>
          <a:p>
            <a:r>
              <a:rPr lang="da-DK" dirty="0"/>
              <a:t>Læs om </a:t>
            </a:r>
            <a:r>
              <a:rPr lang="da-DK" dirty="0" err="1"/>
              <a:t>meritlæreruddannelsen</a:t>
            </a:r>
            <a:r>
              <a:rPr lang="da-DK" dirty="0"/>
              <a:t> her: </a:t>
            </a:r>
            <a:r>
              <a:rPr lang="da-DK" sz="1200" dirty="0">
                <a:hlinkClick r:id="rId2"/>
              </a:rPr>
              <a:t>https://www.kp.dk/uddannelser/meritlaerer/</a:t>
            </a:r>
            <a:endParaRPr lang="da-DK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90D3E4-58C6-4364-85A8-2F077E2F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4" y="1311610"/>
            <a:ext cx="6212073" cy="33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</a:t>
            </a:r>
            <a:r>
              <a:rPr lang="da-DK" dirty="0" err="1"/>
              <a:t>meritlæreruddannelsen</a:t>
            </a:r>
            <a:r>
              <a:rPr lang="da-DK" dirty="0"/>
              <a:t>!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400" dirty="0"/>
              <a:t>Vi glæder os til at se jer på Campus Carlsberg </a:t>
            </a:r>
            <a:r>
              <a:rPr lang="da-DK" sz="1400" dirty="0">
                <a:sym typeface="Wingdings" panose="05000000000000000000" pitchFamily="2" charset="2"/>
              </a:rPr>
              <a:t></a:t>
            </a:r>
          </a:p>
          <a:p>
            <a:endParaRPr lang="da-DK" sz="1400" u="sng" dirty="0">
              <a:sym typeface="Wingdings" panose="05000000000000000000" pitchFamily="2" charset="2"/>
            </a:endParaRPr>
          </a:p>
          <a:p>
            <a:endParaRPr lang="da-DK" sz="1400" u="sng" dirty="0">
              <a:sym typeface="Wingdings" panose="05000000000000000000" pitchFamily="2" charset="2"/>
            </a:endParaRPr>
          </a:p>
          <a:p>
            <a:endParaRPr lang="da-DK" sz="1400" u="sng" dirty="0">
              <a:sym typeface="Wingdings" panose="05000000000000000000" pitchFamily="2" charset="2"/>
            </a:endParaRPr>
          </a:p>
          <a:p>
            <a:r>
              <a:rPr lang="da-DK" sz="1400" u="sng" dirty="0">
                <a:sym typeface="Wingdings" panose="05000000000000000000" pitchFamily="2" charset="2"/>
              </a:rPr>
              <a:t>Kontakt:</a:t>
            </a:r>
          </a:p>
          <a:p>
            <a:r>
              <a:rPr lang="da-DK" sz="1400" dirty="0">
                <a:sym typeface="Wingdings" panose="05000000000000000000" pitchFamily="2" charset="2"/>
              </a:rPr>
              <a:t>E-mail: </a:t>
            </a:r>
            <a:r>
              <a:rPr lang="da-DK" sz="1400" dirty="0">
                <a:sym typeface="Wingdings" panose="05000000000000000000" pitchFamily="2" charset="2"/>
                <a:hlinkClick r:id="rId2"/>
              </a:rPr>
              <a:t>merit-lu@kp.dk</a:t>
            </a:r>
            <a:endParaRPr lang="da-DK" sz="1400" dirty="0">
              <a:sym typeface="Wingdings" panose="05000000000000000000" pitchFamily="2" charset="2"/>
            </a:endParaRPr>
          </a:p>
          <a:p>
            <a:r>
              <a:rPr lang="da-DK" sz="1400" dirty="0">
                <a:sym typeface="Wingdings" panose="05000000000000000000" pitchFamily="2" charset="2"/>
              </a:rPr>
              <a:t>Tlf. 7248 7553 (man-</a:t>
            </a:r>
            <a:r>
              <a:rPr lang="da-DK" sz="1400" dirty="0" err="1">
                <a:sym typeface="Wingdings" panose="05000000000000000000" pitchFamily="2" charset="2"/>
              </a:rPr>
              <a:t>fre</a:t>
            </a:r>
            <a:r>
              <a:rPr lang="da-DK" sz="1400" dirty="0">
                <a:sym typeface="Wingdings" panose="05000000000000000000" pitchFamily="2" charset="2"/>
              </a:rPr>
              <a:t>, kl. 9-12)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63" y="1649720"/>
            <a:ext cx="3538066" cy="23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48192-0ADE-4517-A71A-40509506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596C2A-DAA3-41B3-AD1D-FEF308A44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17.00: </a:t>
            </a:r>
            <a:r>
              <a:rPr lang="da-DK" dirty="0"/>
              <a:t>Velkomst ved studiekoordinator Anders Bæk Brønsted</a:t>
            </a:r>
          </a:p>
          <a:p>
            <a:r>
              <a:rPr lang="da-DK" dirty="0">
                <a:solidFill>
                  <a:schemeClr val="accent4"/>
                </a:solidFill>
              </a:rPr>
              <a:t>17.10: </a:t>
            </a:r>
            <a:r>
              <a:rPr lang="da-DK" dirty="0"/>
              <a:t>Oplæg om livet som meritlærerstuderende ved Berfin Durkal og Ida 				Vejergang Jensen</a:t>
            </a:r>
          </a:p>
          <a:p>
            <a:r>
              <a:rPr lang="da-DK" dirty="0">
                <a:solidFill>
                  <a:schemeClr val="accent4"/>
                </a:solidFill>
              </a:rPr>
              <a:t>17.20: </a:t>
            </a:r>
            <a:r>
              <a:rPr lang="da-DK" dirty="0"/>
              <a:t>Generel information om </a:t>
            </a:r>
            <a:r>
              <a:rPr lang="da-DK" dirty="0" err="1"/>
              <a:t>meritlæreruddannelsen</a:t>
            </a:r>
            <a:r>
              <a:rPr lang="da-DK" dirty="0"/>
              <a:t> ved studiekoordinator 			Anders Bæk Brønsted</a:t>
            </a:r>
          </a:p>
          <a:p>
            <a:r>
              <a:rPr lang="da-DK" dirty="0">
                <a:solidFill>
                  <a:schemeClr val="accent4"/>
                </a:solidFill>
              </a:rPr>
              <a:t>18.20: </a:t>
            </a:r>
            <a:r>
              <a:rPr lang="da-DK" dirty="0"/>
              <a:t>Mulighed for spørgsmål individuelt og/eller besøge fagboder i W4 (repos)</a:t>
            </a:r>
          </a:p>
          <a:p>
            <a:r>
              <a:rPr lang="da-DK" dirty="0">
                <a:solidFill>
                  <a:schemeClr val="accent4"/>
                </a:solidFill>
              </a:rPr>
              <a:t>19.00: </a:t>
            </a:r>
            <a:r>
              <a:rPr lang="da-DK" dirty="0"/>
              <a:t>Tak for i aften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F7DE4E-1FF1-40B6-82C5-1F6E12B731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yt udendørs undervisningsforløb til udskoling og gymnasier">
            <a:extLst>
              <a:ext uri="{FF2B5EF4-FFF2-40B4-BE49-F238E27FC236}">
                <a16:creationId xmlns:a16="http://schemas.microsoft.com/office/drawing/2014/main" id="{09CC304C-5E4A-4566-BB46-66F1D1028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1"/>
          <a:stretch/>
        </p:blipFill>
        <p:spPr bwMode="auto">
          <a:xfrm>
            <a:off x="149055" y="128788"/>
            <a:ext cx="4353079" cy="23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lkeskolelærer løste et problem med dårlig akustik | Magasinet Skolen.">
            <a:extLst>
              <a:ext uri="{FF2B5EF4-FFF2-40B4-BE49-F238E27FC236}">
                <a16:creationId xmlns:a16="http://schemas.microsoft.com/office/drawing/2014/main" id="{4BA5DB5F-BA95-480E-84DF-1ECDDC55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r="2" b="3546"/>
          <a:stretch/>
        </p:blipFill>
        <p:spPr bwMode="auto">
          <a:xfrm>
            <a:off x="4646530" y="128788"/>
            <a:ext cx="4348412" cy="23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: Ringsted Kommune">
            <a:extLst>
              <a:ext uri="{FF2B5EF4-FFF2-40B4-BE49-F238E27FC236}">
                <a16:creationId xmlns:a16="http://schemas.microsoft.com/office/drawing/2014/main" id="{A1AD8306-7557-41DF-9081-0594D45C5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543"/>
          <a:stretch/>
        </p:blipFill>
        <p:spPr bwMode="auto">
          <a:xfrm>
            <a:off x="149055" y="2633144"/>
            <a:ext cx="4353079" cy="20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 grupper af elever sidder og arbejder med PC i klassen">
            <a:extLst>
              <a:ext uri="{FF2B5EF4-FFF2-40B4-BE49-F238E27FC236}">
                <a16:creationId xmlns:a16="http://schemas.microsoft.com/office/drawing/2014/main" id="{005A574D-5623-4D38-AB22-E09E14922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" r="-2" b="11655"/>
          <a:stretch/>
        </p:blipFill>
        <p:spPr bwMode="auto">
          <a:xfrm>
            <a:off x="4646530" y="2633144"/>
            <a:ext cx="4348412" cy="20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9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læse til (merit)lærer?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Meningsfuldt at bidrage til næste generations dannelse og uddannelse – at kunne gøre en forskel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Fagligt udfordrende og relationelt givende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Lærermangel </a:t>
            </a:r>
            <a:r>
              <a:rPr lang="da-DK" dirty="0">
                <a:hlinkClick r:id="rId2"/>
              </a:rPr>
              <a:t>(Danmark skal bremse stigende lærermangel nu)</a:t>
            </a:r>
            <a:endParaRPr lang="da-DK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Meritlærere er efterspurgt arbejdskraft </a:t>
            </a:r>
            <a:r>
              <a:rPr lang="da-DK" dirty="0">
                <a:hlinkClick r:id="rId3"/>
              </a:rPr>
              <a:t>(Skoler vil gerne have meritlærere)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Hvis du har en afsluttet kandidat-, bachelor- eller professionsbacheloruddannelse</a:t>
            </a:r>
          </a:p>
          <a:p>
            <a:r>
              <a:rPr lang="da-DK" dirty="0"/>
              <a:t>eller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har en erhvervsrettet uddannelse på mindst erhvervsuddannelsesniveau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og mindst to års relevant erhvervserfaring eller 4 års generel erhvervserfaring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dirty="0"/>
          </a:p>
          <a:p>
            <a:r>
              <a:rPr lang="da-DK" sz="1200" dirty="0"/>
              <a:t>Bemærk: Information om dispensation for adgang følger på senere slide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0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Indhold og omfang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400" dirty="0"/>
              <a:t>Meritlæreruddannelsen: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I alt 135-150 ECTS-point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70-85 ECTS-point fordelt på to undervisningsfag (UV1 og UV2)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45 ECTS-point inden for grundfagligheden (Pædagogik og Almen didaktik (PAD); Pædagogisk psykologi, inklusion og </a:t>
            </a:r>
            <a:r>
              <a:rPr lang="da-DK" sz="1400" dirty="0" err="1"/>
              <a:t>specialpædagogik</a:t>
            </a:r>
            <a:r>
              <a:rPr lang="da-DK" sz="1400" dirty="0"/>
              <a:t> (PPIS); Dansk som andetsprog (DSA))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20 ECTS-point praktik (PR1 og PR2)</a:t>
            </a:r>
          </a:p>
          <a:p>
            <a:endParaRPr lang="da-DK" sz="1200" dirty="0"/>
          </a:p>
          <a:p>
            <a:r>
              <a:rPr lang="da-DK" sz="1200" dirty="0"/>
              <a:t>Bemærk: Meritlæreruddannelsen er således 90-105 ECTS-point kortere end den ordinære læreruddannelse på 240 ECTS-point (4 års fuldtidsstudier)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2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DCD2B-E9A9-CB68-EA75-23A1AE04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Forløb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8AE98D-1348-9ACA-E33A-7B35A3771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Uddannelsen er en fleksibelt tilrettelagt betalings- og deltidsuddannelse, der typisk tager omkring 4 år at gennemføre (deltidsstudier) med job ved siden af.</a:t>
            </a:r>
          </a:p>
          <a:p>
            <a:r>
              <a:rPr lang="da-DK" dirty="0"/>
              <a:t>Du tilrettelægger uddannelsesforløbet individuelt på baggrund af dine ønsker og kvalifikationer, og du kan læse fagene på dag-, aften- eller net-hold.</a:t>
            </a:r>
          </a:p>
          <a:p>
            <a:r>
              <a:rPr lang="da-DK" dirty="0"/>
              <a:t>Du skal gennemføre uddannelsen inden for 6 år.</a:t>
            </a:r>
          </a:p>
          <a:p>
            <a:r>
              <a:rPr lang="da-DK" dirty="0"/>
              <a:t>Eksempel på studieforløb på 4 år (8 semestre):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FF96F7-0571-FD72-C4AE-E13B03276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5A33FE7-35FE-B9D5-C556-40C4F4063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83569"/>
              </p:ext>
            </p:extLst>
          </p:nvPr>
        </p:nvGraphicFramePr>
        <p:xfrm>
          <a:off x="763200" y="3699228"/>
          <a:ext cx="6545102" cy="875640"/>
        </p:xfrm>
        <a:graphic>
          <a:graphicData uri="http://schemas.openxmlformats.org/drawingml/2006/table">
            <a:tbl>
              <a:tblPr firstRow="1" firstCol="1" bandRow="1"/>
              <a:tblGrid>
                <a:gridCol w="653967">
                  <a:extLst>
                    <a:ext uri="{9D8B030D-6E8A-4147-A177-3AD203B41FA5}">
                      <a16:colId xmlns:a16="http://schemas.microsoft.com/office/drawing/2014/main" val="289694678"/>
                    </a:ext>
                  </a:extLst>
                </a:gridCol>
                <a:gridCol w="653967">
                  <a:extLst>
                    <a:ext uri="{9D8B030D-6E8A-4147-A177-3AD203B41FA5}">
                      <a16:colId xmlns:a16="http://schemas.microsoft.com/office/drawing/2014/main" val="1316306797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1500886000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2293639847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2424867515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75772262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286024492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2744793332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2877870352"/>
                    </a:ext>
                  </a:extLst>
                </a:gridCol>
                <a:gridCol w="654646">
                  <a:extLst>
                    <a:ext uri="{9D8B030D-6E8A-4147-A177-3AD203B41FA5}">
                      <a16:colId xmlns:a16="http://schemas.microsoft.com/office/drawing/2014/main" val="1819568518"/>
                    </a:ext>
                  </a:extLst>
                </a:gridCol>
              </a:tblGrid>
              <a:tr h="21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41590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UV1</a:t>
                      </a:r>
                      <a:r>
                        <a:rPr lang="da-DK" sz="8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(12,5)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UV1</a:t>
                      </a:r>
                      <a:r>
                        <a:rPr lang="da-DK" sz="8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(12,5)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UV1</a:t>
                      </a:r>
                      <a:r>
                        <a:rPr lang="da-DK" sz="8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(12,5)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UV1</a:t>
                      </a:r>
                      <a:r>
                        <a:rPr lang="da-DK" sz="800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(12,5)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UV2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UV2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UV2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UV2</a:t>
                      </a:r>
                      <a:r>
                        <a:rPr lang="da-DK" sz="9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271952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PR1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PR1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PPIS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PPIS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PR2</a:t>
                      </a: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DSA</a:t>
                      </a:r>
                      <a:r>
                        <a:rPr lang="da-DK" sz="9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427661"/>
                  </a:ext>
                </a:extLst>
              </a:tr>
              <a:tr h="21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1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Vi anbefaler: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b="1" dirty="0"/>
              <a:t>Dansk</a:t>
            </a:r>
            <a:r>
              <a:rPr lang="da-DK" dirty="0"/>
              <a:t> 1.-6./4.-10. klassetrin eller </a:t>
            </a:r>
            <a:r>
              <a:rPr lang="da-DK" b="1" dirty="0"/>
              <a:t>Matematik</a:t>
            </a:r>
            <a:r>
              <a:rPr lang="da-DK" dirty="0"/>
              <a:t> (50 ECTS-point)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Et andet undervisningsfag (35 ECTS-point)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r>
              <a:rPr lang="da-DK" sz="1200" dirty="0"/>
              <a:t>Bemærk: Der er adgangskrav til undervisningsfag på baggrund af din gymnasiale uddannelse – uddybes på senere slide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27. februar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30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7327925817204"/>
</p:tagLst>
</file>

<file path=ppt/theme/theme1.xml><?xml version="1.0" encoding="utf-8"?>
<a:theme xmlns:a="http://schemas.openxmlformats.org/drawingml/2006/main" name="Københavns Professionshøjskole">
  <a:themeElements>
    <a:clrScheme name="Københavns Professionshøjsko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3C3C"/>
      </a:accent1>
      <a:accent2>
        <a:srgbClr val="FA8C8C"/>
      </a:accent2>
      <a:accent3>
        <a:srgbClr val="FAD9D9"/>
      </a:accent3>
      <a:accent4>
        <a:srgbClr val="005447"/>
      </a:accent4>
      <a:accent5>
        <a:srgbClr val="449A92"/>
      </a:accent5>
      <a:accent6>
        <a:srgbClr val="C6DEDB"/>
      </a:accent6>
      <a:hlink>
        <a:srgbClr val="FA3C3C"/>
      </a:hlink>
      <a:folHlink>
        <a:srgbClr val="005447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1" noProof="0" dirty="0">
            <a:solidFill>
              <a:schemeClr val="bg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DA3C87850F4947A7CCA132524D497F" ma:contentTypeVersion="0" ma:contentTypeDescription="Opret et nyt dokument." ma:contentTypeScope="" ma:versionID="02abc70f7d19fb55a124a88018d401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48eac155cc38e7d0f88ac16a30a7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99AA0-1847-4313-BC0F-CF4F2A383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178B94-E740-49F7-A4DD-B7CFEB39CEE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484C63-9E43-4788-9913-E455BE9AFA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Microsoft Office PowerPoint</Application>
  <PresentationFormat>Skærmshow (16:9)</PresentationFormat>
  <Paragraphs>202</Paragraphs>
  <Slides>25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Segoe UI</vt:lpstr>
      <vt:lpstr>Wingdings</vt:lpstr>
      <vt:lpstr>Københavns Professionshøjskole</vt:lpstr>
      <vt:lpstr>PowerPoint-præsentation</vt:lpstr>
      <vt:lpstr>Meritlæreruddannelsen Åbent hus</vt:lpstr>
      <vt:lpstr>Program</vt:lpstr>
      <vt:lpstr>PowerPoint-præsentation</vt:lpstr>
      <vt:lpstr>Hvorfor læse til (merit)lærer?</vt:lpstr>
      <vt:lpstr>Adgang</vt:lpstr>
      <vt:lpstr>Overblik Indhold og omfang</vt:lpstr>
      <vt:lpstr>Overblik Forløb</vt:lpstr>
      <vt:lpstr>Undervisningsfag</vt:lpstr>
      <vt:lpstr>Undervisningsfag 35 ECTS</vt:lpstr>
      <vt:lpstr>Øvrige fag 35 ECTS</vt:lpstr>
      <vt:lpstr>Valg af undervisningsfag</vt:lpstr>
      <vt:lpstr>Grundfaglighed 45 ECTS-point</vt:lpstr>
      <vt:lpstr>Praktik (PR1 og PR2) 20 ECTS-point</vt:lpstr>
      <vt:lpstr>Studieform</vt:lpstr>
      <vt:lpstr>Fag på net</vt:lpstr>
      <vt:lpstr>Optagelse</vt:lpstr>
      <vt:lpstr>Optagelse Undervisningsfag</vt:lpstr>
      <vt:lpstr>Merit for fag</vt:lpstr>
      <vt:lpstr>Priser</vt:lpstr>
      <vt:lpstr>Ansøgning</vt:lpstr>
      <vt:lpstr>Sådan søger du</vt:lpstr>
      <vt:lpstr>Nemstudie + Ansøgningsskema</vt:lpstr>
      <vt:lpstr>Mere information</vt:lpstr>
      <vt:lpstr>Velkommen til meritlæreruddannelsen!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2024-02-27T20:34:37Z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2017-09-21T12:30:54.3270011Z</vt:lpwstr>
  </property>
  <property fmtid="{D5CDD505-2E9C-101B-9397-08002B2CF9AE}" pid="3" name="ContentTypeId">
    <vt:lpwstr>0x010100FBDA3C87850F4947A7CCA132524D497F</vt:lpwstr>
  </property>
</Properties>
</file>